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86" r:id="rId6"/>
    <p:sldId id="259" r:id="rId7"/>
    <p:sldId id="260" r:id="rId8"/>
    <p:sldId id="261" r:id="rId9"/>
    <p:sldId id="280" r:id="rId10"/>
    <p:sldId id="263" r:id="rId11"/>
    <p:sldId id="266" r:id="rId12"/>
    <p:sldId id="267" r:id="rId13"/>
    <p:sldId id="269" r:id="rId14"/>
    <p:sldId id="279" r:id="rId15"/>
    <p:sldId id="270" r:id="rId16"/>
    <p:sldId id="278" r:id="rId17"/>
    <p:sldId id="277" r:id="rId18"/>
    <p:sldId id="275" r:id="rId19"/>
    <p:sldId id="276" r:id="rId20"/>
    <p:sldId id="268" r:id="rId21"/>
    <p:sldId id="271" r:id="rId22"/>
    <p:sldId id="281" r:id="rId23"/>
    <p:sldId id="282" r:id="rId24"/>
    <p:sldId id="283" r:id="rId25"/>
    <p:sldId id="284" r:id="rId26"/>
    <p:sldId id="264" r:id="rId27"/>
    <p:sldId id="265" r:id="rId28"/>
    <p:sldId id="262" r:id="rId29"/>
    <p:sldId id="272" r:id="rId30"/>
    <p:sldId id="285" r:id="rId31"/>
    <p:sldId id="27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53" autoAdjust="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0664E-4236-4552-BEAF-D3429973F491}" type="datetimeFigureOut">
              <a:rPr lang="en-US" smtClean="0"/>
              <a:pPr/>
              <a:t>11/21/2011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259AC-9831-4CF5-8C2F-D1A3A75F7F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0664E-4236-4552-BEAF-D3429973F491}" type="datetimeFigureOut">
              <a:rPr lang="en-US" smtClean="0"/>
              <a:pPr/>
              <a:t>11/21/2011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259AC-9831-4CF5-8C2F-D1A3A75F7F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hyperlink" Target="http://www.sfu.museum/time/en/flas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5.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Aboriginal Seasonal Activities</a:t>
            </a:r>
            <a:endParaRPr lang="en-US" dirty="0"/>
          </a:p>
        </p:txBody>
      </p:sp>
      <p:sp>
        <p:nvSpPr>
          <p:cNvPr id="3" name="Subtitle 2"/>
          <p:cNvSpPr>
            <a:spLocks noGrp="1"/>
          </p:cNvSpPr>
          <p:nvPr>
            <p:ph type="subTitle" idx="1"/>
          </p:nvPr>
        </p:nvSpPr>
        <p:spPr/>
        <p:txBody>
          <a:bodyPr/>
          <a:lstStyle/>
          <a:p>
            <a:r>
              <a:rPr lang="en-US" dirty="0" smtClean="0"/>
              <a:t>What activities do you do during all the different seasons?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Seafood Gathering Drying and Smoking</a:t>
            </a:r>
            <a:endParaRPr lang="en-US" dirty="0"/>
          </a:p>
        </p:txBody>
      </p:sp>
      <p:pic>
        <p:nvPicPr>
          <p:cNvPr id="4" name="Content Placeholder 3" descr="clams.bmp"/>
          <p:cNvPicPr>
            <a:picLocks noGrp="1" noChangeAspect="1"/>
          </p:cNvPicPr>
          <p:nvPr>
            <p:ph idx="1"/>
          </p:nvPr>
        </p:nvPicPr>
        <p:blipFill>
          <a:blip r:embed="rId2" cstate="print"/>
          <a:stretch>
            <a:fillRect/>
          </a:stretch>
        </p:blipFill>
        <p:spPr>
          <a:xfrm>
            <a:off x="990600" y="1828800"/>
            <a:ext cx="2438400" cy="1605022"/>
          </a:xfrm>
        </p:spPr>
      </p:pic>
      <p:pic>
        <p:nvPicPr>
          <p:cNvPr id="5" name="Picture 4" descr="mussels.bmp"/>
          <p:cNvPicPr>
            <a:picLocks noChangeAspect="1"/>
          </p:cNvPicPr>
          <p:nvPr/>
        </p:nvPicPr>
        <p:blipFill>
          <a:blip r:embed="rId3" cstate="print"/>
          <a:stretch>
            <a:fillRect/>
          </a:stretch>
        </p:blipFill>
        <p:spPr>
          <a:xfrm>
            <a:off x="4495800" y="1600200"/>
            <a:ext cx="4142583" cy="3657600"/>
          </a:xfrm>
          <a:prstGeom prst="rect">
            <a:avLst/>
          </a:prstGeom>
        </p:spPr>
      </p:pic>
      <p:pic>
        <p:nvPicPr>
          <p:cNvPr id="6" name="Picture 5" descr="maple leaf clip art.jpg"/>
          <p:cNvPicPr>
            <a:picLocks noChangeAspect="1"/>
          </p:cNvPicPr>
          <p:nvPr/>
        </p:nvPicPr>
        <p:blipFill>
          <a:blip r:embed="rId4" cstate="print"/>
          <a:stretch>
            <a:fillRect/>
          </a:stretch>
        </p:blipFill>
        <p:spPr>
          <a:xfrm>
            <a:off x="7848600" y="457200"/>
            <a:ext cx="891540" cy="871903"/>
          </a:xfrm>
          <a:prstGeom prst="rect">
            <a:avLst/>
          </a:prstGeom>
        </p:spPr>
      </p:pic>
      <p:sp>
        <p:nvSpPr>
          <p:cNvPr id="7" name="TextBox 6"/>
          <p:cNvSpPr txBox="1"/>
          <p:nvPr/>
        </p:nvSpPr>
        <p:spPr>
          <a:xfrm>
            <a:off x="533400" y="4038600"/>
            <a:ext cx="3505200" cy="646331"/>
          </a:xfrm>
          <a:prstGeom prst="rect">
            <a:avLst/>
          </a:prstGeom>
          <a:noFill/>
        </p:spPr>
        <p:txBody>
          <a:bodyPr wrap="square" rtlCol="0">
            <a:spAutoFit/>
          </a:bodyPr>
          <a:lstStyle/>
          <a:p>
            <a:r>
              <a:rPr lang="en-US" dirty="0" smtClean="0"/>
              <a:t>Shellfish were collected and dried for winter use.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Berries</a:t>
            </a:r>
            <a:endParaRPr lang="en-US" dirty="0"/>
          </a:p>
        </p:txBody>
      </p:sp>
      <p:pic>
        <p:nvPicPr>
          <p:cNvPr id="6" name="Picture 5" descr="salal_berries.jpg"/>
          <p:cNvPicPr>
            <a:picLocks noChangeAspect="1"/>
          </p:cNvPicPr>
          <p:nvPr/>
        </p:nvPicPr>
        <p:blipFill>
          <a:blip r:embed="rId2" cstate="print"/>
          <a:stretch>
            <a:fillRect/>
          </a:stretch>
        </p:blipFill>
        <p:spPr>
          <a:xfrm>
            <a:off x="609600" y="4229100"/>
            <a:ext cx="3352800" cy="2514600"/>
          </a:xfrm>
          <a:prstGeom prst="rect">
            <a:avLst/>
          </a:prstGeom>
        </p:spPr>
      </p:pic>
      <p:pic>
        <p:nvPicPr>
          <p:cNvPr id="7" name="Picture 6" descr="big_redhuckleberry.jpg"/>
          <p:cNvPicPr>
            <a:picLocks noChangeAspect="1"/>
          </p:cNvPicPr>
          <p:nvPr/>
        </p:nvPicPr>
        <p:blipFill>
          <a:blip r:embed="rId3" cstate="print"/>
          <a:stretch>
            <a:fillRect/>
          </a:stretch>
        </p:blipFill>
        <p:spPr>
          <a:xfrm>
            <a:off x="4191000" y="3048000"/>
            <a:ext cx="2286000" cy="3429000"/>
          </a:xfrm>
          <a:prstGeom prst="rect">
            <a:avLst/>
          </a:prstGeom>
        </p:spPr>
      </p:pic>
      <p:pic>
        <p:nvPicPr>
          <p:cNvPr id="9" name="Picture 8" descr="craberries.bmp"/>
          <p:cNvPicPr>
            <a:picLocks noChangeAspect="1"/>
          </p:cNvPicPr>
          <p:nvPr/>
        </p:nvPicPr>
        <p:blipFill>
          <a:blip r:embed="rId4" cstate="print"/>
          <a:stretch>
            <a:fillRect/>
          </a:stretch>
        </p:blipFill>
        <p:spPr>
          <a:xfrm>
            <a:off x="6705600" y="3581400"/>
            <a:ext cx="2209800" cy="2590800"/>
          </a:xfrm>
          <a:prstGeom prst="rect">
            <a:avLst/>
          </a:prstGeom>
        </p:spPr>
      </p:pic>
      <p:sp>
        <p:nvSpPr>
          <p:cNvPr id="10" name="Content Placeholder 9"/>
          <p:cNvSpPr>
            <a:spLocks noGrp="1"/>
          </p:cNvSpPr>
          <p:nvPr>
            <p:ph idx="1"/>
          </p:nvPr>
        </p:nvSpPr>
        <p:spPr/>
        <p:txBody>
          <a:bodyPr/>
          <a:lstStyle/>
          <a:p>
            <a:pPr>
              <a:buNone/>
            </a:pPr>
            <a:endParaRPr lang="en-US" dirty="0"/>
          </a:p>
        </p:txBody>
      </p:sp>
      <p:pic>
        <p:nvPicPr>
          <p:cNvPr id="11" name="Picture 10" descr="maple leaf clip art.jpg"/>
          <p:cNvPicPr>
            <a:picLocks noChangeAspect="1"/>
          </p:cNvPicPr>
          <p:nvPr/>
        </p:nvPicPr>
        <p:blipFill>
          <a:blip r:embed="rId5" cstate="print"/>
          <a:stretch>
            <a:fillRect/>
          </a:stretch>
        </p:blipFill>
        <p:spPr>
          <a:xfrm>
            <a:off x="7620000" y="381000"/>
            <a:ext cx="891540" cy="871903"/>
          </a:xfrm>
          <a:prstGeom prst="rect">
            <a:avLst/>
          </a:prstGeom>
        </p:spPr>
      </p:pic>
      <p:sp>
        <p:nvSpPr>
          <p:cNvPr id="8" name="TextBox 7"/>
          <p:cNvSpPr txBox="1"/>
          <p:nvPr/>
        </p:nvSpPr>
        <p:spPr>
          <a:xfrm>
            <a:off x="609600" y="1600200"/>
            <a:ext cx="2895600" cy="2308324"/>
          </a:xfrm>
          <a:prstGeom prst="rect">
            <a:avLst/>
          </a:prstGeom>
          <a:noFill/>
        </p:spPr>
        <p:txBody>
          <a:bodyPr wrap="square" rtlCol="0">
            <a:spAutoFit/>
          </a:bodyPr>
          <a:lstStyle/>
          <a:p>
            <a:r>
              <a:rPr lang="en-US" dirty="0" smtClean="0"/>
              <a:t>Berries were eaten fresh and many were pounded and dried on racks in the sun.  The dried berry cakes were rolled up and stored for winter.  Dried berry cakes were often eaten with fish oil.</a:t>
            </a:r>
            <a:endParaRPr lang="en-US" dirty="0"/>
          </a:p>
        </p:txBody>
      </p:sp>
      <p:sp>
        <p:nvSpPr>
          <p:cNvPr id="12" name="TextBox 11"/>
          <p:cNvSpPr txBox="1"/>
          <p:nvPr/>
        </p:nvSpPr>
        <p:spPr>
          <a:xfrm>
            <a:off x="-2971800" y="685800"/>
            <a:ext cx="184731"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a:t>
            </a:r>
            <a:endParaRPr lang="en-US" dirty="0"/>
          </a:p>
        </p:txBody>
      </p:sp>
      <p:pic>
        <p:nvPicPr>
          <p:cNvPr id="4" name="Content Placeholder 3" descr="stormy winer VI.jpg"/>
          <p:cNvPicPr>
            <a:picLocks noGrp="1" noChangeAspect="1"/>
          </p:cNvPicPr>
          <p:nvPr>
            <p:ph idx="1"/>
          </p:nvPr>
        </p:nvPicPr>
        <p:blipFill>
          <a:blip r:embed="rId2" cstate="print"/>
          <a:stretch>
            <a:fillRect/>
          </a:stretch>
        </p:blipFill>
        <p:spPr>
          <a:xfrm>
            <a:off x="1143000" y="1630630"/>
            <a:ext cx="6629400" cy="43162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or Repairing Baskets</a:t>
            </a:r>
            <a:endParaRPr lang="en-US" dirty="0"/>
          </a:p>
        </p:txBody>
      </p:sp>
      <p:pic>
        <p:nvPicPr>
          <p:cNvPr id="4" name="Content Placeholder 3" descr="cedar4.jpg"/>
          <p:cNvPicPr>
            <a:picLocks noGrp="1" noChangeAspect="1"/>
          </p:cNvPicPr>
          <p:nvPr>
            <p:ph idx="1"/>
          </p:nvPr>
        </p:nvPicPr>
        <p:blipFill>
          <a:blip r:embed="rId2" cstate="print"/>
          <a:stretch>
            <a:fillRect/>
          </a:stretch>
        </p:blipFill>
        <p:spPr>
          <a:xfrm>
            <a:off x="1600200" y="1528195"/>
            <a:ext cx="5334000" cy="4191000"/>
          </a:xfrm>
        </p:spPr>
      </p:pic>
      <p:pic>
        <p:nvPicPr>
          <p:cNvPr id="5" name="Content Placeholder 3" descr="stormy winer VI.jpg"/>
          <p:cNvPicPr>
            <a:picLocks noChangeAspect="1"/>
          </p:cNvPicPr>
          <p:nvPr/>
        </p:nvPicPr>
        <p:blipFill>
          <a:blip r:embed="rId3" cstate="print"/>
          <a:stretch>
            <a:fillRect/>
          </a:stretch>
        </p:blipFill>
        <p:spPr>
          <a:xfrm>
            <a:off x="7772400" y="304800"/>
            <a:ext cx="1175423" cy="76529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Cedar Goods</a:t>
            </a:r>
            <a:endParaRPr lang="en-US" dirty="0"/>
          </a:p>
        </p:txBody>
      </p:sp>
      <p:pic>
        <p:nvPicPr>
          <p:cNvPr id="4" name="Content Placeholder 3" descr="cedar hat.jpg"/>
          <p:cNvPicPr>
            <a:picLocks noGrp="1" noChangeAspect="1"/>
          </p:cNvPicPr>
          <p:nvPr>
            <p:ph idx="1"/>
          </p:nvPr>
        </p:nvPicPr>
        <p:blipFill>
          <a:blip r:embed="rId2" cstate="print"/>
          <a:stretch>
            <a:fillRect/>
          </a:stretch>
        </p:blipFill>
        <p:spPr>
          <a:xfrm>
            <a:off x="5029200" y="1066800"/>
            <a:ext cx="4114800" cy="2438400"/>
          </a:xfrm>
        </p:spPr>
      </p:pic>
      <p:pic>
        <p:nvPicPr>
          <p:cNvPr id="5" name="Content Placeholder 3" descr="stormy winer VI.jpg"/>
          <p:cNvPicPr>
            <a:picLocks noChangeAspect="1"/>
          </p:cNvPicPr>
          <p:nvPr/>
        </p:nvPicPr>
        <p:blipFill>
          <a:blip r:embed="rId3" cstate="print"/>
          <a:stretch>
            <a:fillRect/>
          </a:stretch>
        </p:blipFill>
        <p:spPr>
          <a:xfrm>
            <a:off x="7772400" y="304800"/>
            <a:ext cx="1175423" cy="765293"/>
          </a:xfrm>
          <a:prstGeom prst="rect">
            <a:avLst/>
          </a:prstGeom>
        </p:spPr>
      </p:pic>
      <p:pic>
        <p:nvPicPr>
          <p:cNvPr id="6" name="Picture 5" descr="cedar items.jpg"/>
          <p:cNvPicPr>
            <a:picLocks noChangeAspect="1"/>
          </p:cNvPicPr>
          <p:nvPr/>
        </p:nvPicPr>
        <p:blipFill>
          <a:blip r:embed="rId4" cstate="print"/>
          <a:stretch>
            <a:fillRect/>
          </a:stretch>
        </p:blipFill>
        <p:spPr>
          <a:xfrm>
            <a:off x="0" y="2641600"/>
            <a:ext cx="5029200" cy="4216400"/>
          </a:xfrm>
          <a:prstGeom prst="rect">
            <a:avLst/>
          </a:prstGeom>
        </p:spPr>
      </p:pic>
      <p:pic>
        <p:nvPicPr>
          <p:cNvPr id="7" name="Picture 6" descr="cedar clothing.jpg"/>
          <p:cNvPicPr>
            <a:picLocks noChangeAspect="1"/>
          </p:cNvPicPr>
          <p:nvPr/>
        </p:nvPicPr>
        <p:blipFill>
          <a:blip r:embed="rId5" cstate="print"/>
          <a:stretch>
            <a:fillRect/>
          </a:stretch>
        </p:blipFill>
        <p:spPr>
          <a:xfrm>
            <a:off x="5029200" y="3886201"/>
            <a:ext cx="4114800" cy="2971800"/>
          </a:xfrm>
          <a:prstGeom prst="rect">
            <a:avLst/>
          </a:prstGeom>
        </p:spPr>
      </p:pic>
      <p:sp>
        <p:nvSpPr>
          <p:cNvPr id="8" name="TextBox 7"/>
          <p:cNvSpPr txBox="1"/>
          <p:nvPr/>
        </p:nvSpPr>
        <p:spPr>
          <a:xfrm>
            <a:off x="609600" y="1143000"/>
            <a:ext cx="4038600" cy="1477328"/>
          </a:xfrm>
          <a:prstGeom prst="rect">
            <a:avLst/>
          </a:prstGeom>
          <a:noFill/>
        </p:spPr>
        <p:txBody>
          <a:bodyPr wrap="square" rtlCol="0">
            <a:spAutoFit/>
          </a:bodyPr>
          <a:lstStyle/>
          <a:p>
            <a:r>
              <a:rPr lang="en-US" dirty="0" smtClean="0"/>
              <a:t>Winter clothing is needed and there is more time to weave mats and capes.  Twine, rope, lines, cables, baskets, storage boxes, cooking utensils and baby cradles were made.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or Repairing Canoes</a:t>
            </a:r>
            <a:endParaRPr lang="en-US" dirty="0"/>
          </a:p>
        </p:txBody>
      </p:sp>
      <p:pic>
        <p:nvPicPr>
          <p:cNvPr id="5" name="Content Placeholder 4" descr="canoe-2.jpg"/>
          <p:cNvPicPr>
            <a:picLocks noGrp="1" noChangeAspect="1"/>
          </p:cNvPicPr>
          <p:nvPr>
            <p:ph idx="1"/>
          </p:nvPr>
        </p:nvPicPr>
        <p:blipFill>
          <a:blip r:embed="rId2" cstate="print"/>
          <a:stretch>
            <a:fillRect/>
          </a:stretch>
        </p:blipFill>
        <p:spPr>
          <a:xfrm>
            <a:off x="990600" y="1600200"/>
            <a:ext cx="3510987" cy="4572000"/>
          </a:xfrm>
        </p:spPr>
      </p:pic>
      <p:pic>
        <p:nvPicPr>
          <p:cNvPr id="4" name="Content Placeholder 3" descr="stormy winer VI.jpg"/>
          <p:cNvPicPr>
            <a:picLocks noChangeAspect="1"/>
          </p:cNvPicPr>
          <p:nvPr/>
        </p:nvPicPr>
        <p:blipFill>
          <a:blip r:embed="rId3" cstate="print"/>
          <a:stretch>
            <a:fillRect/>
          </a:stretch>
        </p:blipFill>
        <p:spPr>
          <a:xfrm>
            <a:off x="7924800" y="228600"/>
            <a:ext cx="1006591" cy="655370"/>
          </a:xfrm>
          <a:prstGeom prst="rect">
            <a:avLst/>
          </a:prstGeom>
        </p:spPr>
      </p:pic>
      <p:pic>
        <p:nvPicPr>
          <p:cNvPr id="6" name="Picture 5" descr="queets-four-canoes-one-cedar-tree.jpg"/>
          <p:cNvPicPr>
            <a:picLocks noChangeAspect="1"/>
          </p:cNvPicPr>
          <p:nvPr/>
        </p:nvPicPr>
        <p:blipFill>
          <a:blip r:embed="rId4" cstate="print"/>
          <a:stretch>
            <a:fillRect/>
          </a:stretch>
        </p:blipFill>
        <p:spPr>
          <a:xfrm>
            <a:off x="5029200" y="1219200"/>
            <a:ext cx="3742059" cy="5638800"/>
          </a:xfrm>
          <a:prstGeom prst="rect">
            <a:avLst/>
          </a:prstGeom>
        </p:spPr>
      </p:pic>
      <p:sp>
        <p:nvSpPr>
          <p:cNvPr id="7" name="TextBox 6"/>
          <p:cNvSpPr txBox="1"/>
          <p:nvPr/>
        </p:nvSpPr>
        <p:spPr>
          <a:xfrm>
            <a:off x="228600" y="6172200"/>
            <a:ext cx="4495800" cy="646331"/>
          </a:xfrm>
          <a:prstGeom prst="rect">
            <a:avLst/>
          </a:prstGeom>
          <a:noFill/>
        </p:spPr>
        <p:txBody>
          <a:bodyPr wrap="square" rtlCol="0">
            <a:spAutoFit/>
          </a:bodyPr>
          <a:lstStyle/>
          <a:p>
            <a:r>
              <a:rPr lang="en-US" dirty="0" smtClean="0"/>
              <a:t>Roughed out canoes were brought into the longhouse to be finished.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or Repairing Tools</a:t>
            </a:r>
            <a:endParaRPr lang="en-US" dirty="0"/>
          </a:p>
        </p:txBody>
      </p:sp>
      <p:pic>
        <p:nvPicPr>
          <p:cNvPr id="4" name="Picture 2" descr="E:\Nuu-chah-nulth Whalers folder\fish hook.jpg"/>
          <p:cNvPicPr>
            <a:picLocks noGrp="1" noChangeAspect="1" noChangeArrowheads="1"/>
          </p:cNvPicPr>
          <p:nvPr>
            <p:ph idx="1"/>
          </p:nvPr>
        </p:nvPicPr>
        <p:blipFill>
          <a:blip r:embed="rId2" cstate="print"/>
          <a:srcRect/>
          <a:stretch>
            <a:fillRect/>
          </a:stretch>
        </p:blipFill>
        <p:spPr bwMode="auto">
          <a:xfrm rot="16200000">
            <a:off x="659619" y="2007381"/>
            <a:ext cx="2362200" cy="2919437"/>
          </a:xfrm>
          <a:prstGeom prst="rect">
            <a:avLst/>
          </a:prstGeom>
          <a:noFill/>
        </p:spPr>
      </p:pic>
      <p:pic>
        <p:nvPicPr>
          <p:cNvPr id="5" name="Picture 4" descr="344.jpg"/>
          <p:cNvPicPr>
            <a:picLocks noChangeAspect="1"/>
          </p:cNvPicPr>
          <p:nvPr/>
        </p:nvPicPr>
        <p:blipFill>
          <a:blip r:embed="rId3" cstate="print"/>
          <a:stretch>
            <a:fillRect/>
          </a:stretch>
        </p:blipFill>
        <p:spPr>
          <a:xfrm>
            <a:off x="5715000" y="1828800"/>
            <a:ext cx="2675512" cy="3000396"/>
          </a:xfrm>
          <a:prstGeom prst="rect">
            <a:avLst/>
          </a:prstGeom>
        </p:spPr>
      </p:pic>
      <p:pic>
        <p:nvPicPr>
          <p:cNvPr id="6" name="Picture 5" descr="harpoon.jpg"/>
          <p:cNvPicPr>
            <a:picLocks noChangeAspect="1"/>
          </p:cNvPicPr>
          <p:nvPr/>
        </p:nvPicPr>
        <p:blipFill>
          <a:blip r:embed="rId4" cstate="print"/>
          <a:stretch>
            <a:fillRect/>
          </a:stretch>
        </p:blipFill>
        <p:spPr>
          <a:xfrm>
            <a:off x="5029200" y="5638800"/>
            <a:ext cx="3810000" cy="845820"/>
          </a:xfrm>
          <a:prstGeom prst="rect">
            <a:avLst/>
          </a:prstGeom>
        </p:spPr>
      </p:pic>
      <p:pic>
        <p:nvPicPr>
          <p:cNvPr id="7" name="Picture 6" descr="spears.jpg"/>
          <p:cNvPicPr>
            <a:picLocks noChangeAspect="1"/>
          </p:cNvPicPr>
          <p:nvPr/>
        </p:nvPicPr>
        <p:blipFill>
          <a:blip r:embed="rId5" cstate="print"/>
          <a:stretch>
            <a:fillRect/>
          </a:stretch>
        </p:blipFill>
        <p:spPr>
          <a:xfrm>
            <a:off x="3810000" y="1371600"/>
            <a:ext cx="1402080" cy="4314092"/>
          </a:xfrm>
          <a:prstGeom prst="rect">
            <a:avLst/>
          </a:prstGeom>
        </p:spPr>
      </p:pic>
      <p:pic>
        <p:nvPicPr>
          <p:cNvPr id="8" name="Content Placeholder 3" descr="stormy winer VI.jpg"/>
          <p:cNvPicPr>
            <a:picLocks noChangeAspect="1"/>
          </p:cNvPicPr>
          <p:nvPr/>
        </p:nvPicPr>
        <p:blipFill>
          <a:blip r:embed="rId6" cstate="print"/>
          <a:stretch>
            <a:fillRect/>
          </a:stretch>
        </p:blipFill>
        <p:spPr>
          <a:xfrm>
            <a:off x="7772400" y="304800"/>
            <a:ext cx="1175423" cy="765293"/>
          </a:xfrm>
          <a:prstGeom prst="rect">
            <a:avLst/>
          </a:prstGeom>
        </p:spPr>
      </p:pic>
      <p:sp>
        <p:nvSpPr>
          <p:cNvPr id="9" name="TextBox 8"/>
          <p:cNvSpPr txBox="1"/>
          <p:nvPr/>
        </p:nvSpPr>
        <p:spPr>
          <a:xfrm>
            <a:off x="762000" y="5410200"/>
            <a:ext cx="3124200" cy="646331"/>
          </a:xfrm>
          <a:prstGeom prst="rect">
            <a:avLst/>
          </a:prstGeom>
          <a:noFill/>
        </p:spPr>
        <p:txBody>
          <a:bodyPr wrap="square" rtlCol="0">
            <a:spAutoFit/>
          </a:bodyPr>
          <a:lstStyle/>
          <a:p>
            <a:r>
              <a:rPr lang="en-US" dirty="0" smtClean="0"/>
              <a:t>Tools and fishing gear were made and repaired in winter.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Feasting</a:t>
            </a:r>
            <a:endParaRPr lang="en-US" dirty="0"/>
          </a:p>
        </p:txBody>
      </p:sp>
      <p:pic>
        <p:nvPicPr>
          <p:cNvPr id="5" name="Content Placeholder 4" descr="fest.jpg"/>
          <p:cNvPicPr>
            <a:picLocks noGrp="1" noChangeAspect="1"/>
          </p:cNvPicPr>
          <p:nvPr>
            <p:ph idx="1"/>
          </p:nvPr>
        </p:nvPicPr>
        <p:blipFill>
          <a:blip r:embed="rId2" cstate="print"/>
          <a:stretch>
            <a:fillRect/>
          </a:stretch>
        </p:blipFill>
        <p:spPr>
          <a:xfrm>
            <a:off x="609600" y="3657600"/>
            <a:ext cx="3790950" cy="2895600"/>
          </a:xfrm>
        </p:spPr>
      </p:pic>
      <p:pic>
        <p:nvPicPr>
          <p:cNvPr id="4" name="Content Placeholder 3" descr="stormy winer VI.jpg"/>
          <p:cNvPicPr>
            <a:picLocks noChangeAspect="1"/>
          </p:cNvPicPr>
          <p:nvPr/>
        </p:nvPicPr>
        <p:blipFill>
          <a:blip r:embed="rId3" cstate="print"/>
          <a:stretch>
            <a:fillRect/>
          </a:stretch>
        </p:blipFill>
        <p:spPr>
          <a:xfrm>
            <a:off x="7772400" y="304800"/>
            <a:ext cx="1175423" cy="765293"/>
          </a:xfrm>
          <a:prstGeom prst="rect">
            <a:avLst/>
          </a:prstGeom>
        </p:spPr>
      </p:pic>
      <p:pic>
        <p:nvPicPr>
          <p:cNvPr id="6" name="Picture 5" descr="imagesCAW53V38.jpg"/>
          <p:cNvPicPr>
            <a:picLocks noChangeAspect="1"/>
          </p:cNvPicPr>
          <p:nvPr/>
        </p:nvPicPr>
        <p:blipFill>
          <a:blip r:embed="rId4" cstate="print"/>
          <a:stretch>
            <a:fillRect/>
          </a:stretch>
        </p:blipFill>
        <p:spPr>
          <a:xfrm>
            <a:off x="228600" y="228600"/>
            <a:ext cx="3352800" cy="3200400"/>
          </a:xfrm>
          <a:prstGeom prst="rect">
            <a:avLst/>
          </a:prstGeom>
        </p:spPr>
      </p:pic>
      <p:pic>
        <p:nvPicPr>
          <p:cNvPr id="7" name="Picture 6" descr="feastbowl.jpg"/>
          <p:cNvPicPr>
            <a:picLocks noChangeAspect="1"/>
          </p:cNvPicPr>
          <p:nvPr/>
        </p:nvPicPr>
        <p:blipFill>
          <a:blip r:embed="rId5" cstate="print"/>
          <a:stretch>
            <a:fillRect/>
          </a:stretch>
        </p:blipFill>
        <p:spPr>
          <a:xfrm>
            <a:off x="4648200" y="3200400"/>
            <a:ext cx="4286250" cy="3219450"/>
          </a:xfrm>
          <a:prstGeom prst="rect">
            <a:avLst/>
          </a:prstGeom>
        </p:spPr>
      </p:pic>
      <p:sp>
        <p:nvSpPr>
          <p:cNvPr id="8" name="TextBox 7"/>
          <p:cNvSpPr txBox="1"/>
          <p:nvPr/>
        </p:nvSpPr>
        <p:spPr>
          <a:xfrm>
            <a:off x="3962400" y="1371600"/>
            <a:ext cx="4724400" cy="646331"/>
          </a:xfrm>
          <a:prstGeom prst="rect">
            <a:avLst/>
          </a:prstGeom>
          <a:noFill/>
        </p:spPr>
        <p:txBody>
          <a:bodyPr wrap="square" rtlCol="0">
            <a:spAutoFit/>
          </a:bodyPr>
          <a:lstStyle/>
          <a:p>
            <a:r>
              <a:rPr lang="en-US" dirty="0" smtClean="0"/>
              <a:t>People settled down for winter and enjoyed the stores of food they had gathered.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Dancing Singing Gathering</a:t>
            </a:r>
            <a:br>
              <a:rPr lang="en-US" dirty="0" smtClean="0"/>
            </a:br>
            <a:r>
              <a:rPr lang="en-US" dirty="0" smtClean="0"/>
              <a:t> Together</a:t>
            </a:r>
            <a:endParaRPr lang="en-US" dirty="0"/>
          </a:p>
        </p:txBody>
      </p:sp>
      <p:pic>
        <p:nvPicPr>
          <p:cNvPr id="4" name="Content Placeholder 3" descr="gathering.jpg"/>
          <p:cNvPicPr>
            <a:picLocks noGrp="1" noChangeAspect="1"/>
          </p:cNvPicPr>
          <p:nvPr>
            <p:ph idx="1"/>
          </p:nvPr>
        </p:nvPicPr>
        <p:blipFill>
          <a:blip r:embed="rId2" cstate="print"/>
          <a:stretch>
            <a:fillRect/>
          </a:stretch>
        </p:blipFill>
        <p:spPr>
          <a:xfrm>
            <a:off x="1066800" y="1371600"/>
            <a:ext cx="6857520" cy="4525963"/>
          </a:xfrm>
        </p:spPr>
      </p:pic>
      <p:pic>
        <p:nvPicPr>
          <p:cNvPr id="5" name="Content Placeholder 3" descr="stormy winer VI.jpg"/>
          <p:cNvPicPr>
            <a:picLocks noChangeAspect="1"/>
          </p:cNvPicPr>
          <p:nvPr/>
        </p:nvPicPr>
        <p:blipFill>
          <a:blip r:embed="rId3" cstate="print"/>
          <a:stretch>
            <a:fillRect/>
          </a:stretch>
        </p:blipFill>
        <p:spPr>
          <a:xfrm>
            <a:off x="7772400" y="228600"/>
            <a:ext cx="1175423" cy="765293"/>
          </a:xfrm>
          <a:prstGeom prst="rect">
            <a:avLst/>
          </a:prstGeom>
        </p:spPr>
      </p:pic>
      <p:sp>
        <p:nvSpPr>
          <p:cNvPr id="6" name="TextBox 5"/>
          <p:cNvSpPr txBox="1"/>
          <p:nvPr/>
        </p:nvSpPr>
        <p:spPr>
          <a:xfrm>
            <a:off x="685800" y="5943600"/>
            <a:ext cx="8001000" cy="923330"/>
          </a:xfrm>
          <a:prstGeom prst="rect">
            <a:avLst/>
          </a:prstGeom>
          <a:noFill/>
        </p:spPr>
        <p:txBody>
          <a:bodyPr wrap="square" rtlCol="0">
            <a:spAutoFit/>
          </a:bodyPr>
          <a:lstStyle/>
          <a:p>
            <a:r>
              <a:rPr lang="en-US" dirty="0" smtClean="0"/>
              <a:t>Winter is the most important time of year for spiritual and cultural activities.  People gathered in the big house for Winter ceremonial dances, new dancers were initiated and ceremonies are witnessed.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Storytelling</a:t>
            </a:r>
            <a:endParaRPr lang="en-US" dirty="0"/>
          </a:p>
        </p:txBody>
      </p:sp>
      <p:pic>
        <p:nvPicPr>
          <p:cNvPr id="4" name="Content Placeholder 3" descr="storytelling.bmp"/>
          <p:cNvPicPr>
            <a:picLocks noGrp="1" noChangeAspect="1"/>
          </p:cNvPicPr>
          <p:nvPr>
            <p:ph idx="1"/>
          </p:nvPr>
        </p:nvPicPr>
        <p:blipFill>
          <a:blip r:embed="rId2" cstate="print"/>
          <a:stretch>
            <a:fillRect/>
          </a:stretch>
        </p:blipFill>
        <p:spPr>
          <a:xfrm>
            <a:off x="5355257" y="1447800"/>
            <a:ext cx="3788743" cy="2267158"/>
          </a:xfrm>
        </p:spPr>
      </p:pic>
      <p:pic>
        <p:nvPicPr>
          <p:cNvPr id="5" name="Content Placeholder 3" descr="stormy winer VI.jpg"/>
          <p:cNvPicPr>
            <a:picLocks noChangeAspect="1"/>
          </p:cNvPicPr>
          <p:nvPr/>
        </p:nvPicPr>
        <p:blipFill>
          <a:blip r:embed="rId3" cstate="print"/>
          <a:stretch>
            <a:fillRect/>
          </a:stretch>
        </p:blipFill>
        <p:spPr>
          <a:xfrm>
            <a:off x="7772400" y="304800"/>
            <a:ext cx="1175423" cy="765293"/>
          </a:xfrm>
          <a:prstGeom prst="rect">
            <a:avLst/>
          </a:prstGeom>
        </p:spPr>
      </p:pic>
      <p:pic>
        <p:nvPicPr>
          <p:cNvPr id="6" name="Picture 5" descr="storytelling2.jpg"/>
          <p:cNvPicPr>
            <a:picLocks noChangeAspect="1"/>
          </p:cNvPicPr>
          <p:nvPr/>
        </p:nvPicPr>
        <p:blipFill>
          <a:blip r:embed="rId4" cstate="print"/>
          <a:stretch>
            <a:fillRect/>
          </a:stretch>
        </p:blipFill>
        <p:spPr>
          <a:xfrm>
            <a:off x="533400" y="0"/>
            <a:ext cx="3810000" cy="3048000"/>
          </a:xfrm>
          <a:prstGeom prst="rect">
            <a:avLst/>
          </a:prstGeom>
        </p:spPr>
      </p:pic>
      <p:pic>
        <p:nvPicPr>
          <p:cNvPr id="7" name="Picture 6" descr="storytelling.jpg"/>
          <p:cNvPicPr>
            <a:picLocks noChangeAspect="1"/>
          </p:cNvPicPr>
          <p:nvPr/>
        </p:nvPicPr>
        <p:blipFill>
          <a:blip r:embed="rId5" cstate="print"/>
          <a:stretch>
            <a:fillRect/>
          </a:stretch>
        </p:blipFill>
        <p:spPr>
          <a:xfrm>
            <a:off x="0" y="3048000"/>
            <a:ext cx="5905500" cy="3810000"/>
          </a:xfrm>
          <a:prstGeom prst="rect">
            <a:avLst/>
          </a:prstGeom>
        </p:spPr>
      </p:pic>
      <p:sp>
        <p:nvSpPr>
          <p:cNvPr id="8" name="TextBox 7"/>
          <p:cNvSpPr txBox="1"/>
          <p:nvPr/>
        </p:nvSpPr>
        <p:spPr>
          <a:xfrm>
            <a:off x="6096000" y="4114800"/>
            <a:ext cx="2819400" cy="923330"/>
          </a:xfrm>
          <a:prstGeom prst="rect">
            <a:avLst/>
          </a:prstGeom>
          <a:noFill/>
        </p:spPr>
        <p:txBody>
          <a:bodyPr wrap="square" rtlCol="0">
            <a:spAutoFit/>
          </a:bodyPr>
          <a:lstStyle/>
          <a:p>
            <a:r>
              <a:rPr lang="en-US" dirty="0" smtClean="0"/>
              <a:t>Elders tell legends and use stories to teach children the right way to live.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Journey into Time Immemorial</a:t>
            </a:r>
            <a:endParaRPr lang="en-US" dirty="0"/>
          </a:p>
        </p:txBody>
      </p:sp>
      <p:sp>
        <p:nvSpPr>
          <p:cNvPr id="3" name="Content Placeholder 2"/>
          <p:cNvSpPr>
            <a:spLocks noGrp="1"/>
          </p:cNvSpPr>
          <p:nvPr>
            <p:ph idx="1"/>
          </p:nvPr>
        </p:nvSpPr>
        <p:spPr/>
        <p:txBody>
          <a:bodyPr/>
          <a:lstStyle/>
          <a:p>
            <a:r>
              <a:rPr lang="en-US" dirty="0" err="1" smtClean="0">
                <a:hlinkClick r:id="rId2"/>
              </a:rPr>
              <a:t>Sto:lo</a:t>
            </a:r>
            <a:r>
              <a:rPr lang="en-US" dirty="0" smtClean="0">
                <a:hlinkClick r:id="rId2"/>
              </a:rPr>
              <a:t>    Virtual Tour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a:t>
            </a:r>
            <a:endParaRPr lang="en-US" dirty="0"/>
          </a:p>
        </p:txBody>
      </p:sp>
      <p:pic>
        <p:nvPicPr>
          <p:cNvPr id="6" name="Content Placeholder 5" descr="fiddlhead.bmp"/>
          <p:cNvPicPr>
            <a:picLocks noGrp="1" noChangeAspect="1"/>
          </p:cNvPicPr>
          <p:nvPr>
            <p:ph idx="1"/>
          </p:nvPr>
        </p:nvPicPr>
        <p:blipFill>
          <a:blip r:embed="rId2" cstate="print"/>
          <a:stretch>
            <a:fillRect/>
          </a:stretch>
        </p:blipFill>
        <p:spPr>
          <a:xfrm>
            <a:off x="1828800" y="1828800"/>
            <a:ext cx="5334000" cy="399451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Stripping Cedar Bark</a:t>
            </a:r>
            <a:endParaRPr lang="en-US" dirty="0"/>
          </a:p>
        </p:txBody>
      </p:sp>
      <p:pic>
        <p:nvPicPr>
          <p:cNvPr id="4" name="Content Placeholder 3" descr="Cedar Bark harvesting May 2010 006.jpg"/>
          <p:cNvPicPr>
            <a:picLocks noGrp="1" noChangeAspect="1"/>
          </p:cNvPicPr>
          <p:nvPr>
            <p:ph idx="1"/>
          </p:nvPr>
        </p:nvPicPr>
        <p:blipFill>
          <a:blip r:embed="rId2" cstate="print"/>
          <a:stretch>
            <a:fillRect/>
          </a:stretch>
        </p:blipFill>
        <p:spPr>
          <a:xfrm>
            <a:off x="533400" y="1295400"/>
            <a:ext cx="4064000" cy="3048000"/>
          </a:xfrm>
        </p:spPr>
      </p:pic>
      <p:pic>
        <p:nvPicPr>
          <p:cNvPr id="5" name="Picture 4" descr="stripping cedar bark.jpg"/>
          <p:cNvPicPr>
            <a:picLocks noChangeAspect="1"/>
          </p:cNvPicPr>
          <p:nvPr/>
        </p:nvPicPr>
        <p:blipFill>
          <a:blip r:embed="rId3" cstate="print"/>
          <a:stretch>
            <a:fillRect/>
          </a:stretch>
        </p:blipFill>
        <p:spPr>
          <a:xfrm>
            <a:off x="5257800" y="1371600"/>
            <a:ext cx="3253358" cy="4343400"/>
          </a:xfrm>
          <a:prstGeom prst="rect">
            <a:avLst/>
          </a:prstGeom>
        </p:spPr>
      </p:pic>
      <p:pic>
        <p:nvPicPr>
          <p:cNvPr id="7" name="Content Placeholder 5" descr="fiddlhead.bmp"/>
          <p:cNvPicPr>
            <a:picLocks noChangeAspect="1"/>
          </p:cNvPicPr>
          <p:nvPr/>
        </p:nvPicPr>
        <p:blipFill>
          <a:blip r:embed="rId4" cstate="print"/>
          <a:stretch>
            <a:fillRect/>
          </a:stretch>
        </p:blipFill>
        <p:spPr>
          <a:xfrm>
            <a:off x="7543800" y="304800"/>
            <a:ext cx="814017" cy="609600"/>
          </a:xfrm>
          <a:prstGeom prst="rect">
            <a:avLst/>
          </a:prstGeom>
        </p:spPr>
      </p:pic>
      <p:sp>
        <p:nvSpPr>
          <p:cNvPr id="6" name="TextBox 5"/>
          <p:cNvSpPr txBox="1"/>
          <p:nvPr/>
        </p:nvSpPr>
        <p:spPr>
          <a:xfrm>
            <a:off x="381000" y="4800600"/>
            <a:ext cx="4648200" cy="1200329"/>
          </a:xfrm>
          <a:prstGeom prst="rect">
            <a:avLst/>
          </a:prstGeom>
          <a:noFill/>
        </p:spPr>
        <p:txBody>
          <a:bodyPr wrap="square" rtlCol="0">
            <a:spAutoFit/>
          </a:bodyPr>
          <a:lstStyle/>
          <a:p>
            <a:r>
              <a:rPr lang="en-US" dirty="0" smtClean="0"/>
              <a:t>Best time to fall cedar logs for canoe building and other uses.  The warmer weather causes the tree sap to run which makes it easier to strip the bark.</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Hunting Duck Geese Swans</a:t>
            </a:r>
            <a:endParaRPr lang="en-US" dirty="0"/>
          </a:p>
        </p:txBody>
      </p:sp>
      <p:pic>
        <p:nvPicPr>
          <p:cNvPr id="6" name="Content Placeholder 5" descr="ducks.bmp"/>
          <p:cNvPicPr>
            <a:picLocks noGrp="1" noChangeAspect="1"/>
          </p:cNvPicPr>
          <p:nvPr>
            <p:ph idx="1"/>
          </p:nvPr>
        </p:nvPicPr>
        <p:blipFill>
          <a:blip r:embed="rId2" cstate="print"/>
          <a:stretch>
            <a:fillRect/>
          </a:stretch>
        </p:blipFill>
        <p:spPr>
          <a:xfrm>
            <a:off x="457200" y="1828800"/>
            <a:ext cx="2789076" cy="2057400"/>
          </a:xfrm>
        </p:spPr>
      </p:pic>
      <p:pic>
        <p:nvPicPr>
          <p:cNvPr id="5" name="Content Placeholder 5" descr="fiddlhead.bmp"/>
          <p:cNvPicPr>
            <a:picLocks noChangeAspect="1"/>
          </p:cNvPicPr>
          <p:nvPr/>
        </p:nvPicPr>
        <p:blipFill>
          <a:blip r:embed="rId3" cstate="print"/>
          <a:stretch>
            <a:fillRect/>
          </a:stretch>
        </p:blipFill>
        <p:spPr>
          <a:xfrm>
            <a:off x="8001000" y="228600"/>
            <a:ext cx="814017" cy="609600"/>
          </a:xfrm>
          <a:prstGeom prst="rect">
            <a:avLst/>
          </a:prstGeom>
        </p:spPr>
      </p:pic>
      <p:pic>
        <p:nvPicPr>
          <p:cNvPr id="7" name="Picture 6" descr="geese.jpg"/>
          <p:cNvPicPr>
            <a:picLocks noChangeAspect="1"/>
          </p:cNvPicPr>
          <p:nvPr/>
        </p:nvPicPr>
        <p:blipFill>
          <a:blip r:embed="rId4" cstate="print"/>
          <a:stretch>
            <a:fillRect/>
          </a:stretch>
        </p:blipFill>
        <p:spPr>
          <a:xfrm>
            <a:off x="4350753" y="1219200"/>
            <a:ext cx="3955047" cy="2514600"/>
          </a:xfrm>
          <a:prstGeom prst="rect">
            <a:avLst/>
          </a:prstGeom>
        </p:spPr>
      </p:pic>
      <p:pic>
        <p:nvPicPr>
          <p:cNvPr id="8" name="Picture 7" descr="trumpeter swans.jpg"/>
          <p:cNvPicPr>
            <a:picLocks noChangeAspect="1"/>
          </p:cNvPicPr>
          <p:nvPr/>
        </p:nvPicPr>
        <p:blipFill>
          <a:blip r:embed="rId5" cstate="print"/>
          <a:stretch>
            <a:fillRect/>
          </a:stretch>
        </p:blipFill>
        <p:spPr>
          <a:xfrm>
            <a:off x="1447800" y="3886200"/>
            <a:ext cx="5181600" cy="2971800"/>
          </a:xfrm>
          <a:prstGeom prst="rect">
            <a:avLst/>
          </a:prstGeom>
        </p:spPr>
      </p:pic>
      <p:sp>
        <p:nvSpPr>
          <p:cNvPr id="9" name="TextBox 8"/>
          <p:cNvSpPr txBox="1"/>
          <p:nvPr/>
        </p:nvSpPr>
        <p:spPr>
          <a:xfrm>
            <a:off x="6858000" y="3886200"/>
            <a:ext cx="1981200" cy="2862322"/>
          </a:xfrm>
          <a:prstGeom prst="rect">
            <a:avLst/>
          </a:prstGeom>
          <a:noFill/>
        </p:spPr>
        <p:txBody>
          <a:bodyPr wrap="square" rtlCol="0">
            <a:spAutoFit/>
          </a:bodyPr>
          <a:lstStyle/>
          <a:p>
            <a:r>
              <a:rPr lang="en-US" dirty="0" smtClean="0"/>
              <a:t>Duck were captured with nets while they gathered on the ocean to dive for herring roe and spawning herring.  Brant Geese were hunted and dried for future use.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Herring Eggs</a:t>
            </a:r>
            <a:endParaRPr lang="en-US" dirty="0"/>
          </a:p>
        </p:txBody>
      </p:sp>
      <p:pic>
        <p:nvPicPr>
          <p:cNvPr id="5" name="Content Placeholder 4" descr="herring eggs.bmp"/>
          <p:cNvPicPr>
            <a:picLocks noGrp="1" noChangeAspect="1"/>
          </p:cNvPicPr>
          <p:nvPr>
            <p:ph idx="1"/>
          </p:nvPr>
        </p:nvPicPr>
        <p:blipFill>
          <a:blip r:embed="rId2" cstate="print"/>
          <a:stretch>
            <a:fillRect/>
          </a:stretch>
        </p:blipFill>
        <p:spPr>
          <a:xfrm>
            <a:off x="5105400" y="1371600"/>
            <a:ext cx="3604328" cy="3149413"/>
          </a:xfrm>
        </p:spPr>
      </p:pic>
      <p:pic>
        <p:nvPicPr>
          <p:cNvPr id="4" name="Content Placeholder 5" descr="fiddlhead.bmp"/>
          <p:cNvPicPr>
            <a:picLocks noChangeAspect="1"/>
          </p:cNvPicPr>
          <p:nvPr/>
        </p:nvPicPr>
        <p:blipFill>
          <a:blip r:embed="rId3" cstate="print"/>
          <a:stretch>
            <a:fillRect/>
          </a:stretch>
        </p:blipFill>
        <p:spPr>
          <a:xfrm>
            <a:off x="7543800" y="304800"/>
            <a:ext cx="814017" cy="609600"/>
          </a:xfrm>
          <a:prstGeom prst="rect">
            <a:avLst/>
          </a:prstGeom>
        </p:spPr>
      </p:pic>
      <p:pic>
        <p:nvPicPr>
          <p:cNvPr id="6" name="Picture 5" descr="gabriola-herring-roe2.jpg"/>
          <p:cNvPicPr>
            <a:picLocks noChangeAspect="1"/>
          </p:cNvPicPr>
          <p:nvPr/>
        </p:nvPicPr>
        <p:blipFill>
          <a:blip r:embed="rId4" cstate="print"/>
          <a:stretch>
            <a:fillRect/>
          </a:stretch>
        </p:blipFill>
        <p:spPr>
          <a:xfrm>
            <a:off x="0" y="2908300"/>
            <a:ext cx="5029200" cy="3949700"/>
          </a:xfrm>
          <a:prstGeom prst="rect">
            <a:avLst/>
          </a:prstGeom>
        </p:spPr>
      </p:pic>
      <p:sp>
        <p:nvSpPr>
          <p:cNvPr id="7" name="TextBox 6"/>
          <p:cNvSpPr txBox="1"/>
          <p:nvPr/>
        </p:nvSpPr>
        <p:spPr>
          <a:xfrm>
            <a:off x="5257800" y="4953000"/>
            <a:ext cx="3276600" cy="923330"/>
          </a:xfrm>
          <a:prstGeom prst="rect">
            <a:avLst/>
          </a:prstGeom>
          <a:noFill/>
        </p:spPr>
        <p:txBody>
          <a:bodyPr wrap="square" rtlCol="0">
            <a:spAutoFit/>
          </a:bodyPr>
          <a:lstStyle/>
          <a:p>
            <a:r>
              <a:rPr lang="en-US" dirty="0" smtClean="0"/>
              <a:t>Cedar branches were placed in the water along the shore to collect herring roe.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Seaweed Gathering</a:t>
            </a:r>
            <a:endParaRPr lang="en-US" dirty="0"/>
          </a:p>
        </p:txBody>
      </p:sp>
      <p:pic>
        <p:nvPicPr>
          <p:cNvPr id="5" name="Content Placeholder 4" descr="kelp.bmp"/>
          <p:cNvPicPr>
            <a:picLocks noGrp="1" noChangeAspect="1"/>
          </p:cNvPicPr>
          <p:nvPr>
            <p:ph idx="1"/>
          </p:nvPr>
        </p:nvPicPr>
        <p:blipFill>
          <a:blip r:embed="rId2" cstate="print"/>
          <a:stretch>
            <a:fillRect/>
          </a:stretch>
        </p:blipFill>
        <p:spPr>
          <a:xfrm>
            <a:off x="685800" y="1447800"/>
            <a:ext cx="3886200" cy="3697141"/>
          </a:xfrm>
        </p:spPr>
      </p:pic>
      <p:pic>
        <p:nvPicPr>
          <p:cNvPr id="4" name="Content Placeholder 5" descr="fiddlhead.bmp"/>
          <p:cNvPicPr>
            <a:picLocks noChangeAspect="1"/>
          </p:cNvPicPr>
          <p:nvPr/>
        </p:nvPicPr>
        <p:blipFill>
          <a:blip r:embed="rId3" cstate="print"/>
          <a:stretch>
            <a:fillRect/>
          </a:stretch>
        </p:blipFill>
        <p:spPr>
          <a:xfrm>
            <a:off x="7543800" y="304800"/>
            <a:ext cx="814017" cy="609600"/>
          </a:xfrm>
          <a:prstGeom prst="rect">
            <a:avLst/>
          </a:prstGeom>
        </p:spPr>
      </p:pic>
      <p:pic>
        <p:nvPicPr>
          <p:cNvPr id="6" name="Picture 5" descr="aspseaweedkombu2.jpg"/>
          <p:cNvPicPr>
            <a:picLocks noChangeAspect="1"/>
          </p:cNvPicPr>
          <p:nvPr/>
        </p:nvPicPr>
        <p:blipFill>
          <a:blip r:embed="rId4" cstate="print"/>
          <a:stretch>
            <a:fillRect/>
          </a:stretch>
        </p:blipFill>
        <p:spPr>
          <a:xfrm>
            <a:off x="4876800" y="2667000"/>
            <a:ext cx="4267200" cy="4191000"/>
          </a:xfrm>
          <a:prstGeom prst="rect">
            <a:avLst/>
          </a:prstGeom>
        </p:spPr>
      </p:pic>
      <p:sp>
        <p:nvSpPr>
          <p:cNvPr id="7" name="TextBox 6"/>
          <p:cNvSpPr txBox="1"/>
          <p:nvPr/>
        </p:nvSpPr>
        <p:spPr>
          <a:xfrm>
            <a:off x="381000" y="5334000"/>
            <a:ext cx="4267200" cy="1200329"/>
          </a:xfrm>
          <a:prstGeom prst="rect">
            <a:avLst/>
          </a:prstGeom>
          <a:noFill/>
        </p:spPr>
        <p:txBody>
          <a:bodyPr wrap="square" rtlCol="0">
            <a:spAutoFit/>
          </a:bodyPr>
          <a:lstStyle/>
          <a:p>
            <a:r>
              <a:rPr lang="en-US" dirty="0" smtClean="0"/>
              <a:t>Kelp or seaweed was gathered at the right time and dried.  It was cooked with clams and eulachon oil in a soup which was eaten with great enjoyment.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Urchins</a:t>
            </a:r>
            <a:endParaRPr lang="en-US" dirty="0"/>
          </a:p>
        </p:txBody>
      </p:sp>
      <p:pic>
        <p:nvPicPr>
          <p:cNvPr id="4" name="Content Placeholder 5" descr="fiddlhead.bmp"/>
          <p:cNvPicPr>
            <a:picLocks noChangeAspect="1"/>
          </p:cNvPicPr>
          <p:nvPr/>
        </p:nvPicPr>
        <p:blipFill>
          <a:blip r:embed="rId2" cstate="print"/>
          <a:stretch>
            <a:fillRect/>
          </a:stretch>
        </p:blipFill>
        <p:spPr>
          <a:xfrm>
            <a:off x="7543800" y="304800"/>
            <a:ext cx="814017" cy="609600"/>
          </a:xfrm>
          <a:prstGeom prst="rect">
            <a:avLst/>
          </a:prstGeom>
        </p:spPr>
      </p:pic>
      <p:pic>
        <p:nvPicPr>
          <p:cNvPr id="7" name="Content Placeholder 6" descr="seaurchin.jpg"/>
          <p:cNvPicPr>
            <a:picLocks noGrp="1" noChangeAspect="1"/>
          </p:cNvPicPr>
          <p:nvPr>
            <p:ph idx="1"/>
          </p:nvPr>
        </p:nvPicPr>
        <p:blipFill>
          <a:blip r:embed="rId3" cstate="print"/>
          <a:stretch>
            <a:fillRect/>
          </a:stretch>
        </p:blipFill>
        <p:spPr>
          <a:xfrm>
            <a:off x="457200" y="1295400"/>
            <a:ext cx="3601063" cy="2697321"/>
          </a:xfrm>
        </p:spPr>
      </p:pic>
      <p:sp>
        <p:nvSpPr>
          <p:cNvPr id="5" name="TextBox 4"/>
          <p:cNvSpPr txBox="1"/>
          <p:nvPr/>
        </p:nvSpPr>
        <p:spPr>
          <a:xfrm>
            <a:off x="533400" y="4419600"/>
            <a:ext cx="2971800" cy="923330"/>
          </a:xfrm>
          <a:prstGeom prst="rect">
            <a:avLst/>
          </a:prstGeom>
          <a:noFill/>
        </p:spPr>
        <p:txBody>
          <a:bodyPr wrap="square" rtlCol="0">
            <a:spAutoFit/>
          </a:bodyPr>
          <a:lstStyle/>
          <a:p>
            <a:r>
              <a:rPr lang="en-US" dirty="0" smtClean="0"/>
              <a:t>Both purple and green sea urchins were collected </a:t>
            </a:r>
            <a:r>
              <a:rPr lang="en-US" i="1" dirty="0" smtClean="0"/>
              <a:t> </a:t>
            </a:r>
            <a:r>
              <a:rPr lang="en-US" dirty="0" smtClean="0"/>
              <a:t>and eaten in the spring.</a:t>
            </a:r>
            <a:endParaRPr lang="en-US" dirty="0"/>
          </a:p>
        </p:txBody>
      </p:sp>
      <p:pic>
        <p:nvPicPr>
          <p:cNvPr id="6" name="Picture 5" descr="Oct2011 022.jpg"/>
          <p:cNvPicPr>
            <a:picLocks noChangeAspect="1"/>
          </p:cNvPicPr>
          <p:nvPr/>
        </p:nvPicPr>
        <p:blipFill>
          <a:blip r:embed="rId4" cstate="print"/>
          <a:stretch>
            <a:fillRect/>
          </a:stretch>
        </p:blipFill>
        <p:spPr>
          <a:xfrm>
            <a:off x="3962400" y="2971800"/>
            <a:ext cx="5181600" cy="3886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a:t>
            </a:r>
            <a:endParaRPr lang="en-US" dirty="0"/>
          </a:p>
        </p:txBody>
      </p:sp>
      <p:pic>
        <p:nvPicPr>
          <p:cNvPr id="6" name="Content Placeholder 5" descr="haida sun.bmp"/>
          <p:cNvPicPr>
            <a:picLocks noGrp="1" noChangeAspect="1"/>
          </p:cNvPicPr>
          <p:nvPr>
            <p:ph idx="1"/>
          </p:nvPr>
        </p:nvPicPr>
        <p:blipFill>
          <a:blip r:embed="rId2" cstate="print"/>
          <a:stretch>
            <a:fillRect/>
          </a:stretch>
        </p:blipFill>
        <p:spPr>
          <a:xfrm>
            <a:off x="2057400" y="1348581"/>
            <a:ext cx="5029200" cy="5029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Fishing</a:t>
            </a:r>
            <a:endParaRPr lang="en-US" dirty="0"/>
          </a:p>
        </p:txBody>
      </p:sp>
      <p:pic>
        <p:nvPicPr>
          <p:cNvPr id="6" name="Content Placeholder 5" descr="chinook.jpg"/>
          <p:cNvPicPr>
            <a:picLocks noGrp="1" noChangeAspect="1"/>
          </p:cNvPicPr>
          <p:nvPr>
            <p:ph idx="1"/>
          </p:nvPr>
        </p:nvPicPr>
        <p:blipFill>
          <a:blip r:embed="rId2" cstate="print"/>
          <a:stretch>
            <a:fillRect/>
          </a:stretch>
        </p:blipFill>
        <p:spPr>
          <a:xfrm>
            <a:off x="609600" y="1447800"/>
            <a:ext cx="2286000" cy="906780"/>
          </a:xfrm>
        </p:spPr>
      </p:pic>
      <p:pic>
        <p:nvPicPr>
          <p:cNvPr id="8" name="Picture 7" descr="LBF_Pacific_Halibut.jpg"/>
          <p:cNvPicPr>
            <a:picLocks noChangeAspect="1"/>
          </p:cNvPicPr>
          <p:nvPr/>
        </p:nvPicPr>
        <p:blipFill>
          <a:blip r:embed="rId3" cstate="print"/>
          <a:stretch>
            <a:fillRect/>
          </a:stretch>
        </p:blipFill>
        <p:spPr>
          <a:xfrm>
            <a:off x="3962400" y="1219200"/>
            <a:ext cx="4823460" cy="2849880"/>
          </a:xfrm>
          <a:prstGeom prst="rect">
            <a:avLst/>
          </a:prstGeom>
        </p:spPr>
      </p:pic>
      <p:pic>
        <p:nvPicPr>
          <p:cNvPr id="9" name="Picture 8" descr="cod1.jpg"/>
          <p:cNvPicPr>
            <a:picLocks noChangeAspect="1"/>
          </p:cNvPicPr>
          <p:nvPr/>
        </p:nvPicPr>
        <p:blipFill>
          <a:blip r:embed="rId4" cstate="print"/>
          <a:stretch>
            <a:fillRect/>
          </a:stretch>
        </p:blipFill>
        <p:spPr>
          <a:xfrm>
            <a:off x="304800" y="3048000"/>
            <a:ext cx="3733800" cy="2682291"/>
          </a:xfrm>
          <a:prstGeom prst="rect">
            <a:avLst/>
          </a:prstGeom>
        </p:spPr>
      </p:pic>
      <p:pic>
        <p:nvPicPr>
          <p:cNvPr id="10" name="Picture 9" descr="herring.jpg"/>
          <p:cNvPicPr>
            <a:picLocks noChangeAspect="1"/>
          </p:cNvPicPr>
          <p:nvPr/>
        </p:nvPicPr>
        <p:blipFill>
          <a:blip r:embed="rId5" cstate="print"/>
          <a:stretch>
            <a:fillRect/>
          </a:stretch>
        </p:blipFill>
        <p:spPr>
          <a:xfrm>
            <a:off x="4800600" y="4038600"/>
            <a:ext cx="3813123" cy="2537460"/>
          </a:xfrm>
          <a:prstGeom prst="rect">
            <a:avLst/>
          </a:prstGeom>
        </p:spPr>
      </p:pic>
      <p:pic>
        <p:nvPicPr>
          <p:cNvPr id="12" name="Picture 11" descr="haida sun.bmp"/>
          <p:cNvPicPr>
            <a:picLocks noChangeAspect="1"/>
          </p:cNvPicPr>
          <p:nvPr/>
        </p:nvPicPr>
        <p:blipFill>
          <a:blip r:embed="rId6" cstate="print"/>
          <a:stretch>
            <a:fillRect/>
          </a:stretch>
        </p:blipFill>
        <p:spPr>
          <a:xfrm>
            <a:off x="7315200" y="228600"/>
            <a:ext cx="1219306" cy="1219306"/>
          </a:xfrm>
          <a:prstGeom prst="rect">
            <a:avLst/>
          </a:prstGeom>
        </p:spPr>
      </p:pic>
      <p:sp>
        <p:nvSpPr>
          <p:cNvPr id="13" name="TextBox 12"/>
          <p:cNvSpPr txBox="1"/>
          <p:nvPr/>
        </p:nvSpPr>
        <p:spPr>
          <a:xfrm>
            <a:off x="457200" y="5486400"/>
            <a:ext cx="3048000" cy="1200329"/>
          </a:xfrm>
          <a:prstGeom prst="rect">
            <a:avLst/>
          </a:prstGeom>
          <a:noFill/>
        </p:spPr>
        <p:txBody>
          <a:bodyPr wrap="square" rtlCol="0">
            <a:spAutoFit/>
          </a:bodyPr>
          <a:lstStyle/>
          <a:p>
            <a:r>
              <a:rPr lang="en-US" dirty="0" smtClean="0"/>
              <a:t>Dog Salmon, Coho, Humpback, </a:t>
            </a:r>
            <a:r>
              <a:rPr lang="en-US" dirty="0" err="1" smtClean="0"/>
              <a:t>Sockeye,Tommy</a:t>
            </a:r>
            <a:r>
              <a:rPr lang="en-US" dirty="0" smtClean="0"/>
              <a:t> Cod and Ling Cod were food staples.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Summer Berries Gathering</a:t>
            </a:r>
            <a:endParaRPr lang="en-US" dirty="0"/>
          </a:p>
        </p:txBody>
      </p:sp>
      <p:pic>
        <p:nvPicPr>
          <p:cNvPr id="4" name="Content Placeholder 3" descr="raspberries.jpg"/>
          <p:cNvPicPr>
            <a:picLocks noGrp="1" noChangeAspect="1"/>
          </p:cNvPicPr>
          <p:nvPr>
            <p:ph idx="1"/>
          </p:nvPr>
        </p:nvPicPr>
        <p:blipFill>
          <a:blip r:embed="rId2" cstate="print"/>
          <a:stretch>
            <a:fillRect/>
          </a:stretch>
        </p:blipFill>
        <p:spPr>
          <a:xfrm>
            <a:off x="0" y="4038600"/>
            <a:ext cx="3048000" cy="2651760"/>
          </a:xfrm>
        </p:spPr>
      </p:pic>
      <p:pic>
        <p:nvPicPr>
          <p:cNvPr id="5" name="Picture 4" descr="blackberry.jpg"/>
          <p:cNvPicPr>
            <a:picLocks noChangeAspect="1"/>
          </p:cNvPicPr>
          <p:nvPr/>
        </p:nvPicPr>
        <p:blipFill>
          <a:blip r:embed="rId3" cstate="print"/>
          <a:stretch>
            <a:fillRect/>
          </a:stretch>
        </p:blipFill>
        <p:spPr>
          <a:xfrm>
            <a:off x="3581400" y="5394960"/>
            <a:ext cx="2057400" cy="1463040"/>
          </a:xfrm>
          <a:prstGeom prst="rect">
            <a:avLst/>
          </a:prstGeom>
        </p:spPr>
      </p:pic>
      <p:pic>
        <p:nvPicPr>
          <p:cNvPr id="7" name="Picture 6" descr="big_redhuckleberry.jpg"/>
          <p:cNvPicPr>
            <a:picLocks noChangeAspect="1"/>
          </p:cNvPicPr>
          <p:nvPr/>
        </p:nvPicPr>
        <p:blipFill>
          <a:blip r:embed="rId4" cstate="print"/>
          <a:stretch>
            <a:fillRect/>
          </a:stretch>
        </p:blipFill>
        <p:spPr>
          <a:xfrm>
            <a:off x="3048000" y="1600200"/>
            <a:ext cx="2286000" cy="3429000"/>
          </a:xfrm>
          <a:prstGeom prst="rect">
            <a:avLst/>
          </a:prstGeom>
        </p:spPr>
      </p:pic>
      <p:pic>
        <p:nvPicPr>
          <p:cNvPr id="8" name="Picture 7" descr="wild strawberry.jpg"/>
          <p:cNvPicPr>
            <a:picLocks noChangeAspect="1"/>
          </p:cNvPicPr>
          <p:nvPr/>
        </p:nvPicPr>
        <p:blipFill>
          <a:blip r:embed="rId5" cstate="print"/>
          <a:stretch>
            <a:fillRect/>
          </a:stretch>
        </p:blipFill>
        <p:spPr>
          <a:xfrm>
            <a:off x="533400" y="1447800"/>
            <a:ext cx="1714500" cy="1714500"/>
          </a:xfrm>
          <a:prstGeom prst="rect">
            <a:avLst/>
          </a:prstGeom>
        </p:spPr>
      </p:pic>
      <p:pic>
        <p:nvPicPr>
          <p:cNvPr id="12" name="Picture 11" descr="haida sun.bmp"/>
          <p:cNvPicPr>
            <a:picLocks noChangeAspect="1"/>
          </p:cNvPicPr>
          <p:nvPr/>
        </p:nvPicPr>
        <p:blipFill>
          <a:blip r:embed="rId6" cstate="print"/>
          <a:stretch>
            <a:fillRect/>
          </a:stretch>
        </p:blipFill>
        <p:spPr>
          <a:xfrm>
            <a:off x="7620000" y="152400"/>
            <a:ext cx="1219306" cy="1219306"/>
          </a:xfrm>
          <a:prstGeom prst="rect">
            <a:avLst/>
          </a:prstGeom>
        </p:spPr>
      </p:pic>
      <p:pic>
        <p:nvPicPr>
          <p:cNvPr id="13" name="Picture 12" descr="cedar baskets.jpg"/>
          <p:cNvPicPr>
            <a:picLocks noChangeAspect="1"/>
          </p:cNvPicPr>
          <p:nvPr/>
        </p:nvPicPr>
        <p:blipFill>
          <a:blip r:embed="rId7" cstate="print"/>
          <a:stretch>
            <a:fillRect/>
          </a:stretch>
        </p:blipFill>
        <p:spPr>
          <a:xfrm>
            <a:off x="5943600" y="1828800"/>
            <a:ext cx="2714625" cy="44577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Hunting</a:t>
            </a:r>
            <a:endParaRPr lang="en-US" dirty="0"/>
          </a:p>
        </p:txBody>
      </p:sp>
      <p:pic>
        <p:nvPicPr>
          <p:cNvPr id="4" name="Content Placeholder 3" descr="seals.jpg"/>
          <p:cNvPicPr>
            <a:picLocks noGrp="1" noChangeAspect="1"/>
          </p:cNvPicPr>
          <p:nvPr>
            <p:ph idx="1"/>
          </p:nvPr>
        </p:nvPicPr>
        <p:blipFill>
          <a:blip r:embed="rId2" cstate="print"/>
          <a:stretch>
            <a:fillRect/>
          </a:stretch>
        </p:blipFill>
        <p:spPr>
          <a:xfrm>
            <a:off x="381000" y="1600200"/>
            <a:ext cx="3907436" cy="2286000"/>
          </a:xfrm>
        </p:spPr>
      </p:pic>
      <p:pic>
        <p:nvPicPr>
          <p:cNvPr id="5" name="Picture 4" descr="sea otters.jpg"/>
          <p:cNvPicPr>
            <a:picLocks noChangeAspect="1"/>
          </p:cNvPicPr>
          <p:nvPr/>
        </p:nvPicPr>
        <p:blipFill>
          <a:blip r:embed="rId3" cstate="print"/>
          <a:stretch>
            <a:fillRect/>
          </a:stretch>
        </p:blipFill>
        <p:spPr>
          <a:xfrm>
            <a:off x="4876800" y="1905000"/>
            <a:ext cx="3458852" cy="2590800"/>
          </a:xfrm>
          <a:prstGeom prst="rect">
            <a:avLst/>
          </a:prstGeom>
        </p:spPr>
      </p:pic>
      <p:pic>
        <p:nvPicPr>
          <p:cNvPr id="8" name="Picture 7" descr="haida sun.bmp"/>
          <p:cNvPicPr>
            <a:picLocks noChangeAspect="1"/>
          </p:cNvPicPr>
          <p:nvPr/>
        </p:nvPicPr>
        <p:blipFill>
          <a:blip r:embed="rId4" cstate="print"/>
          <a:stretch>
            <a:fillRect/>
          </a:stretch>
        </p:blipFill>
        <p:spPr>
          <a:xfrm>
            <a:off x="7315200" y="228600"/>
            <a:ext cx="1219306" cy="1219306"/>
          </a:xfrm>
          <a:prstGeom prst="rect">
            <a:avLst/>
          </a:prstGeom>
        </p:spPr>
      </p:pic>
      <p:pic>
        <p:nvPicPr>
          <p:cNvPr id="7" name="Picture 6" descr="beaver.jpg"/>
          <p:cNvPicPr>
            <a:picLocks noChangeAspect="1"/>
          </p:cNvPicPr>
          <p:nvPr/>
        </p:nvPicPr>
        <p:blipFill>
          <a:blip r:embed="rId5" cstate="print"/>
          <a:stretch>
            <a:fillRect/>
          </a:stretch>
        </p:blipFill>
        <p:spPr>
          <a:xfrm>
            <a:off x="304800" y="4114800"/>
            <a:ext cx="3291840" cy="2560320"/>
          </a:xfrm>
          <a:prstGeom prst="rect">
            <a:avLst/>
          </a:prstGeom>
        </p:spPr>
      </p:pic>
      <p:sp>
        <p:nvSpPr>
          <p:cNvPr id="9" name="TextBox 8"/>
          <p:cNvSpPr txBox="1"/>
          <p:nvPr/>
        </p:nvSpPr>
        <p:spPr>
          <a:xfrm>
            <a:off x="4038600" y="4953000"/>
            <a:ext cx="4648200" cy="646331"/>
          </a:xfrm>
          <a:prstGeom prst="rect">
            <a:avLst/>
          </a:prstGeom>
          <a:noFill/>
        </p:spPr>
        <p:txBody>
          <a:bodyPr wrap="square" rtlCol="0">
            <a:spAutoFit/>
          </a:bodyPr>
          <a:lstStyle/>
          <a:p>
            <a:r>
              <a:rPr lang="en-US" dirty="0" smtClean="0"/>
              <a:t>Seals and sea lions were hunted as well as beaver and otter.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a:t>
            </a:r>
            <a:endParaRPr lang="en-US" dirty="0"/>
          </a:p>
        </p:txBody>
      </p:sp>
      <p:pic>
        <p:nvPicPr>
          <p:cNvPr id="4" name="Content Placeholder 3" descr="maple leaf clip art.jpg"/>
          <p:cNvPicPr>
            <a:picLocks noGrp="1" noChangeAspect="1"/>
          </p:cNvPicPr>
          <p:nvPr>
            <p:ph idx="1"/>
          </p:nvPr>
        </p:nvPicPr>
        <p:blipFill>
          <a:blip r:embed="rId2" cstate="print"/>
          <a:stretch>
            <a:fillRect/>
          </a:stretch>
        </p:blipFill>
        <p:spPr>
          <a:xfrm>
            <a:off x="2743200" y="1828800"/>
            <a:ext cx="3760470" cy="367764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Eggs</a:t>
            </a:r>
            <a:endParaRPr lang="en-US" dirty="0"/>
          </a:p>
        </p:txBody>
      </p:sp>
      <p:pic>
        <p:nvPicPr>
          <p:cNvPr id="8" name="Picture 7" descr="haida sun.bmp"/>
          <p:cNvPicPr>
            <a:picLocks noChangeAspect="1"/>
          </p:cNvPicPr>
          <p:nvPr/>
        </p:nvPicPr>
        <p:blipFill>
          <a:blip r:embed="rId2" cstate="print"/>
          <a:stretch>
            <a:fillRect/>
          </a:stretch>
        </p:blipFill>
        <p:spPr>
          <a:xfrm>
            <a:off x="7315200" y="228600"/>
            <a:ext cx="1219306" cy="1219306"/>
          </a:xfrm>
          <a:prstGeom prst="rect">
            <a:avLst/>
          </a:prstGeom>
        </p:spPr>
      </p:pic>
      <p:pic>
        <p:nvPicPr>
          <p:cNvPr id="9" name="Content Placeholder 8" descr="birds eggs.jpg"/>
          <p:cNvPicPr>
            <a:picLocks noGrp="1" noChangeAspect="1"/>
          </p:cNvPicPr>
          <p:nvPr>
            <p:ph idx="1"/>
          </p:nvPr>
        </p:nvPicPr>
        <p:blipFill>
          <a:blip r:embed="rId3" cstate="print"/>
          <a:stretch>
            <a:fillRect/>
          </a:stretch>
        </p:blipFill>
        <p:spPr>
          <a:xfrm>
            <a:off x="4800600" y="1371600"/>
            <a:ext cx="3577590" cy="2679739"/>
          </a:xfrm>
        </p:spPr>
      </p:pic>
      <p:pic>
        <p:nvPicPr>
          <p:cNvPr id="5" name="Picture 4" descr="fDuckEggs.jpg"/>
          <p:cNvPicPr>
            <a:picLocks noChangeAspect="1"/>
          </p:cNvPicPr>
          <p:nvPr/>
        </p:nvPicPr>
        <p:blipFill>
          <a:blip r:embed="rId4" cstate="print"/>
          <a:stretch>
            <a:fillRect/>
          </a:stretch>
        </p:blipFill>
        <p:spPr>
          <a:xfrm>
            <a:off x="0" y="3276600"/>
            <a:ext cx="5257800" cy="3581400"/>
          </a:xfrm>
          <a:prstGeom prst="rect">
            <a:avLst/>
          </a:prstGeom>
        </p:spPr>
      </p:pic>
      <p:sp>
        <p:nvSpPr>
          <p:cNvPr id="6" name="TextBox 5"/>
          <p:cNvSpPr txBox="1"/>
          <p:nvPr/>
        </p:nvSpPr>
        <p:spPr>
          <a:xfrm>
            <a:off x="5486400" y="4419600"/>
            <a:ext cx="3048000" cy="923330"/>
          </a:xfrm>
          <a:prstGeom prst="rect">
            <a:avLst/>
          </a:prstGeom>
          <a:noFill/>
        </p:spPr>
        <p:txBody>
          <a:bodyPr wrap="square" rtlCol="0">
            <a:spAutoFit/>
          </a:bodyPr>
          <a:lstStyle/>
          <a:p>
            <a:r>
              <a:rPr lang="en-US" dirty="0" smtClean="0"/>
              <a:t>Fresh gull eggs were collected from </a:t>
            </a:r>
            <a:r>
              <a:rPr lang="en-US" dirty="0" err="1" smtClean="0"/>
              <a:t>camus</a:t>
            </a:r>
            <a:r>
              <a:rPr lang="en-US" dirty="0" smtClean="0"/>
              <a:t> plots where they were laid.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pPr algn="l"/>
            <a:r>
              <a:rPr lang="en-US" dirty="0" smtClean="0"/>
              <a:t>Summer Camas Bulb Harvesting    </a:t>
            </a:r>
            <a:endParaRPr lang="en-US" dirty="0"/>
          </a:p>
        </p:txBody>
      </p:sp>
      <p:pic>
        <p:nvPicPr>
          <p:cNvPr id="7" name="Content Placeholder 6" descr="camas harvest.jpg"/>
          <p:cNvPicPr>
            <a:picLocks noGrp="1" noChangeAspect="1"/>
          </p:cNvPicPr>
          <p:nvPr>
            <p:ph idx="1"/>
          </p:nvPr>
        </p:nvPicPr>
        <p:blipFill>
          <a:blip r:embed="rId2" cstate="print"/>
          <a:stretch>
            <a:fillRect/>
          </a:stretch>
        </p:blipFill>
        <p:spPr>
          <a:xfrm>
            <a:off x="533400" y="1600200"/>
            <a:ext cx="3404152" cy="2286000"/>
          </a:xfrm>
        </p:spPr>
      </p:pic>
      <p:pic>
        <p:nvPicPr>
          <p:cNvPr id="6" name="Picture 5" descr="haida sun.bmp"/>
          <p:cNvPicPr>
            <a:picLocks noChangeAspect="1"/>
          </p:cNvPicPr>
          <p:nvPr/>
        </p:nvPicPr>
        <p:blipFill>
          <a:blip r:embed="rId3" cstate="print"/>
          <a:stretch>
            <a:fillRect/>
          </a:stretch>
        </p:blipFill>
        <p:spPr>
          <a:xfrm>
            <a:off x="7772400" y="228600"/>
            <a:ext cx="990706" cy="1219306"/>
          </a:xfrm>
          <a:prstGeom prst="rect">
            <a:avLst/>
          </a:prstGeom>
        </p:spPr>
      </p:pic>
      <p:pic>
        <p:nvPicPr>
          <p:cNvPr id="8" name="Picture 7" descr="Camas-bulb.jpg"/>
          <p:cNvPicPr>
            <a:picLocks noChangeAspect="1"/>
          </p:cNvPicPr>
          <p:nvPr/>
        </p:nvPicPr>
        <p:blipFill>
          <a:blip r:embed="rId4" cstate="print"/>
          <a:stretch>
            <a:fillRect/>
          </a:stretch>
        </p:blipFill>
        <p:spPr>
          <a:xfrm>
            <a:off x="5791200" y="1600199"/>
            <a:ext cx="1463040" cy="3357797"/>
          </a:xfrm>
          <a:prstGeom prst="rect">
            <a:avLst/>
          </a:prstGeom>
        </p:spPr>
      </p:pic>
      <p:pic>
        <p:nvPicPr>
          <p:cNvPr id="9" name="Picture 8" descr="camas bulb.bmp"/>
          <p:cNvPicPr>
            <a:picLocks noChangeAspect="1"/>
          </p:cNvPicPr>
          <p:nvPr/>
        </p:nvPicPr>
        <p:blipFill>
          <a:blip r:embed="rId5" cstate="print"/>
          <a:stretch>
            <a:fillRect/>
          </a:stretch>
        </p:blipFill>
        <p:spPr>
          <a:xfrm>
            <a:off x="762000" y="4191000"/>
            <a:ext cx="2971800" cy="2225518"/>
          </a:xfrm>
          <a:prstGeom prst="rect">
            <a:avLst/>
          </a:prstGeom>
        </p:spPr>
      </p:pic>
      <p:pic>
        <p:nvPicPr>
          <p:cNvPr id="10" name="Picture 9" descr="camas bulb 2.jpg"/>
          <p:cNvPicPr>
            <a:picLocks noChangeAspect="1"/>
          </p:cNvPicPr>
          <p:nvPr/>
        </p:nvPicPr>
        <p:blipFill>
          <a:blip r:embed="rId6" cstate="print"/>
          <a:stretch>
            <a:fillRect/>
          </a:stretch>
        </p:blipFill>
        <p:spPr>
          <a:xfrm>
            <a:off x="3886200" y="4038600"/>
            <a:ext cx="1697860" cy="2019300"/>
          </a:xfrm>
          <a:prstGeom prst="rect">
            <a:avLst/>
          </a:prstGeom>
        </p:spPr>
      </p:pic>
      <p:sp>
        <p:nvSpPr>
          <p:cNvPr id="11" name="TextBox 10"/>
          <p:cNvSpPr txBox="1"/>
          <p:nvPr/>
        </p:nvSpPr>
        <p:spPr>
          <a:xfrm>
            <a:off x="5867400" y="5029200"/>
            <a:ext cx="2971800" cy="1754326"/>
          </a:xfrm>
          <a:prstGeom prst="rect">
            <a:avLst/>
          </a:prstGeom>
          <a:noFill/>
        </p:spPr>
        <p:txBody>
          <a:bodyPr wrap="square" rtlCol="0">
            <a:spAutoFit/>
          </a:bodyPr>
          <a:lstStyle/>
          <a:p>
            <a:r>
              <a:rPr lang="en-US" dirty="0" smtClean="0"/>
              <a:t>Camas bulbs were the main source of starch.  Families had traditional territorial grounds (land and water) which were used at various times of the year.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Salmon Fishing with a net</a:t>
            </a:r>
            <a:endParaRPr lang="en-US" dirty="0"/>
          </a:p>
        </p:txBody>
      </p:sp>
      <p:pic>
        <p:nvPicPr>
          <p:cNvPr id="4" name="Content Placeholder 3" descr="netting-salmon.jpg"/>
          <p:cNvPicPr>
            <a:picLocks noGrp="1" noChangeAspect="1"/>
          </p:cNvPicPr>
          <p:nvPr>
            <p:ph idx="1"/>
          </p:nvPr>
        </p:nvPicPr>
        <p:blipFill>
          <a:blip r:embed="rId2" cstate="print"/>
          <a:stretch>
            <a:fillRect/>
          </a:stretch>
        </p:blipFill>
        <p:spPr>
          <a:xfrm>
            <a:off x="838200" y="1422169"/>
            <a:ext cx="7772400" cy="5435831"/>
          </a:xfrm>
        </p:spPr>
      </p:pic>
      <p:pic>
        <p:nvPicPr>
          <p:cNvPr id="6" name="Picture 5" descr="maple leaf clip art.jpg"/>
          <p:cNvPicPr>
            <a:picLocks noChangeAspect="1"/>
          </p:cNvPicPr>
          <p:nvPr/>
        </p:nvPicPr>
        <p:blipFill>
          <a:blip r:embed="rId3" cstate="print"/>
          <a:stretch>
            <a:fillRect/>
          </a:stretch>
        </p:blipFill>
        <p:spPr>
          <a:xfrm>
            <a:off x="8001000" y="228600"/>
            <a:ext cx="891540" cy="8719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sh weir.jpg"/>
          <p:cNvPicPr>
            <a:picLocks noChangeAspect="1"/>
          </p:cNvPicPr>
          <p:nvPr/>
        </p:nvPicPr>
        <p:blipFill>
          <a:blip r:embed="rId2" cstate="print"/>
          <a:stretch>
            <a:fillRect/>
          </a:stretch>
        </p:blipFill>
        <p:spPr>
          <a:xfrm>
            <a:off x="304800" y="228600"/>
            <a:ext cx="8334375" cy="662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Salmon</a:t>
            </a:r>
            <a:endParaRPr lang="en-US" dirty="0"/>
          </a:p>
        </p:txBody>
      </p:sp>
      <p:pic>
        <p:nvPicPr>
          <p:cNvPr id="4" name="Content Placeholder 3" descr="salmon08c_136134520.jpg"/>
          <p:cNvPicPr>
            <a:picLocks noGrp="1" noChangeAspect="1"/>
          </p:cNvPicPr>
          <p:nvPr>
            <p:ph idx="1"/>
          </p:nvPr>
        </p:nvPicPr>
        <p:blipFill>
          <a:blip r:embed="rId2" cstate="print"/>
          <a:stretch>
            <a:fillRect/>
          </a:stretch>
        </p:blipFill>
        <p:spPr>
          <a:xfrm>
            <a:off x="1554691" y="1600200"/>
            <a:ext cx="6034617" cy="4525963"/>
          </a:xfrm>
          <a:prstGeom prst="rect">
            <a:avLst/>
          </a:prstGeom>
        </p:spPr>
      </p:pic>
      <p:pic>
        <p:nvPicPr>
          <p:cNvPr id="8" name="Picture 7" descr="maple leaf clip art.jpg"/>
          <p:cNvPicPr>
            <a:picLocks noChangeAspect="1"/>
          </p:cNvPicPr>
          <p:nvPr/>
        </p:nvPicPr>
        <p:blipFill>
          <a:blip r:embed="rId3" cstate="print"/>
          <a:stretch>
            <a:fillRect/>
          </a:stretch>
        </p:blipFill>
        <p:spPr>
          <a:xfrm>
            <a:off x="8001000" y="228600"/>
            <a:ext cx="891540" cy="8719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 and Smoking Salmon</a:t>
            </a:r>
            <a:endParaRPr lang="en-US" dirty="0"/>
          </a:p>
        </p:txBody>
      </p:sp>
      <p:pic>
        <p:nvPicPr>
          <p:cNvPr id="4" name="Content Placeholder 3" descr="drying-salmon_cr.jpg"/>
          <p:cNvPicPr>
            <a:picLocks noGrp="1" noChangeAspect="1"/>
          </p:cNvPicPr>
          <p:nvPr>
            <p:ph idx="1"/>
          </p:nvPr>
        </p:nvPicPr>
        <p:blipFill>
          <a:blip r:embed="rId2" cstate="print"/>
          <a:stretch>
            <a:fillRect/>
          </a:stretch>
        </p:blipFill>
        <p:spPr>
          <a:xfrm>
            <a:off x="275009" y="1752600"/>
            <a:ext cx="8687712" cy="4267200"/>
          </a:xfrm>
        </p:spPr>
      </p:pic>
      <p:pic>
        <p:nvPicPr>
          <p:cNvPr id="5" name="Picture 4" descr="maple leaf clip art.jpg"/>
          <p:cNvPicPr>
            <a:picLocks noChangeAspect="1"/>
          </p:cNvPicPr>
          <p:nvPr/>
        </p:nvPicPr>
        <p:blipFill>
          <a:blip r:embed="rId3" cstate="print"/>
          <a:stretch>
            <a:fillRect/>
          </a:stretch>
        </p:blipFill>
        <p:spPr>
          <a:xfrm>
            <a:off x="8001000" y="228600"/>
            <a:ext cx="891540" cy="87190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Fall Hunting</a:t>
            </a:r>
            <a:endParaRPr lang="en-US" dirty="0"/>
          </a:p>
        </p:txBody>
      </p:sp>
      <p:pic>
        <p:nvPicPr>
          <p:cNvPr id="5" name="Content Placeholder 4" descr="bear.jpg"/>
          <p:cNvPicPr>
            <a:picLocks noGrp="1" noChangeAspect="1"/>
          </p:cNvPicPr>
          <p:nvPr>
            <p:ph idx="1"/>
          </p:nvPr>
        </p:nvPicPr>
        <p:blipFill>
          <a:blip r:embed="rId2" cstate="print"/>
          <a:stretch>
            <a:fillRect/>
          </a:stretch>
        </p:blipFill>
        <p:spPr>
          <a:xfrm>
            <a:off x="838200" y="1143000"/>
            <a:ext cx="2743200" cy="2880360"/>
          </a:xfrm>
        </p:spPr>
      </p:pic>
      <p:pic>
        <p:nvPicPr>
          <p:cNvPr id="4" name="Picture 3" descr="maple leaf clip art.jpg"/>
          <p:cNvPicPr>
            <a:picLocks noChangeAspect="1"/>
          </p:cNvPicPr>
          <p:nvPr/>
        </p:nvPicPr>
        <p:blipFill>
          <a:blip r:embed="rId3" cstate="print"/>
          <a:stretch>
            <a:fillRect/>
          </a:stretch>
        </p:blipFill>
        <p:spPr>
          <a:xfrm>
            <a:off x="8001000" y="0"/>
            <a:ext cx="891540" cy="871903"/>
          </a:xfrm>
          <a:prstGeom prst="rect">
            <a:avLst/>
          </a:prstGeom>
        </p:spPr>
      </p:pic>
      <p:pic>
        <p:nvPicPr>
          <p:cNvPr id="7" name="Picture 6" descr="elk.jpg"/>
          <p:cNvPicPr>
            <a:picLocks noChangeAspect="1"/>
          </p:cNvPicPr>
          <p:nvPr/>
        </p:nvPicPr>
        <p:blipFill>
          <a:blip r:embed="rId4" cstate="print"/>
          <a:stretch>
            <a:fillRect/>
          </a:stretch>
        </p:blipFill>
        <p:spPr>
          <a:xfrm>
            <a:off x="685800" y="4191000"/>
            <a:ext cx="3429000" cy="2438400"/>
          </a:xfrm>
          <a:prstGeom prst="rect">
            <a:avLst/>
          </a:prstGeom>
        </p:spPr>
      </p:pic>
      <p:pic>
        <p:nvPicPr>
          <p:cNvPr id="8" name="Picture 7" descr="mountain_goat.jpg"/>
          <p:cNvPicPr>
            <a:picLocks noChangeAspect="1"/>
          </p:cNvPicPr>
          <p:nvPr/>
        </p:nvPicPr>
        <p:blipFill>
          <a:blip r:embed="rId5" cstate="print"/>
          <a:stretch>
            <a:fillRect/>
          </a:stretch>
        </p:blipFill>
        <p:spPr>
          <a:xfrm>
            <a:off x="4419600" y="3429000"/>
            <a:ext cx="3429000" cy="3276600"/>
          </a:xfrm>
          <a:prstGeom prst="rect">
            <a:avLst/>
          </a:prstGeom>
        </p:spPr>
      </p:pic>
      <p:pic>
        <p:nvPicPr>
          <p:cNvPr id="6" name="Picture 5" descr="deer.jpg"/>
          <p:cNvPicPr>
            <a:picLocks noChangeAspect="1"/>
          </p:cNvPicPr>
          <p:nvPr/>
        </p:nvPicPr>
        <p:blipFill>
          <a:blip r:embed="rId6" cstate="print"/>
          <a:stretch>
            <a:fillRect/>
          </a:stretch>
        </p:blipFill>
        <p:spPr>
          <a:xfrm>
            <a:off x="5943600" y="838200"/>
            <a:ext cx="2613660" cy="2552700"/>
          </a:xfrm>
          <a:prstGeom prst="rect">
            <a:avLst/>
          </a:prstGeom>
        </p:spPr>
      </p:pic>
      <p:sp>
        <p:nvSpPr>
          <p:cNvPr id="9" name="TextBox 8"/>
          <p:cNvSpPr txBox="1"/>
          <p:nvPr/>
        </p:nvSpPr>
        <p:spPr>
          <a:xfrm>
            <a:off x="3810000" y="1143000"/>
            <a:ext cx="1905000" cy="1477328"/>
          </a:xfrm>
          <a:prstGeom prst="rect">
            <a:avLst/>
          </a:prstGeom>
          <a:noFill/>
        </p:spPr>
        <p:txBody>
          <a:bodyPr wrap="square" rtlCol="0">
            <a:spAutoFit/>
          </a:bodyPr>
          <a:lstStyle/>
          <a:p>
            <a:r>
              <a:rPr lang="en-US" dirty="0" smtClean="0"/>
              <a:t>Deer, grouse and elk were hunted in the fall as well as bear and sheep.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Wood</a:t>
            </a:r>
            <a:endParaRPr lang="en-US" dirty="0"/>
          </a:p>
        </p:txBody>
      </p:sp>
      <p:pic>
        <p:nvPicPr>
          <p:cNvPr id="4" name="Content Placeholder 3" descr="gathering wood.bmp"/>
          <p:cNvPicPr>
            <a:picLocks noGrp="1" noChangeAspect="1"/>
          </p:cNvPicPr>
          <p:nvPr>
            <p:ph idx="1"/>
          </p:nvPr>
        </p:nvPicPr>
        <p:blipFill>
          <a:blip r:embed="rId2" cstate="print"/>
          <a:stretch>
            <a:fillRect/>
          </a:stretch>
        </p:blipFill>
        <p:spPr>
          <a:xfrm>
            <a:off x="4953000" y="1371600"/>
            <a:ext cx="4019910" cy="2743200"/>
          </a:xfrm>
        </p:spPr>
      </p:pic>
      <p:pic>
        <p:nvPicPr>
          <p:cNvPr id="5" name="Picture 4" descr="maple leaf clip art.jpg"/>
          <p:cNvPicPr>
            <a:picLocks noChangeAspect="1"/>
          </p:cNvPicPr>
          <p:nvPr/>
        </p:nvPicPr>
        <p:blipFill>
          <a:blip r:embed="rId3" cstate="print"/>
          <a:stretch>
            <a:fillRect/>
          </a:stretch>
        </p:blipFill>
        <p:spPr>
          <a:xfrm>
            <a:off x="7696200" y="381000"/>
            <a:ext cx="891540" cy="871903"/>
          </a:xfrm>
          <a:prstGeom prst="rect">
            <a:avLst/>
          </a:prstGeom>
        </p:spPr>
      </p:pic>
      <p:pic>
        <p:nvPicPr>
          <p:cNvPr id="6" name="Picture 5" descr="small_crow-women-gathering-wood.jpg"/>
          <p:cNvPicPr>
            <a:picLocks noChangeAspect="1"/>
          </p:cNvPicPr>
          <p:nvPr/>
        </p:nvPicPr>
        <p:blipFill>
          <a:blip r:embed="rId4" cstate="print"/>
          <a:stretch>
            <a:fillRect/>
          </a:stretch>
        </p:blipFill>
        <p:spPr>
          <a:xfrm>
            <a:off x="0" y="2743200"/>
            <a:ext cx="4876800" cy="4114800"/>
          </a:xfrm>
          <a:prstGeom prst="rect">
            <a:avLst/>
          </a:prstGeom>
        </p:spPr>
      </p:pic>
      <p:sp>
        <p:nvSpPr>
          <p:cNvPr id="7" name="TextBox 6"/>
          <p:cNvSpPr txBox="1"/>
          <p:nvPr/>
        </p:nvSpPr>
        <p:spPr>
          <a:xfrm>
            <a:off x="5181600" y="4495800"/>
            <a:ext cx="3581400" cy="1477328"/>
          </a:xfrm>
          <a:prstGeom prst="rect">
            <a:avLst/>
          </a:prstGeom>
          <a:noFill/>
        </p:spPr>
        <p:txBody>
          <a:bodyPr wrap="square" rtlCol="0">
            <a:spAutoFit/>
          </a:bodyPr>
          <a:lstStyle/>
          <a:p>
            <a:r>
              <a:rPr lang="en-US" dirty="0" smtClean="0"/>
              <a:t>Wood pitch was gathered for torches and fires.  Natural splitting of logs was accomplished by inserting round stones as wedges into the cracks </a:t>
            </a:r>
            <a:r>
              <a:rPr lang="en-US" smtClean="0"/>
              <a:t>in drying logs.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a83ead9963fa9473ed45133670a601b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DF6BEE-9FFB-447F-BB73-0D6F902BC3D1}"/>
</file>

<file path=customXml/itemProps2.xml><?xml version="1.0" encoding="utf-8"?>
<ds:datastoreItem xmlns:ds="http://schemas.openxmlformats.org/officeDocument/2006/customXml" ds:itemID="{38E8B247-D09D-4743-922E-C76B0090A015}"/>
</file>

<file path=customXml/itemProps3.xml><?xml version="1.0" encoding="utf-8"?>
<ds:datastoreItem xmlns:ds="http://schemas.openxmlformats.org/officeDocument/2006/customXml" ds:itemID="{BFDD952E-4769-4FB8-8E36-92DE7D570617}"/>
</file>

<file path=docProps/app.xml><?xml version="1.0" encoding="utf-8"?>
<Properties xmlns="http://schemas.openxmlformats.org/officeDocument/2006/extended-properties" xmlns:vt="http://schemas.openxmlformats.org/officeDocument/2006/docPropsVTypes">
  <TotalTime>357</TotalTime>
  <Words>504</Words>
  <Application>Microsoft Office PowerPoint</Application>
  <PresentationFormat>On-screen Show (4:3)</PresentationFormat>
  <Paragraphs>51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Aboriginal Seasonal Activities</vt:lpstr>
      <vt:lpstr>A Journey into Time Immemorial</vt:lpstr>
      <vt:lpstr>Fall</vt:lpstr>
      <vt:lpstr>Fall Salmon Fishing with a net</vt:lpstr>
      <vt:lpstr>Slide 5</vt:lpstr>
      <vt:lpstr>Cooking Salmon</vt:lpstr>
      <vt:lpstr>Drying and Smoking Salmon</vt:lpstr>
      <vt:lpstr> Fall Hunting</vt:lpstr>
      <vt:lpstr>Gathering Wood</vt:lpstr>
      <vt:lpstr>Seafood Gathering Drying and Smoking</vt:lpstr>
      <vt:lpstr>Gathering Berries</vt:lpstr>
      <vt:lpstr>Winter</vt:lpstr>
      <vt:lpstr>Making or Repairing Baskets</vt:lpstr>
      <vt:lpstr>Making Cedar Goods</vt:lpstr>
      <vt:lpstr>Making or Repairing Canoes</vt:lpstr>
      <vt:lpstr>Making or Repairing Tools</vt:lpstr>
      <vt:lpstr>            Feasting</vt:lpstr>
      <vt:lpstr>Dancing Singing Gathering  Together</vt:lpstr>
      <vt:lpstr>                    Storytelling</vt:lpstr>
      <vt:lpstr>Spring</vt:lpstr>
      <vt:lpstr>Stripping Cedar Bark</vt:lpstr>
      <vt:lpstr>Hunting Duck Geese Swans</vt:lpstr>
      <vt:lpstr>Herring Eggs</vt:lpstr>
      <vt:lpstr>Seaweed Gathering</vt:lpstr>
      <vt:lpstr>Sea Urchins</vt:lpstr>
      <vt:lpstr>Summer</vt:lpstr>
      <vt:lpstr>Summer Fishing</vt:lpstr>
      <vt:lpstr>Summer Berries Gathering</vt:lpstr>
      <vt:lpstr>Summer Hunting</vt:lpstr>
      <vt:lpstr>Birds Eggs</vt:lpstr>
      <vt:lpstr>Summer Camas Bulb Harvesting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Seasonal Activities</dc:title>
  <dc:creator>tablet</dc:creator>
  <cp:lastModifiedBy>SD71</cp:lastModifiedBy>
  <cp:revision>51</cp:revision>
  <dcterms:created xsi:type="dcterms:W3CDTF">2010-11-09T02:32:49Z</dcterms:created>
  <dcterms:modified xsi:type="dcterms:W3CDTF">2011-11-21T19:15:41Z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0x01010054BA200A85B927428F0EB023C6707BE9</vt:lpwstr>
  </property>
</Properties>
</file>