
<file path=[Content_Types].xml><?xml version="1.0" encoding="utf-8"?>
<Types xmlns="http://schemas.openxmlformats.org/package/2006/content-types">
  <Default Extension="png" ContentType="image/png"/>
  <Default Extension="jpeg" ContentType="image/jpeg"/>
  <Default Extension="m4a" ContentType="audio/unknown"/>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20.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7.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s/slide23.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8.xml" ContentType="application/vnd.openxmlformats-officedocument.presentationml.notesSlide+xml"/>
  <Override PartName="/ppt/notesSlides/notesSlide22.xml" ContentType="application/vnd.openxmlformats-officedocument.presentationml.notesSlide+xml"/>
  <Override PartName="/ppt/slideMasters/slideMaster1.xml" ContentType="application/vnd.openxmlformats-officedocument.presentationml.slideMaster+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25.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1.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315" r:id="rId3"/>
    <p:sldId id="279" r:id="rId4"/>
    <p:sldId id="323" r:id="rId5"/>
    <p:sldId id="274" r:id="rId6"/>
    <p:sldId id="341" r:id="rId7"/>
    <p:sldId id="342" r:id="rId8"/>
    <p:sldId id="345" r:id="rId9"/>
    <p:sldId id="344" r:id="rId10"/>
    <p:sldId id="332" r:id="rId11"/>
    <p:sldId id="333" r:id="rId12"/>
    <p:sldId id="338" r:id="rId13"/>
    <p:sldId id="339" r:id="rId14"/>
    <p:sldId id="317" r:id="rId15"/>
    <p:sldId id="320" r:id="rId16"/>
    <p:sldId id="334" r:id="rId17"/>
    <p:sldId id="321" r:id="rId18"/>
    <p:sldId id="322" r:id="rId19"/>
    <p:sldId id="337" r:id="rId20"/>
    <p:sldId id="335" r:id="rId21"/>
    <p:sldId id="340" r:id="rId22"/>
    <p:sldId id="328" r:id="rId23"/>
    <p:sldId id="329" r:id="rId24"/>
    <p:sldId id="327" r:id="rId25"/>
    <p:sldId id="343" r:id="rId26"/>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8" autoAdjust="0"/>
    <p:restoredTop sz="61939" autoAdjust="0"/>
  </p:normalViewPr>
  <p:slideViewPr>
    <p:cSldViewPr>
      <p:cViewPr varScale="1">
        <p:scale>
          <a:sx n="49" d="100"/>
          <a:sy n="49" d="100"/>
        </p:scale>
        <p:origin x="-174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E69B7CFF-4098-4CB1-ABB6-03798D4A9748}" type="datetimeFigureOut">
              <a:rPr lang="en-US" smtClean="0"/>
              <a:pPr/>
              <a:t>10/18/2016</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6EC9F85B-3F40-40F8-AD46-629205CE3965}" type="slidenum">
              <a:rPr lang="en-US" smtClean="0"/>
              <a:pPr/>
              <a:t>‹#›</a:t>
            </a:fld>
            <a:endParaRPr lang="en-US"/>
          </a:p>
        </p:txBody>
      </p:sp>
    </p:spTree>
    <p:extLst>
      <p:ext uri="{BB962C8B-B14F-4D97-AF65-F5344CB8AC3E}">
        <p14:creationId xmlns:p14="http://schemas.microsoft.com/office/powerpoint/2010/main" val="1325577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indigenousfoundations.arts.ubc.ca/home/identity/terminology.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The word Metis comes from the French </a:t>
            </a:r>
            <a:r>
              <a:rPr lang="en-US" baseline="0" dirty="0" smtClean="0"/>
              <a:t>word </a:t>
            </a:r>
            <a:r>
              <a:rPr lang="en-US" baseline="0" dirty="0"/>
              <a:t>“metises” which means mixed</a:t>
            </a:r>
          </a:p>
          <a:p>
            <a:endParaRPr lang="en-US" baseline="0" dirty="0"/>
          </a:p>
          <a:p>
            <a:r>
              <a:rPr lang="en-US" baseline="0" dirty="0"/>
              <a:t>The fur trade played an important role in the origins of the Metis people.  </a:t>
            </a:r>
          </a:p>
          <a:p>
            <a:endParaRPr lang="en-US" baseline="0" dirty="0"/>
          </a:p>
          <a:p>
            <a:r>
              <a:rPr lang="en-US" baseline="0" dirty="0"/>
              <a:t>European fur traders met and married </a:t>
            </a:r>
            <a:r>
              <a:rPr lang="en-US" baseline="0" dirty="0" smtClean="0"/>
              <a:t>Aboriginal </a:t>
            </a:r>
            <a:r>
              <a:rPr lang="en-US" baseline="0" dirty="0"/>
              <a:t>women, mixing of two </a:t>
            </a:r>
            <a:r>
              <a:rPr lang="en-US" baseline="0" dirty="0" smtClean="0"/>
              <a:t>cultures that created a distinct society with its own language, traditions, beliefs, culture and governance</a:t>
            </a:r>
            <a:endParaRPr lang="en-US" baseline="0" dirty="0"/>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Traditional Metis</a:t>
            </a:r>
            <a:r>
              <a:rPr lang="en-CA" baseline="0" dirty="0" smtClean="0"/>
              <a:t> people, as recognized by the Canadian Government, are from the Manitoba and Saskatchewan areas with traceable family ties to the Red River area in Southern Manitoba in the 1800s.</a:t>
            </a:r>
          </a:p>
          <a:p>
            <a:endParaRPr lang="en-US" dirty="0"/>
          </a:p>
        </p:txBody>
      </p:sp>
      <p:sp>
        <p:nvSpPr>
          <p:cNvPr id="4" name="Slide Number Placeholder 3"/>
          <p:cNvSpPr>
            <a:spLocks noGrp="1"/>
          </p:cNvSpPr>
          <p:nvPr>
            <p:ph type="sldNum" sz="quarter" idx="10"/>
          </p:nvPr>
        </p:nvSpPr>
        <p:spPr/>
        <p:txBody>
          <a:bodyPr/>
          <a:lstStyle/>
          <a:p>
            <a:fld id="{6EC9F85B-3F40-40F8-AD46-629205CE3965}" type="slidenum">
              <a:rPr lang="en-US" smtClean="0"/>
              <a:pPr/>
              <a:t>1</a:t>
            </a:fld>
            <a:endParaRPr lang="en-US"/>
          </a:p>
        </p:txBody>
      </p:sp>
    </p:spTree>
    <p:extLst>
      <p:ext uri="{BB962C8B-B14F-4D97-AF65-F5344CB8AC3E}">
        <p14:creationId xmlns:p14="http://schemas.microsoft.com/office/powerpoint/2010/main" val="362405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Traditional Metis</a:t>
            </a:r>
            <a:r>
              <a:rPr lang="en-CA" baseline="0" dirty="0"/>
              <a:t> people, as recognized by the Canadian Government, are from the Manitoba and Saskatchewan </a:t>
            </a:r>
            <a:r>
              <a:rPr lang="en-CA" baseline="0" dirty="0" smtClean="0"/>
              <a:t>areas </a:t>
            </a:r>
            <a:r>
              <a:rPr lang="en-CA" baseline="0" dirty="0"/>
              <a:t>with traceable family ties to the Red River area in Southern Manitoba in the 1800s.</a:t>
            </a:r>
          </a:p>
          <a:p>
            <a:endParaRPr lang="en-CA" baseline="0" dirty="0"/>
          </a:p>
          <a:p>
            <a:r>
              <a:rPr lang="en-CA" baseline="0" dirty="0"/>
              <a:t>The Metis families in this area developed a strong and distinct culture, language and traditions.</a:t>
            </a:r>
            <a:endParaRPr lang="en-CA" dirty="0"/>
          </a:p>
          <a:p>
            <a:endParaRPr lang="en-CA" dirty="0"/>
          </a:p>
          <a:p>
            <a:r>
              <a:rPr lang="en-CA" dirty="0"/>
              <a:t>The Metis people have their own</a:t>
            </a:r>
            <a:r>
              <a:rPr lang="en-CA" baseline="0" dirty="0"/>
              <a:t> language called </a:t>
            </a:r>
            <a:r>
              <a:rPr lang="en-CA" baseline="0" dirty="0" err="1"/>
              <a:t>Michif</a:t>
            </a:r>
            <a:r>
              <a:rPr lang="en-CA" baseline="0" dirty="0"/>
              <a:t>.  It is a blend </a:t>
            </a:r>
            <a:r>
              <a:rPr lang="en-CA" baseline="0" dirty="0" smtClean="0"/>
              <a:t>of European and Aboriginal languages including: French, English, Scottish, </a:t>
            </a:r>
            <a:r>
              <a:rPr lang="en-CA" baseline="0" dirty="0" err="1" smtClean="0"/>
              <a:t>Saulteaux</a:t>
            </a:r>
            <a:r>
              <a:rPr lang="en-CA" baseline="0" dirty="0" smtClean="0"/>
              <a:t>, Cree </a:t>
            </a:r>
            <a:r>
              <a:rPr lang="en-CA" baseline="0" dirty="0"/>
              <a:t>languages </a:t>
            </a:r>
          </a:p>
          <a:p>
            <a:endParaRPr lang="en-CA" baseline="0" dirty="0"/>
          </a:p>
          <a:p>
            <a:endParaRPr lang="en-CA" dirty="0"/>
          </a:p>
        </p:txBody>
      </p:sp>
      <p:sp>
        <p:nvSpPr>
          <p:cNvPr id="4" name="Slide Number Placeholder 3"/>
          <p:cNvSpPr>
            <a:spLocks noGrp="1"/>
          </p:cNvSpPr>
          <p:nvPr>
            <p:ph type="sldNum" sz="quarter" idx="10"/>
          </p:nvPr>
        </p:nvSpPr>
        <p:spPr/>
        <p:txBody>
          <a:bodyPr/>
          <a:lstStyle/>
          <a:p>
            <a:fld id="{6EC9F85B-3F40-40F8-AD46-629205CE3965}" type="slidenum">
              <a:rPr lang="en-US" smtClean="0"/>
              <a:pPr/>
              <a:t>10</a:t>
            </a:fld>
            <a:endParaRPr lang="en-US"/>
          </a:p>
        </p:txBody>
      </p:sp>
    </p:spTree>
    <p:extLst>
      <p:ext uri="{BB962C8B-B14F-4D97-AF65-F5344CB8AC3E}">
        <p14:creationId xmlns:p14="http://schemas.microsoft.com/office/powerpoint/2010/main" val="3154605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Metis people were instrumental in</a:t>
            </a:r>
            <a:r>
              <a:rPr lang="en-CA" baseline="0" dirty="0"/>
              <a:t> the fur trade when Canada was forming as a nation</a:t>
            </a:r>
          </a:p>
          <a:p>
            <a:endParaRPr lang="en-CA" baseline="0" dirty="0"/>
          </a:p>
          <a:p>
            <a:r>
              <a:rPr lang="en-CA" baseline="0" dirty="0"/>
              <a:t>They were adept hunters and knew how to survive in the wilderness</a:t>
            </a:r>
          </a:p>
          <a:p>
            <a:endParaRPr lang="en-CA" baseline="0" dirty="0"/>
          </a:p>
          <a:p>
            <a:r>
              <a:rPr lang="en-CA" baseline="0" dirty="0"/>
              <a:t>European people relied on them to provide furs at the trading </a:t>
            </a:r>
            <a:r>
              <a:rPr lang="en-CA" baseline="0" dirty="0" smtClean="0"/>
              <a:t>posts, as wilderness guides, survival experts, interpreters, food suppliers (pemmican) etc.</a:t>
            </a:r>
            <a:endParaRPr lang="en-CA" dirty="0"/>
          </a:p>
        </p:txBody>
      </p:sp>
      <p:sp>
        <p:nvSpPr>
          <p:cNvPr id="4" name="Slide Number Placeholder 3"/>
          <p:cNvSpPr>
            <a:spLocks noGrp="1"/>
          </p:cNvSpPr>
          <p:nvPr>
            <p:ph type="sldNum" sz="quarter" idx="10"/>
          </p:nvPr>
        </p:nvSpPr>
        <p:spPr/>
        <p:txBody>
          <a:bodyPr/>
          <a:lstStyle/>
          <a:p>
            <a:fld id="{6EC9F85B-3F40-40F8-AD46-629205CE3965}" type="slidenum">
              <a:rPr lang="en-US" smtClean="0"/>
              <a:pPr/>
              <a:t>11</a:t>
            </a:fld>
            <a:endParaRPr lang="en-US"/>
          </a:p>
        </p:txBody>
      </p:sp>
    </p:spTree>
    <p:extLst>
      <p:ext uri="{BB962C8B-B14F-4D97-AF65-F5344CB8AC3E}">
        <p14:creationId xmlns:p14="http://schemas.microsoft.com/office/powerpoint/2010/main" val="3534472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Beaver pelts and furs were traded by</a:t>
            </a:r>
            <a:r>
              <a:rPr lang="en-CA" baseline="0" dirty="0" smtClean="0"/>
              <a:t> Metis people for trade goods at the Trading Posts</a:t>
            </a:r>
            <a:endParaRPr lang="en-CA" dirty="0"/>
          </a:p>
        </p:txBody>
      </p:sp>
      <p:sp>
        <p:nvSpPr>
          <p:cNvPr id="4" name="Slide Number Placeholder 3"/>
          <p:cNvSpPr>
            <a:spLocks noGrp="1"/>
          </p:cNvSpPr>
          <p:nvPr>
            <p:ph type="sldNum" sz="quarter" idx="10"/>
          </p:nvPr>
        </p:nvSpPr>
        <p:spPr/>
        <p:txBody>
          <a:bodyPr/>
          <a:lstStyle/>
          <a:p>
            <a:fld id="{6EC9F85B-3F40-40F8-AD46-629205CE3965}" type="slidenum">
              <a:rPr lang="en-US" smtClean="0"/>
              <a:pPr/>
              <a:t>12</a:t>
            </a:fld>
            <a:endParaRPr lang="en-US"/>
          </a:p>
        </p:txBody>
      </p:sp>
    </p:spTree>
    <p:extLst>
      <p:ext uri="{BB962C8B-B14F-4D97-AF65-F5344CB8AC3E}">
        <p14:creationId xmlns:p14="http://schemas.microsoft.com/office/powerpoint/2010/main" val="370165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Beaver pelts</a:t>
            </a:r>
            <a:r>
              <a:rPr lang="en-CA" baseline="0" dirty="0" smtClean="0"/>
              <a:t> were used to manufacture felt for hats that were all the rage in Europe</a:t>
            </a:r>
          </a:p>
          <a:p>
            <a:endParaRPr lang="en-CA" baseline="0" dirty="0" smtClean="0"/>
          </a:p>
          <a:p>
            <a:r>
              <a:rPr lang="en-CA" baseline="0" dirty="0" smtClean="0"/>
              <a:t>The beaver hat fashions started the fur trade in North America</a:t>
            </a:r>
            <a:endParaRPr lang="en-US" dirty="0"/>
          </a:p>
        </p:txBody>
      </p:sp>
      <p:sp>
        <p:nvSpPr>
          <p:cNvPr id="4" name="Slide Number Placeholder 3"/>
          <p:cNvSpPr>
            <a:spLocks noGrp="1"/>
          </p:cNvSpPr>
          <p:nvPr>
            <p:ph type="sldNum" sz="quarter" idx="10"/>
          </p:nvPr>
        </p:nvSpPr>
        <p:spPr/>
        <p:txBody>
          <a:bodyPr/>
          <a:lstStyle/>
          <a:p>
            <a:fld id="{6EC9F85B-3F40-40F8-AD46-629205CE3965}" type="slidenum">
              <a:rPr lang="en-US" smtClean="0"/>
              <a:pPr/>
              <a:t>13</a:t>
            </a:fld>
            <a:endParaRPr lang="en-US"/>
          </a:p>
        </p:txBody>
      </p:sp>
    </p:spTree>
    <p:extLst>
      <p:ext uri="{BB962C8B-B14F-4D97-AF65-F5344CB8AC3E}">
        <p14:creationId xmlns:p14="http://schemas.microsoft.com/office/powerpoint/2010/main" val="2073688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Métis people celebrate their</a:t>
            </a:r>
            <a:r>
              <a:rPr lang="en-CA" baseline="0" dirty="0"/>
              <a:t> culture with lively music played on a fiddle and a special type of dance called jigging</a:t>
            </a:r>
          </a:p>
          <a:p>
            <a:endParaRPr lang="en-CA" baseline="0" dirty="0"/>
          </a:p>
          <a:p>
            <a:r>
              <a:rPr lang="en-CA" dirty="0"/>
              <a:t>The Metis</a:t>
            </a:r>
            <a:r>
              <a:rPr lang="en-CA" baseline="0" dirty="0"/>
              <a:t> fiddle </a:t>
            </a:r>
            <a:r>
              <a:rPr lang="en-CA" baseline="0" dirty="0" smtClean="0"/>
              <a:t>symbolizes </a:t>
            </a:r>
            <a:r>
              <a:rPr lang="en-CA" baseline="0" dirty="0"/>
              <a:t>Metis nationhood and pride</a:t>
            </a:r>
            <a:endParaRPr lang="en-CA" dirty="0"/>
          </a:p>
        </p:txBody>
      </p:sp>
      <p:sp>
        <p:nvSpPr>
          <p:cNvPr id="4" name="Slide Number Placeholder 3"/>
          <p:cNvSpPr>
            <a:spLocks noGrp="1"/>
          </p:cNvSpPr>
          <p:nvPr>
            <p:ph type="sldNum" sz="quarter" idx="10"/>
          </p:nvPr>
        </p:nvSpPr>
        <p:spPr/>
        <p:txBody>
          <a:bodyPr/>
          <a:lstStyle/>
          <a:p>
            <a:fld id="{6EC9F85B-3F40-40F8-AD46-629205CE3965}" type="slidenum">
              <a:rPr lang="en-US" smtClean="0"/>
              <a:pPr/>
              <a:t>14</a:t>
            </a:fld>
            <a:endParaRPr lang="en-US"/>
          </a:p>
        </p:txBody>
      </p:sp>
    </p:spTree>
    <p:extLst>
      <p:ext uri="{BB962C8B-B14F-4D97-AF65-F5344CB8AC3E}">
        <p14:creationId xmlns:p14="http://schemas.microsoft.com/office/powerpoint/2010/main" val="191615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Red River Jig is a unique dance developed by the Metis people</a:t>
            </a:r>
          </a:p>
          <a:p>
            <a:endParaRPr lang="en-CA" dirty="0"/>
          </a:p>
          <a:p>
            <a:r>
              <a:rPr lang="en-CA" dirty="0"/>
              <a:t>Jigging</a:t>
            </a:r>
            <a:r>
              <a:rPr lang="en-CA" baseline="0" dirty="0"/>
              <a:t> combines intricate footwork of Native dancing with the instruments and form of European </a:t>
            </a:r>
            <a:r>
              <a:rPr lang="en-CA" baseline="0" dirty="0" smtClean="0"/>
              <a:t>music.  </a:t>
            </a:r>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6EC9F85B-3F40-40F8-AD46-629205CE3965}" type="slidenum">
              <a:rPr lang="en-US" smtClean="0"/>
              <a:pPr/>
              <a:t>15</a:t>
            </a:fld>
            <a:endParaRPr lang="en-US"/>
          </a:p>
        </p:txBody>
      </p:sp>
    </p:spTree>
    <p:extLst>
      <p:ext uri="{BB962C8B-B14F-4D97-AF65-F5344CB8AC3E}">
        <p14:creationId xmlns:p14="http://schemas.microsoft.com/office/powerpoint/2010/main" val="2749321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EC9F85B-3F40-40F8-AD46-629205CE3965}" type="slidenum">
              <a:rPr lang="en-US" smtClean="0"/>
              <a:pPr/>
              <a:t>16</a:t>
            </a:fld>
            <a:endParaRPr lang="en-US"/>
          </a:p>
        </p:txBody>
      </p:sp>
    </p:spTree>
    <p:extLst>
      <p:ext uri="{BB962C8B-B14F-4D97-AF65-F5344CB8AC3E}">
        <p14:creationId xmlns:p14="http://schemas.microsoft.com/office/powerpoint/2010/main" val="2929965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Metis people</a:t>
            </a:r>
            <a:r>
              <a:rPr lang="en-CA" baseline="0" dirty="0"/>
              <a:t> were adept at travelling in the Canadian wilderness.  They used snowshoes in winter, canoe in spring, Summer and Fall and used a Red River Cart to transport furs to trading posts</a:t>
            </a:r>
            <a:endParaRPr lang="en-CA" dirty="0"/>
          </a:p>
        </p:txBody>
      </p:sp>
      <p:sp>
        <p:nvSpPr>
          <p:cNvPr id="4" name="Slide Number Placeholder 3"/>
          <p:cNvSpPr>
            <a:spLocks noGrp="1"/>
          </p:cNvSpPr>
          <p:nvPr>
            <p:ph type="sldNum" sz="quarter" idx="10"/>
          </p:nvPr>
        </p:nvSpPr>
        <p:spPr/>
        <p:txBody>
          <a:bodyPr/>
          <a:lstStyle/>
          <a:p>
            <a:fld id="{6EC9F85B-3F40-40F8-AD46-629205CE3965}" type="slidenum">
              <a:rPr lang="en-US" smtClean="0"/>
              <a:pPr/>
              <a:t>17</a:t>
            </a:fld>
            <a:endParaRPr lang="en-US"/>
          </a:p>
        </p:txBody>
      </p:sp>
    </p:spTree>
    <p:extLst>
      <p:ext uri="{BB962C8B-B14F-4D97-AF65-F5344CB8AC3E}">
        <p14:creationId xmlns:p14="http://schemas.microsoft.com/office/powerpoint/2010/main" val="1846355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Used to transport furs and</a:t>
            </a:r>
            <a:r>
              <a:rPr lang="en-CA" baseline="0" dirty="0"/>
              <a:t> other goods to the trading posts the Red River Cart was made entirely from </a:t>
            </a:r>
            <a:r>
              <a:rPr lang="en-CA" baseline="0" dirty="0" smtClean="0"/>
              <a:t>wood</a:t>
            </a:r>
            <a:endParaRPr lang="en-CA" baseline="0" dirty="0"/>
          </a:p>
          <a:p>
            <a:endParaRPr lang="en-CA" baseline="0" dirty="0"/>
          </a:p>
          <a:p>
            <a:r>
              <a:rPr lang="en-CA" baseline="0" dirty="0"/>
              <a:t>They did not use grease on the axle so the Red River Carts had a distinctive squeaking sound as they travelled across the prairies</a:t>
            </a:r>
          </a:p>
          <a:p>
            <a:endParaRPr lang="en-CA" dirty="0"/>
          </a:p>
        </p:txBody>
      </p:sp>
      <p:sp>
        <p:nvSpPr>
          <p:cNvPr id="4" name="Slide Number Placeholder 3"/>
          <p:cNvSpPr>
            <a:spLocks noGrp="1"/>
          </p:cNvSpPr>
          <p:nvPr>
            <p:ph type="sldNum" sz="quarter" idx="10"/>
          </p:nvPr>
        </p:nvSpPr>
        <p:spPr/>
        <p:txBody>
          <a:bodyPr/>
          <a:lstStyle/>
          <a:p>
            <a:fld id="{6EC9F85B-3F40-40F8-AD46-629205CE3965}" type="slidenum">
              <a:rPr lang="en-US" smtClean="0"/>
              <a:pPr/>
              <a:t>18</a:t>
            </a:fld>
            <a:endParaRPr lang="en-US"/>
          </a:p>
        </p:txBody>
      </p:sp>
    </p:spTree>
    <p:extLst>
      <p:ext uri="{BB962C8B-B14F-4D97-AF65-F5344CB8AC3E}">
        <p14:creationId xmlns:p14="http://schemas.microsoft.com/office/powerpoint/2010/main" val="2571318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When encountering streams</a:t>
            </a:r>
            <a:r>
              <a:rPr lang="en-CA" baseline="0" dirty="0" smtClean="0"/>
              <a:t> and rivers along their journey, the Metis people could pull the pin out of the wheel, remove the wheels, place them under the cart and float the cart across the water.</a:t>
            </a:r>
            <a:endParaRPr lang="en-CA" dirty="0"/>
          </a:p>
        </p:txBody>
      </p:sp>
      <p:sp>
        <p:nvSpPr>
          <p:cNvPr id="4" name="Slide Number Placeholder 3"/>
          <p:cNvSpPr>
            <a:spLocks noGrp="1"/>
          </p:cNvSpPr>
          <p:nvPr>
            <p:ph type="sldNum" sz="quarter" idx="10"/>
          </p:nvPr>
        </p:nvSpPr>
        <p:spPr/>
        <p:txBody>
          <a:bodyPr/>
          <a:lstStyle/>
          <a:p>
            <a:fld id="{6EC9F85B-3F40-40F8-AD46-629205CE3965}" type="slidenum">
              <a:rPr lang="en-US" smtClean="0"/>
              <a:pPr/>
              <a:t>19</a:t>
            </a:fld>
            <a:endParaRPr lang="en-US"/>
          </a:p>
        </p:txBody>
      </p:sp>
    </p:spTree>
    <p:extLst>
      <p:ext uri="{BB962C8B-B14F-4D97-AF65-F5344CB8AC3E}">
        <p14:creationId xmlns:p14="http://schemas.microsoft.com/office/powerpoint/2010/main" val="3041179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buFont typeface="Arial" pitchFamily="34" charset="0"/>
              <a:buNone/>
            </a:pPr>
            <a:r>
              <a:rPr lang="en-US" dirty="0"/>
              <a:t>The word “Aboriginal” is</a:t>
            </a:r>
            <a:r>
              <a:rPr lang="en-US" baseline="0" dirty="0"/>
              <a:t> like a big umbrella  that refers to </a:t>
            </a:r>
            <a:r>
              <a:rPr lang="en-US" dirty="0"/>
              <a:t>all First Nation, Métis and Inuit people in  Canada</a:t>
            </a:r>
          </a:p>
          <a:p>
            <a:endParaRPr lang="en-US" dirty="0"/>
          </a:p>
          <a:p>
            <a:pPr>
              <a:buFont typeface="Arial" pitchFamily="34" charset="0"/>
              <a:buChar char="•"/>
            </a:pPr>
            <a:r>
              <a:rPr lang="en-US" dirty="0"/>
              <a:t>You may have heard other names, including “Indian”, “Native”, and “Indigenous”, but these have different meanings to different people. </a:t>
            </a:r>
          </a:p>
          <a:p>
            <a:endParaRPr lang="en-US" dirty="0"/>
          </a:p>
          <a:p>
            <a:pPr>
              <a:buFont typeface="Arial" pitchFamily="34" charset="0"/>
              <a:buChar char="•"/>
            </a:pPr>
            <a:r>
              <a:rPr lang="en-US" dirty="0"/>
              <a:t>To some, these words do not properly represent the huge variety of cultures found in Canada’s aboriginal community</a:t>
            </a:r>
          </a:p>
          <a:p>
            <a:pPr>
              <a:buFont typeface="Arial" pitchFamily="34" charset="0"/>
              <a:buNone/>
            </a:pPr>
            <a:r>
              <a:rPr lang="en-US" baseline="0" dirty="0"/>
              <a:t> </a:t>
            </a:r>
          </a:p>
          <a:p>
            <a:pPr>
              <a:buFont typeface="Arial" pitchFamily="34" charset="0"/>
              <a:buNone/>
            </a:pPr>
            <a:r>
              <a:rPr lang="en-US" b="1" baseline="0" dirty="0"/>
              <a:t>Turn and Talk </a:t>
            </a:r>
            <a:r>
              <a:rPr lang="en-US" baseline="0" dirty="0"/>
              <a:t>to a partner: how do you think these 3  images represent First Nations, Métis and Inuit people?</a:t>
            </a:r>
          </a:p>
          <a:p>
            <a:pPr>
              <a:buFont typeface="Arial" pitchFamily="34" charset="0"/>
              <a:buNone/>
            </a:pPr>
            <a:endParaRPr lang="en-US" baseline="0" dirty="0"/>
          </a:p>
          <a:p>
            <a:pPr>
              <a:buFont typeface="Arial" pitchFamily="34" charset="0"/>
              <a:buNone/>
            </a:pPr>
            <a:r>
              <a:rPr lang="en-US" baseline="0" dirty="0"/>
              <a:t>(Cedar Tree represents First Nation, the Métis Sash represent the Métis people and the Inuksuk represents Inuit) </a:t>
            </a:r>
          </a:p>
          <a:p>
            <a:pPr>
              <a:buFont typeface="Arial" pitchFamily="34" charset="0"/>
              <a:buNone/>
            </a:pPr>
            <a:endParaRPr lang="en-US" baseline="0" dirty="0"/>
          </a:p>
          <a:p>
            <a:r>
              <a:rPr lang="en-CA" sz="1200" kern="1200" dirty="0">
                <a:solidFill>
                  <a:schemeClr val="tx1"/>
                </a:solidFill>
                <a:effectLst/>
                <a:latin typeface="+mn-lt"/>
                <a:ea typeface="+mn-ea"/>
                <a:cs typeface="+mn-cs"/>
              </a:rPr>
              <a:t>The term aboriginal refers to the first inhabitants of Canada and anyone who has ancestral connections to these people.</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The history of relationships between the Canadian state and Aboriginal peoples is complex. Terminology can represent colonial histories and power dynamics.  Words can be used as a powerful method to divide peoples, misrepresent them and control their identity.  For example, what we can see in Canada today with “status” and “non-status”, the legally defined categories of people under the Indian Act (</a:t>
            </a:r>
            <a:r>
              <a:rPr lang="en-CA" sz="1200" u="sng" kern="1200" dirty="0">
                <a:solidFill>
                  <a:schemeClr val="tx1"/>
                </a:solidFill>
                <a:effectLst/>
                <a:latin typeface="+mn-lt"/>
                <a:ea typeface="+mn-ea"/>
                <a:cs typeface="+mn-cs"/>
                <a:hlinkClick r:id="rId3"/>
              </a:rPr>
              <a:t>http://indigenousfoundations.arts.ubc.ca/home/identity/terminology.html</a:t>
            </a:r>
            <a:r>
              <a:rPr lang="en-CA" sz="1200" kern="1200" dirty="0">
                <a:solidFill>
                  <a:schemeClr val="tx1"/>
                </a:solidFill>
                <a:effectLst/>
                <a:latin typeface="+mn-lt"/>
                <a:ea typeface="+mn-ea"/>
                <a:cs typeface="+mn-cs"/>
              </a:rPr>
              <a:t>)</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 </a:t>
            </a:r>
          </a:p>
          <a:p>
            <a:pPr>
              <a:buFont typeface="Arial" pitchFamily="34" charset="0"/>
              <a:buNone/>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EC9F85B-3F40-40F8-AD46-629205CE3965}" type="slidenum">
              <a:rPr lang="en-US" smtClean="0"/>
              <a:pPr/>
              <a:t>2</a:t>
            </a:fld>
            <a:endParaRPr lang="en-US"/>
          </a:p>
        </p:txBody>
      </p:sp>
    </p:spTree>
    <p:extLst>
      <p:ext uri="{BB962C8B-B14F-4D97-AF65-F5344CB8AC3E}">
        <p14:creationId xmlns:p14="http://schemas.microsoft.com/office/powerpoint/2010/main" val="2228770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kern="1200" dirty="0" smtClean="0">
                <a:solidFill>
                  <a:schemeClr val="tx1"/>
                </a:solidFill>
                <a:effectLst/>
                <a:latin typeface="+mn-lt"/>
                <a:ea typeface="+mn-ea"/>
                <a:cs typeface="+mn-cs"/>
              </a:rPr>
              <a:t>The York boat was a type of inland boat used by the </a:t>
            </a:r>
            <a:r>
              <a:rPr lang="en-CA" sz="1200" b="0" i="0" u="none" strike="noStrike" kern="1200" dirty="0" smtClean="0">
                <a:solidFill>
                  <a:schemeClr val="tx1"/>
                </a:solidFill>
                <a:effectLst/>
                <a:latin typeface="+mn-lt"/>
                <a:ea typeface="+mn-ea"/>
                <a:cs typeface="+mn-cs"/>
              </a:rPr>
              <a:t>Hudson's Bay Company</a:t>
            </a:r>
            <a:r>
              <a:rPr lang="en-CA" sz="1200" b="0" i="0" u="none" strike="noStrike" kern="1200" baseline="0" dirty="0" smtClean="0">
                <a:solidFill>
                  <a:schemeClr val="tx1"/>
                </a:solidFill>
                <a:effectLst/>
                <a:latin typeface="+mn-lt"/>
                <a:ea typeface="+mn-ea"/>
                <a:cs typeface="+mn-cs"/>
              </a:rPr>
              <a:t> </a:t>
            </a:r>
            <a:r>
              <a:rPr lang="en-CA" sz="1200" b="0" i="0" u="none" kern="1200" dirty="0" smtClean="0">
                <a:solidFill>
                  <a:schemeClr val="tx1"/>
                </a:solidFill>
                <a:effectLst/>
                <a:latin typeface="+mn-lt"/>
                <a:ea typeface="+mn-ea"/>
                <a:cs typeface="+mn-cs"/>
              </a:rPr>
              <a:t>to carry furs and trade goods along inland waterways in </a:t>
            </a:r>
            <a:r>
              <a:rPr lang="en-CA" sz="1200" b="0" i="0" u="none" strike="noStrike" kern="1200" dirty="0" smtClean="0">
                <a:solidFill>
                  <a:schemeClr val="tx1"/>
                </a:solidFill>
                <a:effectLst/>
                <a:latin typeface="+mn-lt"/>
                <a:ea typeface="+mn-ea"/>
                <a:cs typeface="+mn-cs"/>
              </a:rPr>
              <a:t>Rupert's Land,</a:t>
            </a:r>
            <a:r>
              <a:rPr lang="en-CA" sz="1200" b="0" i="0" u="none" strike="noStrike" kern="1200" baseline="0" dirty="0" smtClean="0">
                <a:solidFill>
                  <a:schemeClr val="tx1"/>
                </a:solidFill>
                <a:effectLst/>
                <a:latin typeface="+mn-lt"/>
                <a:ea typeface="+mn-ea"/>
                <a:cs typeface="+mn-cs"/>
              </a:rPr>
              <a:t> </a:t>
            </a:r>
            <a:r>
              <a:rPr lang="en-CA" sz="1200" b="0" i="0" u="none" kern="1200" dirty="0" smtClean="0">
                <a:solidFill>
                  <a:schemeClr val="tx1"/>
                </a:solidFill>
                <a:effectLst/>
                <a:latin typeface="+mn-lt"/>
                <a:ea typeface="+mn-ea"/>
                <a:cs typeface="+mn-cs"/>
              </a:rPr>
              <a:t>the watershed stretching from </a:t>
            </a:r>
            <a:r>
              <a:rPr lang="en-CA" sz="1200" b="0" i="0" u="none" strike="noStrike" kern="1200" dirty="0" smtClean="0">
                <a:solidFill>
                  <a:schemeClr val="tx1"/>
                </a:solidFill>
                <a:effectLst/>
                <a:latin typeface="+mn-lt"/>
                <a:ea typeface="+mn-ea"/>
                <a:cs typeface="+mn-cs"/>
              </a:rPr>
              <a:t>Hudson Bay</a:t>
            </a:r>
            <a:r>
              <a:rPr lang="en-CA" sz="1200" b="0" i="0" u="none" kern="1200" dirty="0" smtClean="0">
                <a:solidFill>
                  <a:schemeClr val="tx1"/>
                </a:solidFill>
                <a:effectLst/>
                <a:latin typeface="+mn-lt"/>
                <a:ea typeface="+mn-ea"/>
                <a:cs typeface="+mn-cs"/>
              </a:rPr>
              <a:t> to the eastern slopes of the </a:t>
            </a:r>
            <a:r>
              <a:rPr lang="en-CA" sz="1200" b="0" i="0" u="none" strike="noStrike" kern="1200" dirty="0" smtClean="0">
                <a:solidFill>
                  <a:schemeClr val="tx1"/>
                </a:solidFill>
                <a:effectLst/>
                <a:latin typeface="+mn-lt"/>
                <a:ea typeface="+mn-ea"/>
                <a:cs typeface="+mn-cs"/>
              </a:rPr>
              <a:t>Rocky Mountains</a:t>
            </a:r>
            <a:r>
              <a:rPr lang="en-CA" sz="1200" b="0" i="0" u="none" kern="1200" dirty="0" smtClean="0">
                <a:solidFill>
                  <a:schemeClr val="tx1"/>
                </a:solidFill>
                <a:effectLst/>
                <a:latin typeface="+mn-lt"/>
                <a:ea typeface="+mn-ea"/>
                <a:cs typeface="+mn-cs"/>
              </a:rPr>
              <a:t>. It was named after York</a:t>
            </a:r>
            <a:r>
              <a:rPr lang="en-CA" sz="1200" b="0" i="0" u="none" kern="1200" baseline="0" dirty="0" smtClean="0">
                <a:solidFill>
                  <a:schemeClr val="tx1"/>
                </a:solidFill>
                <a:effectLst/>
                <a:latin typeface="+mn-lt"/>
                <a:ea typeface="+mn-ea"/>
                <a:cs typeface="+mn-cs"/>
              </a:rPr>
              <a:t> Factory,</a:t>
            </a:r>
            <a:r>
              <a:rPr lang="en-CA" sz="1200" b="0" i="0" u="none" kern="1200" dirty="0" smtClean="0">
                <a:solidFill>
                  <a:schemeClr val="tx1"/>
                </a:solidFill>
                <a:effectLst/>
                <a:latin typeface="+mn-lt"/>
                <a:ea typeface="+mn-ea"/>
                <a:cs typeface="+mn-cs"/>
              </a:rPr>
              <a:t> the headquarters of the HBC</a:t>
            </a:r>
          </a:p>
          <a:p>
            <a:endParaRPr lang="en-CA" dirty="0"/>
          </a:p>
        </p:txBody>
      </p:sp>
      <p:sp>
        <p:nvSpPr>
          <p:cNvPr id="4" name="Slide Number Placeholder 3"/>
          <p:cNvSpPr>
            <a:spLocks noGrp="1"/>
          </p:cNvSpPr>
          <p:nvPr>
            <p:ph type="sldNum" sz="quarter" idx="10"/>
          </p:nvPr>
        </p:nvSpPr>
        <p:spPr/>
        <p:txBody>
          <a:bodyPr/>
          <a:lstStyle/>
          <a:p>
            <a:fld id="{6EC9F85B-3F40-40F8-AD46-629205CE3965}" type="slidenum">
              <a:rPr lang="en-US" smtClean="0"/>
              <a:pPr/>
              <a:t>20</a:t>
            </a:fld>
            <a:endParaRPr lang="en-US"/>
          </a:p>
        </p:txBody>
      </p:sp>
    </p:spTree>
    <p:extLst>
      <p:ext uri="{BB962C8B-B14F-4D97-AF65-F5344CB8AC3E}">
        <p14:creationId xmlns:p14="http://schemas.microsoft.com/office/powerpoint/2010/main" val="1113813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smtClean="0">
                <a:solidFill>
                  <a:schemeClr val="tx1"/>
                </a:solidFill>
                <a:effectLst/>
                <a:latin typeface="+mn-lt"/>
                <a:ea typeface="+mn-ea"/>
                <a:cs typeface="+mn-cs"/>
              </a:rPr>
              <a:t>The York boat was a type of inland boat used by the </a:t>
            </a:r>
            <a:r>
              <a:rPr lang="en-CA" sz="1200" b="0" i="0" u="none" strike="noStrike" kern="1200" dirty="0" smtClean="0">
                <a:solidFill>
                  <a:schemeClr val="tx1"/>
                </a:solidFill>
                <a:effectLst/>
                <a:latin typeface="+mn-lt"/>
                <a:ea typeface="+mn-ea"/>
                <a:cs typeface="+mn-cs"/>
              </a:rPr>
              <a:t>Hudson's Bay Company</a:t>
            </a:r>
            <a:r>
              <a:rPr lang="en-CA" sz="1200" b="0" i="0" kern="1200" dirty="0" smtClean="0">
                <a:solidFill>
                  <a:schemeClr val="tx1"/>
                </a:solidFill>
                <a:effectLst/>
                <a:latin typeface="+mn-lt"/>
                <a:ea typeface="+mn-ea"/>
                <a:cs typeface="+mn-cs"/>
              </a:rPr>
              <a:t> to carry furs and trade goods along inland waterways in </a:t>
            </a:r>
            <a:r>
              <a:rPr lang="en-CA" sz="1200" b="0" i="0" u="none" strike="noStrike" kern="1200" dirty="0" smtClean="0">
                <a:solidFill>
                  <a:schemeClr val="tx1"/>
                </a:solidFill>
                <a:effectLst/>
                <a:latin typeface="+mn-lt"/>
                <a:ea typeface="+mn-ea"/>
                <a:cs typeface="+mn-cs"/>
              </a:rPr>
              <a:t>Rupert's Land</a:t>
            </a:r>
            <a:r>
              <a:rPr lang="en-CA" sz="1200" b="0" i="0" kern="1200" dirty="0" smtClean="0">
                <a:solidFill>
                  <a:schemeClr val="tx1"/>
                </a:solidFill>
                <a:effectLst/>
                <a:latin typeface="+mn-lt"/>
                <a:ea typeface="+mn-ea"/>
                <a:cs typeface="+mn-cs"/>
              </a:rPr>
              <a:t>, York boats were preferred as cargo carriers to the </a:t>
            </a:r>
            <a:r>
              <a:rPr lang="en-CA" sz="1200" b="0" i="0" kern="1200" dirty="0" err="1" smtClean="0">
                <a:solidFill>
                  <a:schemeClr val="tx1"/>
                </a:solidFill>
                <a:effectLst/>
                <a:latin typeface="+mn-lt"/>
                <a:ea typeface="+mn-ea"/>
                <a:cs typeface="+mn-cs"/>
              </a:rPr>
              <a:t>birchbark</a:t>
            </a:r>
            <a:r>
              <a:rPr lang="en-CA" sz="1200" b="0" i="0" kern="1200" dirty="0" smtClean="0">
                <a:solidFill>
                  <a:schemeClr val="tx1"/>
                </a:solidFill>
                <a:effectLst/>
                <a:latin typeface="+mn-lt"/>
                <a:ea typeface="+mn-ea"/>
                <a:cs typeface="+mn-cs"/>
              </a:rPr>
              <a:t> </a:t>
            </a:r>
            <a:r>
              <a:rPr lang="en-CA" sz="1200" b="0" i="0" u="none" strike="noStrike" kern="1200" dirty="0" smtClean="0">
                <a:solidFill>
                  <a:schemeClr val="tx1"/>
                </a:solidFill>
                <a:effectLst/>
                <a:latin typeface="+mn-lt"/>
                <a:ea typeface="+mn-ea"/>
                <a:cs typeface="+mn-cs"/>
              </a:rPr>
              <a:t>canoes</a:t>
            </a:r>
            <a:r>
              <a:rPr lang="en-CA" sz="1200" b="0" i="0" kern="1200" dirty="0" smtClean="0">
                <a:solidFill>
                  <a:schemeClr val="tx1"/>
                </a:solidFill>
                <a:effectLst/>
                <a:latin typeface="+mn-lt"/>
                <a:ea typeface="+mn-ea"/>
                <a:cs typeface="+mn-cs"/>
              </a:rPr>
              <a:t> used by the </a:t>
            </a:r>
            <a:r>
              <a:rPr lang="en-CA" sz="1200" b="0" i="0" u="sng" kern="1200" dirty="0" smtClean="0">
                <a:solidFill>
                  <a:schemeClr val="tx1"/>
                </a:solidFill>
                <a:effectLst/>
                <a:latin typeface="+mn-lt"/>
                <a:ea typeface="+mn-ea"/>
                <a:cs typeface="+mn-cs"/>
              </a:rPr>
              <a:t>North West Company</a:t>
            </a:r>
            <a:r>
              <a:rPr lang="en-CA" sz="1200" b="0" i="0" kern="1200" dirty="0" smtClean="0">
                <a:solidFill>
                  <a:schemeClr val="tx1"/>
                </a:solidFill>
                <a:effectLst/>
                <a:latin typeface="+mn-lt"/>
                <a:ea typeface="+mn-ea"/>
                <a:cs typeface="+mn-cs"/>
              </a:rPr>
              <a:t>, because they were larger, carried more cargo and were safer in rough water.</a:t>
            </a:r>
          </a:p>
          <a:p>
            <a:endParaRPr lang="en-CA" sz="1200" b="0" i="0" kern="1200" dirty="0" smtClean="0">
              <a:solidFill>
                <a:schemeClr val="tx1"/>
              </a:solidFill>
              <a:effectLst/>
              <a:latin typeface="+mn-lt"/>
              <a:ea typeface="+mn-ea"/>
              <a:cs typeface="+mn-cs"/>
            </a:endParaRPr>
          </a:p>
          <a:p>
            <a:r>
              <a:rPr lang="en-CA" sz="1200" b="0" i="0" kern="1200" dirty="0" smtClean="0">
                <a:solidFill>
                  <a:schemeClr val="tx1"/>
                </a:solidFill>
                <a:effectLst/>
                <a:latin typeface="+mn-lt"/>
                <a:ea typeface="+mn-ea"/>
                <a:cs typeface="+mn-cs"/>
              </a:rPr>
              <a:t>A York</a:t>
            </a:r>
            <a:r>
              <a:rPr lang="en-CA" sz="1200" b="0" i="0" kern="1200" baseline="0" dirty="0" smtClean="0">
                <a:solidFill>
                  <a:schemeClr val="tx1"/>
                </a:solidFill>
                <a:effectLst/>
                <a:latin typeface="+mn-lt"/>
                <a:ea typeface="+mn-ea"/>
                <a:cs typeface="+mn-cs"/>
              </a:rPr>
              <a:t> Boat could be built in 28 days. </a:t>
            </a:r>
            <a:endParaRPr lang="en-CA" dirty="0"/>
          </a:p>
        </p:txBody>
      </p:sp>
      <p:sp>
        <p:nvSpPr>
          <p:cNvPr id="4" name="Slide Number Placeholder 3"/>
          <p:cNvSpPr>
            <a:spLocks noGrp="1"/>
          </p:cNvSpPr>
          <p:nvPr>
            <p:ph type="sldNum" sz="quarter" idx="10"/>
          </p:nvPr>
        </p:nvSpPr>
        <p:spPr/>
        <p:txBody>
          <a:bodyPr/>
          <a:lstStyle/>
          <a:p>
            <a:fld id="{6EC9F85B-3F40-40F8-AD46-629205CE3965}" type="slidenum">
              <a:rPr lang="en-US" smtClean="0"/>
              <a:pPr/>
              <a:t>21</a:t>
            </a:fld>
            <a:endParaRPr lang="en-US"/>
          </a:p>
        </p:txBody>
      </p:sp>
    </p:spTree>
    <p:extLst>
      <p:ext uri="{BB962C8B-B14F-4D97-AF65-F5344CB8AC3E}">
        <p14:creationId xmlns:p14="http://schemas.microsoft.com/office/powerpoint/2010/main" val="74545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Metis people did annual buffalo hunts twice</a:t>
            </a:r>
            <a:r>
              <a:rPr lang="en-CA" baseline="0" dirty="0"/>
              <a:t> a year, in spring and fall</a:t>
            </a:r>
          </a:p>
          <a:p>
            <a:endParaRPr lang="en-CA" baseline="0" dirty="0"/>
          </a:p>
          <a:p>
            <a:r>
              <a:rPr lang="en-CA" baseline="0" dirty="0"/>
              <a:t>The prairie Metis lived almost entirely off buffalo, all parts of the buffalo were used, nothing wasted</a:t>
            </a:r>
          </a:p>
          <a:p>
            <a:endParaRPr lang="en-CA" baseline="0" dirty="0"/>
          </a:p>
          <a:p>
            <a:r>
              <a:rPr lang="en-CA" baseline="0" dirty="0"/>
              <a:t>A miniature government was formed to control all aspects of the hunt</a:t>
            </a:r>
          </a:p>
          <a:p>
            <a:endParaRPr lang="en-CA" baseline="0" dirty="0"/>
          </a:p>
          <a:p>
            <a:r>
              <a:rPr lang="en-CA" baseline="0" dirty="0"/>
              <a:t>1814 Miles McDonnell (Governor of Assiniboia) issued a proclamation banning the “running” of buffalo with horses.  This proclamation directly impacted Metis families who used buffalo as their main resource, for food, clothing and shelter</a:t>
            </a:r>
            <a:endParaRPr lang="en-CA" dirty="0"/>
          </a:p>
        </p:txBody>
      </p:sp>
      <p:sp>
        <p:nvSpPr>
          <p:cNvPr id="4" name="Slide Number Placeholder 3"/>
          <p:cNvSpPr>
            <a:spLocks noGrp="1"/>
          </p:cNvSpPr>
          <p:nvPr>
            <p:ph type="sldNum" sz="quarter" idx="10"/>
          </p:nvPr>
        </p:nvSpPr>
        <p:spPr/>
        <p:txBody>
          <a:bodyPr/>
          <a:lstStyle/>
          <a:p>
            <a:fld id="{6EC9F85B-3F40-40F8-AD46-629205CE3965}" type="slidenum">
              <a:rPr lang="en-US" smtClean="0"/>
              <a:pPr/>
              <a:t>22</a:t>
            </a:fld>
            <a:endParaRPr lang="en-US"/>
          </a:p>
        </p:txBody>
      </p:sp>
    </p:spTree>
    <p:extLst>
      <p:ext uri="{BB962C8B-B14F-4D97-AF65-F5344CB8AC3E}">
        <p14:creationId xmlns:p14="http://schemas.microsoft.com/office/powerpoint/2010/main" val="37377320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Pemmican was a food staple for</a:t>
            </a:r>
            <a:r>
              <a:rPr lang="en-CA" baseline="0" dirty="0"/>
              <a:t> the Metis people</a:t>
            </a:r>
          </a:p>
          <a:p>
            <a:endParaRPr lang="en-CA" baseline="0" dirty="0"/>
          </a:p>
          <a:p>
            <a:r>
              <a:rPr lang="en-CA" baseline="0" dirty="0"/>
              <a:t>It is a great survival food made from dried buffalo meat, it is nutritious and lasts for a very, very long </a:t>
            </a:r>
            <a:r>
              <a:rPr lang="en-CA" baseline="0" dirty="0" smtClean="0"/>
              <a:t>time.  Stories tell of pemmican lasting up to 15 years.</a:t>
            </a:r>
            <a:endParaRPr lang="en-CA" baseline="0" dirty="0"/>
          </a:p>
          <a:p>
            <a:endParaRPr lang="en-CA" baseline="0" dirty="0"/>
          </a:p>
          <a:p>
            <a:r>
              <a:rPr lang="en-CA" baseline="0" dirty="0"/>
              <a:t>Pemmican Proclamation:  In 1814 Miles McDonnell (Governor of Assiniboia) forbid the export of any provisions (mainly pemmican) from leaving the territory of Assiniboia.  He claimed it was so there would be adequate provisions for settlers expected to arrive in the summer, but this proclamation directly impacted Metis families in the region who relied on pemmican for their </a:t>
            </a:r>
            <a:r>
              <a:rPr lang="en-CA" baseline="0" dirty="0" smtClean="0"/>
              <a:t>survival as a food source and income as a trade good.</a:t>
            </a:r>
            <a:endParaRPr lang="en-CA" baseline="0" dirty="0"/>
          </a:p>
          <a:p>
            <a:endParaRPr lang="en-CA" baseline="0" dirty="0"/>
          </a:p>
          <a:p>
            <a:endParaRPr lang="en-CA" dirty="0"/>
          </a:p>
        </p:txBody>
      </p:sp>
      <p:sp>
        <p:nvSpPr>
          <p:cNvPr id="4" name="Slide Number Placeholder 3"/>
          <p:cNvSpPr>
            <a:spLocks noGrp="1"/>
          </p:cNvSpPr>
          <p:nvPr>
            <p:ph type="sldNum" sz="quarter" idx="10"/>
          </p:nvPr>
        </p:nvSpPr>
        <p:spPr/>
        <p:txBody>
          <a:bodyPr/>
          <a:lstStyle/>
          <a:p>
            <a:fld id="{6EC9F85B-3F40-40F8-AD46-629205CE3965}" type="slidenum">
              <a:rPr lang="en-US" smtClean="0"/>
              <a:pPr/>
              <a:t>23</a:t>
            </a:fld>
            <a:endParaRPr lang="en-US"/>
          </a:p>
        </p:txBody>
      </p:sp>
    </p:spTree>
    <p:extLst>
      <p:ext uri="{BB962C8B-B14F-4D97-AF65-F5344CB8AC3E}">
        <p14:creationId xmlns:p14="http://schemas.microsoft.com/office/powerpoint/2010/main" val="30117622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Louis Riel is a famous Metis leader</a:t>
            </a:r>
            <a:r>
              <a:rPr lang="en-CA" baseline="0" dirty="0"/>
              <a:t> and legend in Canada</a:t>
            </a:r>
          </a:p>
          <a:p>
            <a:endParaRPr lang="en-CA" baseline="0" dirty="0"/>
          </a:p>
          <a:p>
            <a:r>
              <a:rPr lang="en-CA" baseline="0" dirty="0"/>
              <a:t>Fought for the rights of Metis people in the Red River area </a:t>
            </a:r>
          </a:p>
          <a:p>
            <a:endParaRPr lang="en-CA" baseline="0" dirty="0"/>
          </a:p>
          <a:p>
            <a:r>
              <a:rPr lang="en-CA" baseline="0" dirty="0"/>
              <a:t>Riel fought the Canadian Government at </a:t>
            </a:r>
            <a:r>
              <a:rPr lang="en-CA" baseline="0" dirty="0" err="1"/>
              <a:t>Batoche</a:t>
            </a:r>
            <a:r>
              <a:rPr lang="en-CA" baseline="0" dirty="0"/>
              <a:t> 1885, where the Metis </a:t>
            </a:r>
            <a:r>
              <a:rPr lang="en-CA" baseline="0" dirty="0" smtClean="0"/>
              <a:t>were </a:t>
            </a:r>
            <a:r>
              <a:rPr lang="en-CA" baseline="0" dirty="0"/>
              <a:t>crushed by a thousand troops with Gatling </a:t>
            </a:r>
            <a:r>
              <a:rPr lang="en-CA" baseline="0" dirty="0" smtClean="0"/>
              <a:t>guns.</a:t>
            </a:r>
          </a:p>
          <a:p>
            <a:endParaRPr lang="en-CA" baseline="0" dirty="0" smtClean="0"/>
          </a:p>
          <a:p>
            <a:r>
              <a:rPr lang="en-CA" baseline="0" dirty="0" smtClean="0"/>
              <a:t>As a result of the rebellions, Riel was later hung for treason.</a:t>
            </a:r>
            <a:endParaRPr lang="en-CA" baseline="0" dirty="0"/>
          </a:p>
          <a:p>
            <a:endParaRPr lang="en-CA" baseline="0" dirty="0"/>
          </a:p>
          <a:p>
            <a:r>
              <a:rPr lang="en-CA" baseline="0" dirty="0"/>
              <a:t>Louis Riel Day is celebrated in Canada on Nov. 16</a:t>
            </a:r>
          </a:p>
        </p:txBody>
      </p:sp>
      <p:sp>
        <p:nvSpPr>
          <p:cNvPr id="4" name="Slide Number Placeholder 3"/>
          <p:cNvSpPr>
            <a:spLocks noGrp="1"/>
          </p:cNvSpPr>
          <p:nvPr>
            <p:ph type="sldNum" sz="quarter" idx="10"/>
          </p:nvPr>
        </p:nvSpPr>
        <p:spPr/>
        <p:txBody>
          <a:bodyPr/>
          <a:lstStyle/>
          <a:p>
            <a:fld id="{6EC9F85B-3F40-40F8-AD46-629205CE3965}" type="slidenum">
              <a:rPr lang="en-US" smtClean="0"/>
              <a:pPr/>
              <a:t>24</a:t>
            </a:fld>
            <a:endParaRPr lang="en-US"/>
          </a:p>
        </p:txBody>
      </p:sp>
    </p:spTree>
    <p:extLst>
      <p:ext uri="{BB962C8B-B14F-4D97-AF65-F5344CB8AC3E}">
        <p14:creationId xmlns:p14="http://schemas.microsoft.com/office/powerpoint/2010/main" val="10663653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Riel was once viewed</a:t>
            </a:r>
            <a:r>
              <a:rPr lang="en-CA" baseline="0" dirty="0" smtClean="0"/>
              <a:t> as a traitor, but now he is recognized as a strong leader in Canadian history.</a:t>
            </a:r>
          </a:p>
          <a:p>
            <a:endParaRPr lang="en-CA" baseline="0" dirty="0" smtClean="0"/>
          </a:p>
          <a:p>
            <a:r>
              <a:rPr lang="en-CA" sz="1200" b="0" i="0" kern="1200" dirty="0" smtClean="0">
                <a:solidFill>
                  <a:schemeClr val="tx1"/>
                </a:solidFill>
                <a:effectLst/>
                <a:latin typeface="+mn-lt"/>
                <a:ea typeface="+mn-ea"/>
                <a:cs typeface="+mn-cs"/>
              </a:rPr>
              <a:t>Louis Riel, July 4, 1885. ”My people will sleep for one hundred years, but when they awake, it will be the artists who give them their spirit back.”</a:t>
            </a:r>
            <a:endParaRPr lang="en-US" dirty="0"/>
          </a:p>
        </p:txBody>
      </p:sp>
      <p:sp>
        <p:nvSpPr>
          <p:cNvPr id="4" name="Slide Number Placeholder 3"/>
          <p:cNvSpPr>
            <a:spLocks noGrp="1"/>
          </p:cNvSpPr>
          <p:nvPr>
            <p:ph type="sldNum" sz="quarter" idx="10"/>
          </p:nvPr>
        </p:nvSpPr>
        <p:spPr/>
        <p:txBody>
          <a:bodyPr/>
          <a:lstStyle/>
          <a:p>
            <a:fld id="{6EC9F85B-3F40-40F8-AD46-629205CE3965}" type="slidenum">
              <a:rPr lang="en-US" smtClean="0"/>
              <a:pPr/>
              <a:t>25</a:t>
            </a:fld>
            <a:endParaRPr lang="en-US"/>
          </a:p>
        </p:txBody>
      </p:sp>
    </p:spTree>
    <p:extLst>
      <p:ext uri="{BB962C8B-B14F-4D97-AF65-F5344CB8AC3E}">
        <p14:creationId xmlns:p14="http://schemas.microsoft.com/office/powerpoint/2010/main" val="300069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Métis people are a blend</a:t>
            </a:r>
            <a:r>
              <a:rPr lang="en-US" baseline="0" dirty="0"/>
              <a:t> of European and First Nation people</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Early settlers and fur traders intermarried with Aboriginal women and over time their Métis children developed their own unique culture </a:t>
            </a:r>
          </a:p>
          <a:p>
            <a:pPr marL="171450" indent="-171450">
              <a:buFont typeface="Arial" panose="020B0604020202020204" pitchFamily="34" charset="0"/>
              <a:buChar char="•"/>
            </a:pPr>
            <a:endParaRPr lang="en-US"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From Saskatchewan, Manitoba and western Ontario regions.</a:t>
            </a:r>
            <a:endParaRPr lang="en-US" baseline="0" dirty="0"/>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dirty="0"/>
              <a:t>Métis flag –</a:t>
            </a:r>
            <a:r>
              <a:rPr lang="en-US" baseline="0" dirty="0"/>
              <a:t> infinity flag</a:t>
            </a:r>
          </a:p>
          <a:p>
            <a:pPr>
              <a:buFontTx/>
              <a:buChar char="-"/>
            </a:pPr>
            <a:endParaRPr lang="en-US" baseline="0" dirty="0"/>
          </a:p>
          <a:p>
            <a:pPr marL="171450" indent="-171450">
              <a:buFont typeface="Arial" panose="020B0604020202020204" pitchFamily="34" charset="0"/>
              <a:buChar char="•"/>
            </a:pPr>
            <a:r>
              <a:rPr lang="en-US" baseline="0" dirty="0"/>
              <a:t>Capote – is a coat made from a Hudson Bay blanket</a:t>
            </a:r>
            <a:endParaRPr lang="en-US" dirty="0"/>
          </a:p>
        </p:txBody>
      </p:sp>
      <p:sp>
        <p:nvSpPr>
          <p:cNvPr id="4" name="Slide Number Placeholder 3"/>
          <p:cNvSpPr>
            <a:spLocks noGrp="1"/>
          </p:cNvSpPr>
          <p:nvPr>
            <p:ph type="sldNum" sz="quarter" idx="10"/>
          </p:nvPr>
        </p:nvSpPr>
        <p:spPr/>
        <p:txBody>
          <a:bodyPr/>
          <a:lstStyle/>
          <a:p>
            <a:fld id="{6EC9F85B-3F40-40F8-AD46-629205CE3965}" type="slidenum">
              <a:rPr lang="en-US" smtClean="0"/>
              <a:pPr/>
              <a:t>3</a:t>
            </a:fld>
            <a:endParaRPr lang="en-US"/>
          </a:p>
        </p:txBody>
      </p:sp>
    </p:spTree>
    <p:extLst>
      <p:ext uri="{BB962C8B-B14F-4D97-AF65-F5344CB8AC3E}">
        <p14:creationId xmlns:p14="http://schemas.microsoft.com/office/powerpoint/2010/main" val="1988939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woven sash is the most widely recognized symbol of the Metis people</a:t>
            </a:r>
          </a:p>
          <a:p>
            <a:endParaRPr lang="en-CA" baseline="0" dirty="0"/>
          </a:p>
          <a:p>
            <a:r>
              <a:rPr lang="en-CA" baseline="0" dirty="0"/>
              <a:t>The sash was used </a:t>
            </a:r>
            <a:r>
              <a:rPr lang="en-CA" baseline="0" dirty="0" smtClean="0"/>
              <a:t>to </a:t>
            </a:r>
            <a:r>
              <a:rPr lang="en-CA" baseline="0" dirty="0"/>
              <a:t>carry personal belongings, </a:t>
            </a:r>
            <a:r>
              <a:rPr lang="en-CA" baseline="0" dirty="0" smtClean="0"/>
              <a:t>and could also be used </a:t>
            </a:r>
            <a:r>
              <a:rPr lang="en-CA" baseline="0" dirty="0"/>
              <a:t>as a rope, a horse bridle, a </a:t>
            </a:r>
            <a:r>
              <a:rPr lang="en-CA" baseline="0" dirty="0" err="1"/>
              <a:t>tump</a:t>
            </a:r>
            <a:r>
              <a:rPr lang="en-CA" baseline="0" dirty="0"/>
              <a:t> line, a sewing kit and as a blanket or scarf for added warmth</a:t>
            </a:r>
            <a:r>
              <a:rPr lang="en-CA" baseline="0" dirty="0" smtClean="0"/>
              <a:t>.</a:t>
            </a:r>
          </a:p>
          <a:p>
            <a:endParaRPr lang="en-CA" baseline="0" dirty="0" smtClean="0"/>
          </a:p>
          <a:p>
            <a:r>
              <a:rPr lang="en-CA" baseline="0" dirty="0" smtClean="0"/>
              <a:t>Personal belongings (pipe, tobacco, flint, knife) were kept close in the folds of the sash in case the boat or canoe tipped into the water.  </a:t>
            </a:r>
            <a:endParaRPr lang="en-CA" dirty="0"/>
          </a:p>
        </p:txBody>
      </p:sp>
      <p:sp>
        <p:nvSpPr>
          <p:cNvPr id="4" name="Slide Number Placeholder 3"/>
          <p:cNvSpPr>
            <a:spLocks noGrp="1"/>
          </p:cNvSpPr>
          <p:nvPr>
            <p:ph type="sldNum" sz="quarter" idx="10"/>
          </p:nvPr>
        </p:nvSpPr>
        <p:spPr/>
        <p:txBody>
          <a:bodyPr/>
          <a:lstStyle/>
          <a:p>
            <a:fld id="{6EC9F85B-3F40-40F8-AD46-629205CE3965}" type="slidenum">
              <a:rPr lang="en-US" smtClean="0"/>
              <a:pPr/>
              <a:t>4</a:t>
            </a:fld>
            <a:endParaRPr lang="en-US"/>
          </a:p>
        </p:txBody>
      </p:sp>
    </p:spTree>
    <p:extLst>
      <p:ext uri="{BB962C8B-B14F-4D97-AF65-F5344CB8AC3E}">
        <p14:creationId xmlns:p14="http://schemas.microsoft.com/office/powerpoint/2010/main" val="4125019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Some people</a:t>
            </a:r>
            <a:r>
              <a:rPr lang="en-US" baseline="0" dirty="0"/>
              <a:t> refer to the Métis as the </a:t>
            </a:r>
            <a:r>
              <a:rPr lang="en-US" baseline="0" dirty="0" smtClean="0"/>
              <a:t>Flower Beadwork </a:t>
            </a:r>
            <a:r>
              <a:rPr lang="en-US" baseline="0" dirty="0"/>
              <a:t>People because of their beautiful beading.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smtClean="0"/>
              <a:t>Some Métis </a:t>
            </a:r>
            <a:r>
              <a:rPr lang="en-US" baseline="0" dirty="0"/>
              <a:t>people can tell where someone is from by the designs on their moccasins</a:t>
            </a:r>
            <a:endParaRPr lang="en-US" dirty="0"/>
          </a:p>
        </p:txBody>
      </p:sp>
      <p:sp>
        <p:nvSpPr>
          <p:cNvPr id="4" name="Slide Number Placeholder 3"/>
          <p:cNvSpPr>
            <a:spLocks noGrp="1"/>
          </p:cNvSpPr>
          <p:nvPr>
            <p:ph type="sldNum" sz="quarter" idx="10"/>
          </p:nvPr>
        </p:nvSpPr>
        <p:spPr/>
        <p:txBody>
          <a:bodyPr/>
          <a:lstStyle/>
          <a:p>
            <a:fld id="{6EC9F85B-3F40-40F8-AD46-629205CE3965}" type="slidenum">
              <a:rPr lang="en-US" smtClean="0"/>
              <a:pPr/>
              <a:t>5</a:t>
            </a:fld>
            <a:endParaRPr lang="en-US"/>
          </a:p>
        </p:txBody>
      </p:sp>
    </p:spTree>
    <p:extLst>
      <p:ext uri="{BB962C8B-B14F-4D97-AF65-F5344CB8AC3E}">
        <p14:creationId xmlns:p14="http://schemas.microsoft.com/office/powerpoint/2010/main" val="1752960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Metis,</a:t>
            </a:r>
            <a:r>
              <a:rPr lang="en-CA" baseline="0" dirty="0" smtClean="0"/>
              <a:t> Frank Camp’s beaded coat made with smoked, tanned leather and beaded with seed beads</a:t>
            </a:r>
          </a:p>
          <a:p>
            <a:endParaRPr lang="en-CA" baseline="0" dirty="0" smtClean="0"/>
          </a:p>
          <a:p>
            <a:r>
              <a:rPr lang="en-CA" baseline="0" dirty="0" smtClean="0"/>
              <a:t>Made circa 1930’s by an unknown artist.  </a:t>
            </a:r>
            <a:endParaRPr lang="en-CA" dirty="0"/>
          </a:p>
        </p:txBody>
      </p:sp>
      <p:sp>
        <p:nvSpPr>
          <p:cNvPr id="4" name="Slide Number Placeholder 3"/>
          <p:cNvSpPr>
            <a:spLocks noGrp="1"/>
          </p:cNvSpPr>
          <p:nvPr>
            <p:ph type="sldNum" sz="quarter" idx="10"/>
          </p:nvPr>
        </p:nvSpPr>
        <p:spPr/>
        <p:txBody>
          <a:bodyPr/>
          <a:lstStyle/>
          <a:p>
            <a:fld id="{6EC9F85B-3F40-40F8-AD46-629205CE3965}" type="slidenum">
              <a:rPr lang="en-US" smtClean="0"/>
              <a:pPr/>
              <a:t>6</a:t>
            </a:fld>
            <a:endParaRPr lang="en-US"/>
          </a:p>
        </p:txBody>
      </p:sp>
    </p:spTree>
    <p:extLst>
      <p:ext uri="{BB962C8B-B14F-4D97-AF65-F5344CB8AC3E}">
        <p14:creationId xmlns:p14="http://schemas.microsoft.com/office/powerpoint/2010/main" val="2853486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River lots at the Parish</a:t>
            </a:r>
            <a:r>
              <a:rPr lang="en-CA" baseline="0" dirty="0" smtClean="0"/>
              <a:t> of </a:t>
            </a:r>
            <a:r>
              <a:rPr lang="en-CA" baseline="0" dirty="0" err="1" smtClean="0"/>
              <a:t>Kildonan</a:t>
            </a:r>
            <a:r>
              <a:rPr lang="en-CA" baseline="0" dirty="0" smtClean="0"/>
              <a:t>, a typical Metis community with every family having access to the river.</a:t>
            </a:r>
          </a:p>
          <a:p>
            <a:endParaRPr lang="en-CA" baseline="0" dirty="0" smtClean="0"/>
          </a:p>
          <a:p>
            <a:r>
              <a:rPr lang="en-CA" baseline="0" dirty="0" smtClean="0"/>
              <a:t>When the HBC sold Rupert’s Land to the Government of Canada, who was encouraging European settlement,  these type of lots became a contentious issue which lead to the Riel resistance.</a:t>
            </a:r>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6EC9F85B-3F40-40F8-AD46-629205CE3965}" type="slidenum">
              <a:rPr lang="en-US" smtClean="0"/>
              <a:pPr/>
              <a:t>7</a:t>
            </a:fld>
            <a:endParaRPr lang="en-US"/>
          </a:p>
        </p:txBody>
      </p:sp>
    </p:spTree>
    <p:extLst>
      <p:ext uri="{BB962C8B-B14F-4D97-AF65-F5344CB8AC3E}">
        <p14:creationId xmlns:p14="http://schemas.microsoft.com/office/powerpoint/2010/main" val="1903424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These trails were used extensively</a:t>
            </a:r>
            <a:r>
              <a:rPr lang="en-CA" baseline="0" dirty="0" smtClean="0"/>
              <a:t> in the fur trade</a:t>
            </a:r>
            <a:endParaRPr lang="en-CA" dirty="0" smtClean="0"/>
          </a:p>
          <a:p>
            <a:endParaRPr lang="en-CA" dirty="0" smtClean="0"/>
          </a:p>
          <a:p>
            <a:r>
              <a:rPr lang="en-CA" dirty="0" smtClean="0"/>
              <a:t>Have</a:t>
            </a:r>
            <a:r>
              <a:rPr lang="en-CA" baseline="0" dirty="0" smtClean="0"/>
              <a:t> students compare present day Manitoba to Manitoba on this map, what is the same?  What is different?</a:t>
            </a:r>
          </a:p>
          <a:p>
            <a:endParaRPr lang="en-CA" baseline="0" dirty="0" smtClean="0"/>
          </a:p>
          <a:p>
            <a:r>
              <a:rPr lang="en-CA" baseline="0" dirty="0" smtClean="0"/>
              <a:t>Notice how extensive the network of trails is.  </a:t>
            </a:r>
            <a:endParaRPr lang="en-US" dirty="0"/>
          </a:p>
        </p:txBody>
      </p:sp>
      <p:sp>
        <p:nvSpPr>
          <p:cNvPr id="4" name="Slide Number Placeholder 3"/>
          <p:cNvSpPr>
            <a:spLocks noGrp="1"/>
          </p:cNvSpPr>
          <p:nvPr>
            <p:ph type="sldNum" sz="quarter" idx="10"/>
          </p:nvPr>
        </p:nvSpPr>
        <p:spPr/>
        <p:txBody>
          <a:bodyPr/>
          <a:lstStyle/>
          <a:p>
            <a:fld id="{6EC9F85B-3F40-40F8-AD46-629205CE3965}" type="slidenum">
              <a:rPr lang="en-US" smtClean="0"/>
              <a:pPr/>
              <a:t>8</a:t>
            </a:fld>
            <a:endParaRPr lang="en-US"/>
          </a:p>
        </p:txBody>
      </p:sp>
    </p:spTree>
    <p:extLst>
      <p:ext uri="{BB962C8B-B14F-4D97-AF65-F5344CB8AC3E}">
        <p14:creationId xmlns:p14="http://schemas.microsoft.com/office/powerpoint/2010/main" val="362902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a:t>
            </a:r>
            <a:r>
              <a:rPr lang="en-CA" baseline="0" dirty="0" smtClean="0"/>
              <a:t> view of the Red River is looking south, the river flows to the North into Lake Winnipeg</a:t>
            </a:r>
            <a:endParaRPr lang="en-US" dirty="0"/>
          </a:p>
        </p:txBody>
      </p:sp>
      <p:sp>
        <p:nvSpPr>
          <p:cNvPr id="4" name="Slide Number Placeholder 3"/>
          <p:cNvSpPr>
            <a:spLocks noGrp="1"/>
          </p:cNvSpPr>
          <p:nvPr>
            <p:ph type="sldNum" sz="quarter" idx="10"/>
          </p:nvPr>
        </p:nvSpPr>
        <p:spPr/>
        <p:txBody>
          <a:bodyPr/>
          <a:lstStyle/>
          <a:p>
            <a:fld id="{6EC9F85B-3F40-40F8-AD46-629205CE3965}" type="slidenum">
              <a:rPr lang="en-US" smtClean="0"/>
              <a:pPr/>
              <a:t>9</a:t>
            </a:fld>
            <a:endParaRPr lang="en-US"/>
          </a:p>
        </p:txBody>
      </p:sp>
    </p:spTree>
    <p:extLst>
      <p:ext uri="{BB962C8B-B14F-4D97-AF65-F5344CB8AC3E}">
        <p14:creationId xmlns:p14="http://schemas.microsoft.com/office/powerpoint/2010/main" val="3462659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a:t>Click to edit Master title style</a:t>
            </a:r>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9" name="Date Placeholder 18"/>
          <p:cNvSpPr>
            <a:spLocks noGrp="1"/>
          </p:cNvSpPr>
          <p:nvPr>
            <p:ph type="dt" sz="half" idx="10"/>
          </p:nvPr>
        </p:nvSpPr>
        <p:spPr/>
        <p:txBody>
          <a:bodyPr/>
          <a:lstStyle/>
          <a:p>
            <a:fld id="{7975FFFD-BB0E-4D70-ABCB-A794D0A20ACC}" type="datetimeFigureOut">
              <a:rPr lang="en-US" smtClean="0"/>
              <a:pPr/>
              <a:t>10/18/2016</a:t>
            </a:fld>
            <a:endParaRPr lang="en-US"/>
          </a:p>
        </p:txBody>
      </p:sp>
      <p:sp>
        <p:nvSpPr>
          <p:cNvPr id="8" name="Footer Placeholder 7"/>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CBD19346-DEB9-427D-B93D-DB2F0699DE7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975FFFD-BB0E-4D70-ABCB-A794D0A20ACC}" type="datetimeFigureOut">
              <a:rPr lang="en-US" smtClean="0"/>
              <a:pPr/>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19346-DEB9-427D-B93D-DB2F0699DE7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975FFFD-BB0E-4D70-ABCB-A794D0A20ACC}" type="datetimeFigureOut">
              <a:rPr lang="en-US" smtClean="0"/>
              <a:pPr/>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19346-DEB9-427D-B93D-DB2F0699DE7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975FFFD-BB0E-4D70-ABCB-A794D0A20ACC}" type="datetimeFigureOut">
              <a:rPr lang="en-US" smtClean="0"/>
              <a:pPr/>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19346-DEB9-427D-B93D-DB2F0699DE7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a:t>Click to edit Master title style</a:t>
            </a:r>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975FFFD-BB0E-4D70-ABCB-A794D0A20ACC}" type="datetimeFigureOut">
              <a:rPr lang="en-US" smtClean="0"/>
              <a:pPr/>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19346-DEB9-427D-B93D-DB2F0699DE7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975FFFD-BB0E-4D70-ABCB-A794D0A20ACC}" type="datetimeFigureOut">
              <a:rPr lang="en-US" smtClean="0"/>
              <a:pPr/>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D19346-DEB9-427D-B93D-DB2F0699DE7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a:t>Click to edit Master title style</a:t>
            </a:r>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975FFFD-BB0E-4D70-ABCB-A794D0A20ACC}" type="datetimeFigureOut">
              <a:rPr lang="en-US" smtClean="0"/>
              <a:pPr/>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D19346-DEB9-427D-B93D-DB2F0699DE7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975FFFD-BB0E-4D70-ABCB-A794D0A20ACC}" type="datetimeFigureOut">
              <a:rPr lang="en-US" smtClean="0"/>
              <a:pPr/>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D19346-DEB9-427D-B93D-DB2F0699DE7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7975FFFD-BB0E-4D70-ABCB-A794D0A20ACC}" type="datetimeFigureOut">
              <a:rPr lang="en-US" smtClean="0"/>
              <a:pPr/>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D19346-DEB9-427D-B93D-DB2F0699DE7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a:t>Click to edit Master title style</a:t>
            </a:r>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975FFFD-BB0E-4D70-ABCB-A794D0A20ACC}" type="datetimeFigureOut">
              <a:rPr lang="en-US" smtClean="0"/>
              <a:pPr/>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D19346-DEB9-427D-B93D-DB2F0699DE7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a:t>Click to edit Master title style</a:t>
            </a:r>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975FFFD-BB0E-4D70-ABCB-A794D0A20ACC}" type="datetimeFigureOut">
              <a:rPr lang="en-US" smtClean="0"/>
              <a:pPr/>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D19346-DEB9-427D-B93D-DB2F0699DE7F}"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a:t>Click to edit Master title style</a:t>
            </a:r>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975FFFD-BB0E-4D70-ABCB-A794D0A20ACC}" type="datetimeFigureOut">
              <a:rPr lang="en-US" smtClean="0"/>
              <a:pPr/>
              <a:t>10/18/2016</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BD19346-DEB9-427D-B93D-DB2F0699DE7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metismuseum.ca/michif_dictionary.php"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ideo" Target="https://www.youtube.com/embed/WP3y2dGRKyo" TargetMode="External"/><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76" y="548680"/>
            <a:ext cx="7772400" cy="1622071"/>
          </a:xfrm>
        </p:spPr>
        <p:txBody>
          <a:bodyPr>
            <a:normAutofit/>
          </a:bodyPr>
          <a:lstStyle/>
          <a:p>
            <a:r>
              <a:rPr lang="en-US" dirty="0"/>
              <a:t>Introducing Métis People  </a:t>
            </a:r>
          </a:p>
        </p:txBody>
      </p:sp>
      <p:sp>
        <p:nvSpPr>
          <p:cNvPr id="3" name="Subtitle 2"/>
          <p:cNvSpPr>
            <a:spLocks noGrp="1"/>
          </p:cNvSpPr>
          <p:nvPr>
            <p:ph type="subTitle" idx="1"/>
          </p:nvPr>
        </p:nvSpPr>
        <p:spPr>
          <a:xfrm>
            <a:off x="4889828" y="3685032"/>
            <a:ext cx="3604947" cy="914400"/>
          </a:xfrm>
        </p:spPr>
        <p:txBody>
          <a:bodyPr>
            <a:normAutofit fontScale="92500" lnSpcReduction="20000"/>
          </a:bodyPr>
          <a:lstStyle/>
          <a:p>
            <a:r>
              <a:rPr lang="en-US" sz="2400" b="1" dirty="0">
                <a:solidFill>
                  <a:schemeClr val="tx1"/>
                </a:solidFill>
              </a:rPr>
              <a:t>Taking a look at Métis people in Canada</a:t>
            </a:r>
            <a:endParaRPr lang="en-US" dirty="0"/>
          </a:p>
        </p:txBody>
      </p:sp>
      <p:pic>
        <p:nvPicPr>
          <p:cNvPr id="1028" name="Picture 4" descr="http://educ-walk2013.sites.olt.ubc.ca/files/2012/11/Metis-Sash.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4" y="2170751"/>
            <a:ext cx="5184575" cy="3888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red river ji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502"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Language: </a:t>
            </a:r>
            <a:r>
              <a:rPr lang="en-CA" dirty="0" err="1"/>
              <a:t>Michif</a:t>
            </a:r>
            <a:endParaRPr lang="en-CA" dirty="0"/>
          </a:p>
        </p:txBody>
      </p:sp>
      <p:pic>
        <p:nvPicPr>
          <p:cNvPr id="9218" name="Picture 2" descr="Michif Dictionary 201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27584" y="795655"/>
            <a:ext cx="3238009" cy="4187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148064" y="1412776"/>
            <a:ext cx="3240360" cy="923330"/>
          </a:xfrm>
          <a:prstGeom prst="rect">
            <a:avLst/>
          </a:prstGeom>
          <a:noFill/>
        </p:spPr>
        <p:txBody>
          <a:bodyPr wrap="square" rtlCol="0">
            <a:spAutoFit/>
          </a:bodyPr>
          <a:lstStyle/>
          <a:p>
            <a:endParaRPr lang="en-CA" dirty="0" smtClean="0"/>
          </a:p>
          <a:p>
            <a:r>
              <a:rPr lang="en-CA" dirty="0" err="1" smtClean="0">
                <a:hlinkClick r:id="rId4"/>
              </a:rPr>
              <a:t>Michif</a:t>
            </a:r>
            <a:r>
              <a:rPr lang="en-CA" dirty="0" smtClean="0">
                <a:hlinkClick r:id="rId4"/>
              </a:rPr>
              <a:t> Dictionary</a:t>
            </a:r>
            <a:endParaRPr lang="en-CA" dirty="0" smtClean="0"/>
          </a:p>
          <a:p>
            <a:endParaRPr lang="en-CA" dirty="0"/>
          </a:p>
        </p:txBody>
      </p:sp>
    </p:spTree>
    <p:extLst>
      <p:ext uri="{BB962C8B-B14F-4D97-AF65-F5344CB8AC3E}">
        <p14:creationId xmlns:p14="http://schemas.microsoft.com/office/powerpoint/2010/main" val="32801975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301208"/>
            <a:ext cx="8183880" cy="1008112"/>
          </a:xfrm>
        </p:spPr>
        <p:txBody>
          <a:bodyPr/>
          <a:lstStyle/>
          <a:p>
            <a:r>
              <a:rPr lang="en-CA" dirty="0"/>
              <a:t>Fur Trade</a:t>
            </a:r>
          </a:p>
        </p:txBody>
      </p:sp>
      <p:pic>
        <p:nvPicPr>
          <p:cNvPr id="8194" name="Picture 2" descr="http://www.historymuseum.ca/cmc/exhibitions/hist/canp1/images/ca12_2b.gi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067944" y="2348880"/>
            <a:ext cx="4428607" cy="39604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196" name="Picture 4" descr="http://www.tourisme-montreal.org/TMImages/03600-03699/03665/the-fur-trade-at-lachin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001" y="491430"/>
            <a:ext cx="4279023" cy="35824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7432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3709040" cy="1051560"/>
          </a:xfrm>
        </p:spPr>
        <p:txBody>
          <a:bodyPr/>
          <a:lstStyle/>
          <a:p>
            <a:r>
              <a:rPr lang="en-CA" dirty="0" smtClean="0"/>
              <a:t>furs</a:t>
            </a:r>
            <a:endParaRPr lang="en-CA"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26757" y="476672"/>
            <a:ext cx="4992556" cy="37444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13441"/>
          <a:stretch/>
        </p:blipFill>
        <p:spPr>
          <a:xfrm>
            <a:off x="3347864" y="3323608"/>
            <a:ext cx="5247406" cy="25573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45666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301208"/>
            <a:ext cx="8183880" cy="1152128"/>
          </a:xfrm>
        </p:spPr>
        <p:txBody>
          <a:bodyPr/>
          <a:lstStyle/>
          <a:p>
            <a:r>
              <a:rPr lang="en-CA" dirty="0" smtClean="0"/>
              <a:t>Beaver pelts to top hats</a:t>
            </a:r>
            <a:endParaRPr lang="en-CA"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73545" y="188640"/>
            <a:ext cx="3965586" cy="37808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7264" t="3889" r="11381" b="8178"/>
          <a:stretch/>
        </p:blipFill>
        <p:spPr>
          <a:xfrm>
            <a:off x="4860032" y="224524"/>
            <a:ext cx="4032448" cy="24482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95936" y="3212976"/>
            <a:ext cx="4476031" cy="25143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915952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9992" y="5104079"/>
            <a:ext cx="3960440" cy="1308859"/>
          </a:xfrm>
        </p:spPr>
        <p:txBody>
          <a:bodyPr/>
          <a:lstStyle/>
          <a:p>
            <a:r>
              <a:rPr lang="en-CA" dirty="0"/>
              <a:t>Fiddle music</a:t>
            </a:r>
          </a:p>
        </p:txBody>
      </p:sp>
      <p:pic>
        <p:nvPicPr>
          <p:cNvPr id="6" name="Picture 5" descr="metis contemp.jpg"/>
          <p:cNvPicPr>
            <a:picLocks noChangeAspect="1"/>
          </p:cNvPicPr>
          <p:nvPr/>
        </p:nvPicPr>
        <p:blipFill>
          <a:blip r:embed="rId3" cstate="print"/>
          <a:stretch>
            <a:fillRect/>
          </a:stretch>
        </p:blipFill>
        <p:spPr>
          <a:xfrm>
            <a:off x="827584" y="630905"/>
            <a:ext cx="3312368" cy="30473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146" name="Picture 2" descr="http://www.moonrivermetis.com/wp-content/uploads/images/harvest_fidd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7460" y="1693710"/>
            <a:ext cx="4702723" cy="30270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584" y="4064058"/>
            <a:ext cx="3131840" cy="24612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Jigging</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7584" y="548680"/>
            <a:ext cx="7063263" cy="46970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850712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661248"/>
            <a:ext cx="3565024" cy="792088"/>
          </a:xfrm>
        </p:spPr>
        <p:txBody>
          <a:bodyPr>
            <a:normAutofit/>
          </a:bodyPr>
          <a:lstStyle/>
          <a:p>
            <a:r>
              <a:rPr lang="en-CA" dirty="0"/>
              <a:t>Red River Jig</a:t>
            </a:r>
          </a:p>
        </p:txBody>
      </p:sp>
      <p:pic>
        <p:nvPicPr>
          <p:cNvPr id="6" name="WP3y2dGRKyo"/>
          <p:cNvPicPr>
            <a:picLocks noGrp="1" noRot="1" noChangeAspect="1"/>
          </p:cNvPicPr>
          <p:nvPr>
            <p:ph idx="1"/>
            <a:videoFile r:link="rId1"/>
          </p:nvPr>
        </p:nvPicPr>
        <p:blipFill>
          <a:blip r:embed="rId4"/>
          <a:stretch>
            <a:fillRect/>
          </a:stretch>
        </p:blipFill>
        <p:spPr>
          <a:xfrm>
            <a:off x="683568" y="620688"/>
            <a:ext cx="7813496" cy="48305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615933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397848"/>
          </a:xfrm>
        </p:spPr>
        <p:txBody>
          <a:bodyPr>
            <a:normAutofit fontScale="90000"/>
          </a:bodyPr>
          <a:lstStyle/>
          <a:p>
            <a:r>
              <a:rPr lang="en-CA" dirty="0"/>
              <a:t>Travel by foot, </a:t>
            </a:r>
            <a:r>
              <a:rPr lang="en-CA" dirty="0" smtClean="0"/>
              <a:t>canoe, snowshoe, Red </a:t>
            </a:r>
            <a:r>
              <a:rPr lang="en-CA" dirty="0"/>
              <a:t>River </a:t>
            </a:r>
            <a:r>
              <a:rPr lang="en-CA" dirty="0" smtClean="0"/>
              <a:t>Cart, York boat</a:t>
            </a:r>
            <a:endParaRPr lang="en-CA" dirty="0"/>
          </a:p>
        </p:txBody>
      </p:sp>
      <p:pic>
        <p:nvPicPr>
          <p:cNvPr id="8" name="Content Placeholder 7"/>
          <p:cNvPicPr>
            <a:picLocks noGrp="1" noChangeAspect="1"/>
          </p:cNvPicPr>
          <p:nvPr>
            <p:ph idx="1"/>
          </p:nvPr>
        </p:nvPicPr>
        <p:blipFill rotWithShape="1">
          <a:blip r:embed="rId3">
            <a:extLst>
              <a:ext uri="{28A0092B-C50C-407E-A947-70E740481C1C}">
                <a14:useLocalDpi xmlns:a14="http://schemas.microsoft.com/office/drawing/2010/main" val="0"/>
              </a:ext>
            </a:extLst>
          </a:blip>
          <a:srcRect l="8791" r="4396"/>
          <a:stretch/>
        </p:blipFill>
        <p:spPr>
          <a:xfrm>
            <a:off x="478947" y="548680"/>
            <a:ext cx="5688632" cy="36724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098" name="Picture 2" descr="https://s-media-cache-ak0.pinimg.com/236x/f2/86/de/f286de6e58f56a6570f5c224c3aef89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8900" y="1575859"/>
            <a:ext cx="2247900" cy="3390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4910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Red River Cart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 y="620688"/>
            <a:ext cx="7620000" cy="4752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207326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517232"/>
            <a:ext cx="8183880" cy="1008112"/>
          </a:xfrm>
        </p:spPr>
        <p:txBody>
          <a:bodyPr>
            <a:normAutofit/>
          </a:bodyPr>
          <a:lstStyle/>
          <a:p>
            <a:r>
              <a:rPr lang="en-CA" dirty="0" smtClean="0"/>
              <a:t>Red River Cart</a:t>
            </a:r>
            <a:endParaRPr lang="en-CA"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87624" y="692696"/>
            <a:ext cx="6480720" cy="48605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579132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67544" y="476672"/>
            <a:ext cx="8371656" cy="6019800"/>
            <a:chOff x="467544" y="609600"/>
            <a:chExt cx="8371656" cy="6019800"/>
          </a:xfrm>
        </p:grpSpPr>
        <p:pic>
          <p:nvPicPr>
            <p:cNvPr id="4098" name="Picture 2" descr="Umbrella"/>
            <p:cNvPicPr>
              <a:picLocks noChangeAspect="1" noChangeArrowheads="1"/>
            </p:cNvPicPr>
            <p:nvPr/>
          </p:nvPicPr>
          <p:blipFill>
            <a:blip r:embed="rId3" cstate="print"/>
            <a:srcRect/>
            <a:stretch>
              <a:fillRect/>
            </a:stretch>
          </p:blipFill>
          <p:spPr bwMode="auto">
            <a:xfrm>
              <a:off x="2133600" y="1066800"/>
              <a:ext cx="4724400" cy="2667000"/>
            </a:xfrm>
            <a:prstGeom prst="rect">
              <a:avLst/>
            </a:prstGeom>
            <a:noFill/>
          </p:spPr>
        </p:pic>
        <p:sp>
          <p:nvSpPr>
            <p:cNvPr id="4099" name="WordArt 3"/>
            <p:cNvSpPr>
              <a:spLocks noChangeArrowheads="1" noChangeShapeType="1" noTextEdit="1"/>
            </p:cNvSpPr>
            <p:nvPr/>
          </p:nvSpPr>
          <p:spPr bwMode="auto">
            <a:xfrm>
              <a:off x="2362200" y="609600"/>
              <a:ext cx="4191000" cy="952500"/>
            </a:xfrm>
            <a:prstGeom prst="rect">
              <a:avLst/>
            </a:prstGeom>
          </p:spPr>
          <p:txBody>
            <a:bodyPr spcFirstLastPara="1" wrap="none" fromWordArt="1">
              <a:prstTxWarp prst="textArchUp">
                <a:avLst>
                  <a:gd name="adj" fmla="val 10800000"/>
                </a:avLst>
              </a:prstTxWarp>
            </a:bodyPr>
            <a:lstStyle/>
            <a:p>
              <a:pPr algn="ctr"/>
              <a:r>
                <a:rPr lang="en-US" sz="3600" kern="10" dirty="0">
                  <a:ln w="9525">
                    <a:solidFill>
                      <a:srgbClr val="000000"/>
                    </a:solidFill>
                    <a:round/>
                    <a:headEnd/>
                    <a:tailEnd/>
                  </a:ln>
                  <a:solidFill>
                    <a:srgbClr val="000000"/>
                  </a:solidFill>
                  <a:latin typeface="Comic Sans MS"/>
                </a:rPr>
                <a:t>Aboriginal</a:t>
              </a:r>
            </a:p>
          </p:txBody>
        </p:sp>
        <p:pic>
          <p:nvPicPr>
            <p:cNvPr id="4106" name="Picture 10" descr="metis-sash-3"/>
            <p:cNvPicPr>
              <a:picLocks noChangeAspect="1" noChangeArrowheads="1"/>
            </p:cNvPicPr>
            <p:nvPr/>
          </p:nvPicPr>
          <p:blipFill>
            <a:blip r:embed="rId4" cstate="print"/>
            <a:srcRect/>
            <a:stretch>
              <a:fillRect/>
            </a:stretch>
          </p:blipFill>
          <p:spPr bwMode="auto">
            <a:xfrm>
              <a:off x="3436938" y="3733800"/>
              <a:ext cx="2241550" cy="2895600"/>
            </a:xfrm>
            <a:prstGeom prst="rect">
              <a:avLst/>
            </a:prstGeom>
            <a:noFill/>
          </p:spPr>
        </p:pic>
        <p:pic>
          <p:nvPicPr>
            <p:cNvPr id="4108" name="Picture 12" descr="FAR_Inukshuk_SnowNov2010_2_1"/>
            <p:cNvPicPr>
              <a:picLocks noChangeAspect="1" noChangeArrowheads="1"/>
            </p:cNvPicPr>
            <p:nvPr/>
          </p:nvPicPr>
          <p:blipFill>
            <a:blip r:embed="rId5" cstate="print"/>
            <a:srcRect/>
            <a:stretch>
              <a:fillRect/>
            </a:stretch>
          </p:blipFill>
          <p:spPr bwMode="auto">
            <a:xfrm>
              <a:off x="5867400" y="2667000"/>
              <a:ext cx="2971800" cy="3962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8" descr="P1010038"/>
            <p:cNvPicPr>
              <a:picLocks noChangeAspect="1" noChangeArrowheads="1"/>
            </p:cNvPicPr>
            <p:nvPr/>
          </p:nvPicPr>
          <p:blipFill>
            <a:blip r:embed="rId6" cstate="print"/>
            <a:srcRect/>
            <a:stretch>
              <a:fillRect/>
            </a:stretch>
          </p:blipFill>
          <p:spPr bwMode="auto">
            <a:xfrm>
              <a:off x="467544" y="2708920"/>
              <a:ext cx="2514600" cy="381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589240"/>
            <a:ext cx="8183880" cy="864096"/>
          </a:xfrm>
        </p:spPr>
        <p:txBody>
          <a:bodyPr/>
          <a:lstStyle/>
          <a:p>
            <a:r>
              <a:rPr lang="en-CA" dirty="0" smtClean="0"/>
              <a:t>York Boat</a:t>
            </a:r>
            <a:endParaRPr lang="en-CA"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7184" y="620688"/>
            <a:ext cx="7055352" cy="4698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468553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York boat</a:t>
            </a:r>
            <a:endParaRPr lang="en-CA"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9632" y="530225"/>
            <a:ext cx="6886950" cy="4698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931281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Buffalo Hunt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3568" y="553740"/>
            <a:ext cx="6858000" cy="30963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2568" y="2989518"/>
            <a:ext cx="4355976" cy="26667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644918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Pemmican </a:t>
            </a:r>
          </a:p>
        </p:txBody>
      </p:sp>
      <p:pic>
        <p:nvPicPr>
          <p:cNvPr id="6148" name="Picture 4" descr="Image result for pemmican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3858" y="3645024"/>
            <a:ext cx="3127387" cy="21192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4" descr="Image result for pemmican pictures"/>
          <p:cNvPicPr/>
          <p:nvPr/>
        </p:nvPicPr>
        <p:blipFill>
          <a:blip r:embed="rId4">
            <a:extLst>
              <a:ext uri="{28A0092B-C50C-407E-A947-70E740481C1C}">
                <a14:useLocalDpi xmlns:a14="http://schemas.microsoft.com/office/drawing/2010/main" val="0"/>
              </a:ext>
            </a:extLst>
          </a:blip>
          <a:srcRect/>
          <a:stretch>
            <a:fillRect/>
          </a:stretch>
        </p:blipFill>
        <p:spPr bwMode="auto">
          <a:xfrm>
            <a:off x="755046" y="766659"/>
            <a:ext cx="3475856" cy="34226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Content Placeholder 6" descr="Image result for pemmican pictures"/>
          <p:cNvPicPr>
            <a:picLocks noGrp="1"/>
          </p:cNvPicPr>
          <p:nvPr>
            <p:ph idx="1"/>
          </p:nvPr>
        </p:nvPicPr>
        <p:blipFill rotWithShape="1">
          <a:blip r:embed="rId5" cstate="print">
            <a:extLst>
              <a:ext uri="{28A0092B-C50C-407E-A947-70E740481C1C}">
                <a14:useLocalDpi xmlns:a14="http://schemas.microsoft.com/office/drawing/2010/main" val="0"/>
              </a:ext>
            </a:extLst>
          </a:blip>
          <a:srcRect l="14224" t="12946" r="13847" b="6451"/>
          <a:stretch/>
        </p:blipFill>
        <p:spPr bwMode="auto">
          <a:xfrm>
            <a:off x="4653443" y="784413"/>
            <a:ext cx="3312369" cy="24482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424136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Louis Riel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7811" y="1749672"/>
            <a:ext cx="4340613" cy="28207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170" name="Picture 2" descr="Image result for louis riel 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 y="928440"/>
            <a:ext cx="3162908" cy="40642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0468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Louis Riel Day, Nov. 16th</a:t>
            </a:r>
            <a:endParaRPr lang="en-CA" dirty="0"/>
          </a:p>
        </p:txBody>
      </p:sp>
      <p:pic>
        <p:nvPicPr>
          <p:cNvPr id="1026" name="Picture 2" descr="http://www.museevirtuel.ca/media/edu/EN/uploads/image/rielday2005.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15616" y="559862"/>
            <a:ext cx="6984776" cy="41132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546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805264"/>
            <a:ext cx="8183880" cy="792088"/>
          </a:xfrm>
        </p:spPr>
        <p:txBody>
          <a:bodyPr/>
          <a:lstStyle/>
          <a:p>
            <a:r>
              <a:rPr lang="en-US" dirty="0">
                <a:solidFill>
                  <a:schemeClr val="accent1"/>
                </a:solidFill>
              </a:rPr>
              <a:t>Métis symbols</a:t>
            </a:r>
          </a:p>
        </p:txBody>
      </p:sp>
      <p:pic>
        <p:nvPicPr>
          <p:cNvPr id="4" name="Content Placeholder 3" descr="metis flag.jpg"/>
          <p:cNvPicPr>
            <a:picLocks noGrp="1" noChangeAspect="1"/>
          </p:cNvPicPr>
          <p:nvPr>
            <p:ph idx="1"/>
          </p:nvPr>
        </p:nvPicPr>
        <p:blipFill>
          <a:blip r:embed="rId3" cstate="print"/>
          <a:stretch>
            <a:fillRect/>
          </a:stretch>
        </p:blipFill>
        <p:spPr>
          <a:xfrm>
            <a:off x="636436" y="636857"/>
            <a:ext cx="3695390" cy="2592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611560" y="3789040"/>
            <a:ext cx="3888432" cy="1569660"/>
          </a:xfrm>
          <a:prstGeom prst="rect">
            <a:avLst/>
          </a:prstGeom>
          <a:noFill/>
        </p:spPr>
        <p:txBody>
          <a:bodyPr wrap="square" rtlCol="0">
            <a:spAutoFit/>
          </a:bodyPr>
          <a:lstStyle/>
          <a:p>
            <a:r>
              <a:rPr lang="en-US" sz="2400" b="1" dirty="0"/>
              <a:t>Métis people are a blend of First Nations and European descent.</a:t>
            </a:r>
          </a:p>
        </p:txBody>
      </p:sp>
      <p:pic>
        <p:nvPicPr>
          <p:cNvPr id="1026" name="Picture 2"/>
          <p:cNvPicPr>
            <a:picLocks noChangeAspect="1" noChangeArrowheads="1"/>
          </p:cNvPicPr>
          <p:nvPr/>
        </p:nvPicPr>
        <p:blipFill>
          <a:blip r:embed="rId4" cstate="print"/>
          <a:srcRect/>
          <a:stretch>
            <a:fillRect/>
          </a:stretch>
        </p:blipFill>
        <p:spPr bwMode="auto">
          <a:xfrm>
            <a:off x="4716016" y="3598541"/>
            <a:ext cx="2952328" cy="2854796"/>
          </a:xfrm>
          <a:prstGeom prst="rect">
            <a:avLst/>
          </a:prstGeom>
          <a:noFill/>
          <a:ln w="38100">
            <a:solidFill>
              <a:schemeClr val="tx1"/>
            </a:solidFill>
            <a:miter lim="800000"/>
            <a:headEnd/>
            <a:tailEnd/>
          </a:ln>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868144" y="649597"/>
            <a:ext cx="2376264" cy="272566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Métis Sash</a:t>
            </a:r>
          </a:p>
        </p:txBody>
      </p:sp>
      <p:pic>
        <p:nvPicPr>
          <p:cNvPr id="1026" name="Picture 2" descr="http://traditionalnativehealing.com/wp-content/uploads/2015/02/metis-sash.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5501" y="795655"/>
            <a:ext cx="5140743" cy="4187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4" descr="metis sash.jpg"/>
          <p:cNvPicPr>
            <a:picLocks noChangeAspect="1"/>
          </p:cNvPicPr>
          <p:nvPr/>
        </p:nvPicPr>
        <p:blipFill>
          <a:blip r:embed="rId4" cstate="print"/>
          <a:stretch>
            <a:fillRect/>
          </a:stretch>
        </p:blipFill>
        <p:spPr>
          <a:xfrm>
            <a:off x="4721291" y="3139653"/>
            <a:ext cx="3650525" cy="26656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53987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etis mocs.jpg"/>
          <p:cNvPicPr>
            <a:picLocks noChangeAspect="1"/>
          </p:cNvPicPr>
          <p:nvPr/>
        </p:nvPicPr>
        <p:blipFill rotWithShape="1">
          <a:blip r:embed="rId3" cstate="print"/>
          <a:srcRect r="3017" b="12063"/>
          <a:stretch/>
        </p:blipFill>
        <p:spPr>
          <a:xfrm>
            <a:off x="6338297" y="4261448"/>
            <a:ext cx="2442965" cy="1660373"/>
          </a:xfrm>
          <a:prstGeom prst="rect">
            <a:avLst/>
          </a:prstGeom>
        </p:spPr>
      </p:pic>
      <p:sp>
        <p:nvSpPr>
          <p:cNvPr id="2" name="Title 1"/>
          <p:cNvSpPr>
            <a:spLocks noGrp="1"/>
          </p:cNvSpPr>
          <p:nvPr>
            <p:ph type="title"/>
          </p:nvPr>
        </p:nvSpPr>
        <p:spPr>
          <a:xfrm>
            <a:off x="3851920" y="5805264"/>
            <a:ext cx="4690864" cy="692696"/>
          </a:xfrm>
        </p:spPr>
        <p:txBody>
          <a:bodyPr>
            <a:normAutofit fontScale="90000"/>
          </a:bodyPr>
          <a:lstStyle/>
          <a:p>
            <a:r>
              <a:rPr lang="en-US" dirty="0">
                <a:solidFill>
                  <a:schemeClr val="accent1"/>
                </a:solidFill>
              </a:rPr>
              <a:t>Flower bead work</a:t>
            </a:r>
          </a:p>
        </p:txBody>
      </p:sp>
      <p:pic>
        <p:nvPicPr>
          <p:cNvPr id="5" name="Picture 4" descr="clothing_vest_metis.jpg"/>
          <p:cNvPicPr>
            <a:picLocks noChangeAspect="1"/>
          </p:cNvPicPr>
          <p:nvPr/>
        </p:nvPicPr>
        <p:blipFill>
          <a:blip r:embed="rId4" cstate="print"/>
          <a:stretch>
            <a:fillRect/>
          </a:stretch>
        </p:blipFill>
        <p:spPr>
          <a:xfrm>
            <a:off x="4090398" y="504900"/>
            <a:ext cx="3433930" cy="3644180"/>
          </a:xfrm>
          <a:prstGeom prst="rect">
            <a:avLst/>
          </a:prstGeom>
        </p:spPr>
      </p:pic>
      <p:pic>
        <p:nvPicPr>
          <p:cNvPr id="8" name="Picture 7" descr="flowerbeadwork.jpg"/>
          <p:cNvPicPr>
            <a:picLocks noChangeAspect="1"/>
          </p:cNvPicPr>
          <p:nvPr/>
        </p:nvPicPr>
        <p:blipFill>
          <a:blip r:embed="rId5" cstate="print"/>
          <a:stretch>
            <a:fillRect/>
          </a:stretch>
        </p:blipFill>
        <p:spPr>
          <a:xfrm>
            <a:off x="395536" y="4149081"/>
            <a:ext cx="3414464" cy="22322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0" name="Picture 2" descr="https://s-media-cache-ak0.pinimg.com/236x/81/64/06/816406c8741fb288d4b3e7b77cbad2d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0398" y="4302571"/>
            <a:ext cx="2247900" cy="16192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2" name="Picture 4" descr="https://s-media-cache-ak0.pinimg.com/236x/8c/65/63/8c656387225b0f4035a6cafd19619e69.jpg"/>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523900" y="476672"/>
            <a:ext cx="1982006" cy="35608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Métis beading</a:t>
            </a:r>
            <a:endParaRPr lang="en-CA"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17613" y="530225"/>
            <a:ext cx="6361310" cy="47709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708252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River Lots along the Red River </a:t>
            </a:r>
            <a:endParaRPr lang="en-CA"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0088" y="692696"/>
            <a:ext cx="7189544" cy="44934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21913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517232"/>
            <a:ext cx="8183880" cy="936104"/>
          </a:xfrm>
        </p:spPr>
        <p:txBody>
          <a:bodyPr/>
          <a:lstStyle/>
          <a:p>
            <a:r>
              <a:rPr lang="en-CA" dirty="0" smtClean="0"/>
              <a:t>Red River Cart Trails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0112" y="820835"/>
            <a:ext cx="7109495" cy="4680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983102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Red River, Manitoba</a:t>
            </a:r>
            <a:endParaRPr lang="en-CA"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2508" y="530225"/>
            <a:ext cx="7445022" cy="4187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324864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BA200A85B927428F0EB023C6707BE9" ma:contentTypeVersion="1" ma:contentTypeDescription="Create a new document." ma:contentTypeScope="" ma:versionID="a83ead9963fa9473ed45133670a601bb">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E762398-5F54-455C-96E7-4306C2547146}"/>
</file>

<file path=customXml/itemProps2.xml><?xml version="1.0" encoding="utf-8"?>
<ds:datastoreItem xmlns:ds="http://schemas.openxmlformats.org/officeDocument/2006/customXml" ds:itemID="{C2E7A436-615A-46BA-8933-A4D7A4FA14FC}"/>
</file>

<file path=customXml/itemProps3.xml><?xml version="1.0" encoding="utf-8"?>
<ds:datastoreItem xmlns:ds="http://schemas.openxmlformats.org/officeDocument/2006/customXml" ds:itemID="{0284696C-C973-4055-8DB9-A7D8DDCBC36F}"/>
</file>

<file path=docProps/app.xml><?xml version="1.0" encoding="utf-8"?>
<Properties xmlns="http://schemas.openxmlformats.org/officeDocument/2006/extended-properties" xmlns:vt="http://schemas.openxmlformats.org/officeDocument/2006/docPropsVTypes">
  <Template>Aspect</Template>
  <TotalTime>1964</TotalTime>
  <Words>1324</Words>
  <Application>Microsoft Office PowerPoint</Application>
  <PresentationFormat>On-screen Show (4:3)</PresentationFormat>
  <Paragraphs>160</Paragraphs>
  <Slides>25</Slides>
  <Notes>25</Notes>
  <HiddenSlides>0</HiddenSlides>
  <MMClips>2</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Aspect</vt:lpstr>
      <vt:lpstr>Introducing Métis People  </vt:lpstr>
      <vt:lpstr>PowerPoint Presentation</vt:lpstr>
      <vt:lpstr>Métis symbols</vt:lpstr>
      <vt:lpstr>Métis Sash</vt:lpstr>
      <vt:lpstr>Flower bead work</vt:lpstr>
      <vt:lpstr>Métis beading</vt:lpstr>
      <vt:lpstr>River Lots along the Red River </vt:lpstr>
      <vt:lpstr>Red River Cart Trails</vt:lpstr>
      <vt:lpstr>Red River, Manitoba</vt:lpstr>
      <vt:lpstr>Language: Michif</vt:lpstr>
      <vt:lpstr>Fur Trade</vt:lpstr>
      <vt:lpstr>furs</vt:lpstr>
      <vt:lpstr>Beaver pelts to top hats</vt:lpstr>
      <vt:lpstr>Fiddle music</vt:lpstr>
      <vt:lpstr>Jigging</vt:lpstr>
      <vt:lpstr>Red River Jig</vt:lpstr>
      <vt:lpstr>Travel by foot, canoe, snowshoe, Red River Cart, York boat</vt:lpstr>
      <vt:lpstr>Red River Cart </vt:lpstr>
      <vt:lpstr>Red River Cart</vt:lpstr>
      <vt:lpstr>York Boat</vt:lpstr>
      <vt:lpstr>York boat</vt:lpstr>
      <vt:lpstr>Buffalo Hunt</vt:lpstr>
      <vt:lpstr>Pemmican </vt:lpstr>
      <vt:lpstr>Louis Riel </vt:lpstr>
      <vt:lpstr>Louis Riel Day, Nov. 16th</vt:lpstr>
    </vt:vector>
  </TitlesOfParts>
  <Company>SD71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Aboriginal?</dc:title>
  <dc:creator>SD71</dc:creator>
  <cp:lastModifiedBy>Suzanne Camp</cp:lastModifiedBy>
  <cp:revision>231</cp:revision>
  <dcterms:created xsi:type="dcterms:W3CDTF">2011-03-17T18:07:06Z</dcterms:created>
  <dcterms:modified xsi:type="dcterms:W3CDTF">2016-10-18T20:56:57Z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0x01010054BA200A85B927428F0EB023C6707BE9</vt:lpwstr>
  </property>
</Properties>
</file>