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sldIdLst>
    <p:sldId id="256" r:id="rId5"/>
    <p:sldId id="262" r:id="rId6"/>
    <p:sldId id="261" r:id="rId7"/>
    <p:sldId id="259" r:id="rId8"/>
    <p:sldId id="260" r:id="rId9"/>
    <p:sldId id="258" r:id="rId10"/>
    <p:sldId id="25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 Swift" initials="LS" lastIdx="1" clrIdx="0">
    <p:extLst>
      <p:ext uri="{19B8F6BF-5375-455C-9EA6-DF929625EA0E}">
        <p15:presenceInfo xmlns:p15="http://schemas.microsoft.com/office/powerpoint/2012/main" userId="S::Lynn.Swift@sd71.bc.ca::db0e432e-7db9-459f-99ce-40c3a09dd5f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00CC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7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04T10:25:08.642" idx="1">
    <p:pos x="10" y="10"/>
    <p:text/>
    <p:extLst>
      <p:ext uri="{C676402C-5697-4E1C-873F-D02D1690AC5C}">
        <p15:threadingInfo xmlns:p15="http://schemas.microsoft.com/office/powerpoint/2012/main" timeZoneBias="4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C5EB2BEB-AB4A-4D59-9AD9-D8730C2670D5}" type="datetimeFigureOut">
              <a:rPr lang="en-CA" smtClean="0"/>
              <a:t>2020-02-04</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D75E0D7A-0CEF-42AA-8675-5AF923822BE0}"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5EB2BEB-AB4A-4D59-9AD9-D8730C2670D5}" type="datetimeFigureOut">
              <a:rPr lang="en-CA" smtClean="0"/>
              <a:t>2020-02-04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75E0D7A-0CEF-42AA-8675-5AF923822BE0}"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5EB2BEB-AB4A-4D59-9AD9-D8730C2670D5}" type="datetimeFigureOut">
              <a:rPr lang="en-CA" smtClean="0"/>
              <a:t>2020-02-04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75E0D7A-0CEF-42AA-8675-5AF923822BE0}"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5EB2BEB-AB4A-4D59-9AD9-D8730C2670D5}" type="datetimeFigureOut">
              <a:rPr lang="en-CA" smtClean="0"/>
              <a:t>2020-02-04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75E0D7A-0CEF-42AA-8675-5AF923822BE0}"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5EB2BEB-AB4A-4D59-9AD9-D8730C2670D5}" type="datetimeFigureOut">
              <a:rPr lang="en-CA" smtClean="0"/>
              <a:t>2020-02-04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75E0D7A-0CEF-42AA-8675-5AF923822BE0}"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5EB2BEB-AB4A-4D59-9AD9-D8730C2670D5}" type="datetimeFigureOut">
              <a:rPr lang="en-CA" smtClean="0"/>
              <a:t>2020-02-04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75E0D7A-0CEF-42AA-8675-5AF923822BE0}"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5EB2BEB-AB4A-4D59-9AD9-D8730C2670D5}" type="datetimeFigureOut">
              <a:rPr lang="en-CA" smtClean="0"/>
              <a:t>2020-02-04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75E0D7A-0CEF-42AA-8675-5AF923822BE0}"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C5EB2BEB-AB4A-4D59-9AD9-D8730C2670D5}" type="datetimeFigureOut">
              <a:rPr lang="en-CA" smtClean="0"/>
              <a:t>2020-02-04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75E0D7A-0CEF-42AA-8675-5AF923822BE0}"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B2BEB-AB4A-4D59-9AD9-D8730C2670D5}" type="datetimeFigureOut">
              <a:rPr lang="en-CA" smtClean="0"/>
              <a:t>2020-02-04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75E0D7A-0CEF-42AA-8675-5AF923822BE0}"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5EB2BEB-AB4A-4D59-9AD9-D8730C2670D5}" type="datetimeFigureOut">
              <a:rPr lang="en-CA" smtClean="0"/>
              <a:t>2020-02-04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75E0D7A-0CEF-42AA-8675-5AF923822BE0}"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5EB2BEB-AB4A-4D59-9AD9-D8730C2670D5}" type="datetimeFigureOut">
              <a:rPr lang="en-CA" smtClean="0"/>
              <a:t>2020-02-04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077200" y="6356350"/>
            <a:ext cx="609600" cy="365125"/>
          </a:xfrm>
        </p:spPr>
        <p:txBody>
          <a:bodyPr/>
          <a:lstStyle/>
          <a:p>
            <a:fld id="{D75E0D7A-0CEF-42AA-8675-5AF923822BE0}" type="slidenum">
              <a:rPr lang="en-CA" smtClean="0"/>
              <a:t>‹#›</a:t>
            </a:fld>
            <a:endParaRPr lang="en-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5EB2BEB-AB4A-4D59-9AD9-D8730C2670D5}" type="datetimeFigureOut">
              <a:rPr lang="en-CA" smtClean="0"/>
              <a:t>2020-02-04</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75E0D7A-0CEF-42AA-8675-5AF923822BE0}" type="slidenum">
              <a:rPr lang="en-CA" smtClean="0"/>
              <a:t>‹#›</a:t>
            </a:fld>
            <a:endParaRPr lang="en-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slideLayout" Target="../slideLayouts/slideLayout1.xml"/><Relationship Id="rId4" Type="http://schemas.openxmlformats.org/officeDocument/2006/relationships/audio" Target="../media/media2.mp3"/></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4.mp3"/><Relationship Id="rId7" Type="http://schemas.openxmlformats.org/officeDocument/2006/relationships/image" Target="../media/image7.jp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jpg"/><Relationship Id="rId5" Type="http://schemas.openxmlformats.org/officeDocument/2006/relationships/slideLayout" Target="../slideLayouts/slideLayout1.xml"/><Relationship Id="rId4" Type="http://schemas.openxmlformats.org/officeDocument/2006/relationships/audio" Target="../media/media4.mp3"/><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6.mp3"/><Relationship Id="rId7" Type="http://schemas.openxmlformats.org/officeDocument/2006/relationships/image" Target="../media/image10.jp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9.jpg"/><Relationship Id="rId11" Type="http://schemas.openxmlformats.org/officeDocument/2006/relationships/comments" Target="../comments/comment1.xml"/><Relationship Id="rId5" Type="http://schemas.openxmlformats.org/officeDocument/2006/relationships/slideLayout" Target="../slideLayouts/slideLayout1.xml"/><Relationship Id="rId10" Type="http://schemas.openxmlformats.org/officeDocument/2006/relationships/image" Target="../media/image8.png"/><Relationship Id="rId4" Type="http://schemas.openxmlformats.org/officeDocument/2006/relationships/audio" Target="../media/media6.mp3"/><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media" Target="../media/media8.mp3"/><Relationship Id="rId7" Type="http://schemas.openxmlformats.org/officeDocument/2006/relationships/image" Target="../media/image3.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2.jpg"/><Relationship Id="rId5" Type="http://schemas.openxmlformats.org/officeDocument/2006/relationships/slideLayout" Target="../slideLayouts/slideLayout1.xml"/><Relationship Id="rId4" Type="http://schemas.openxmlformats.org/officeDocument/2006/relationships/audio" Target="../media/media8.mp3"/><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10.wav"/><Relationship Id="rId7" Type="http://schemas.openxmlformats.org/officeDocument/2006/relationships/image" Target="../media/image14.jp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13.jpg"/><Relationship Id="rId5" Type="http://schemas.openxmlformats.org/officeDocument/2006/relationships/slideLayout" Target="../slideLayouts/slideLayout1.xml"/><Relationship Id="rId10" Type="http://schemas.openxmlformats.org/officeDocument/2006/relationships/image" Target="../media/image8.png"/><Relationship Id="rId4" Type="http://schemas.openxmlformats.org/officeDocument/2006/relationships/audio" Target="../media/media10.wav"/><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media" Target="../media/media12.mp3"/><Relationship Id="rId7" Type="http://schemas.openxmlformats.org/officeDocument/2006/relationships/image" Target="../media/image3.png"/><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15.jpg"/><Relationship Id="rId5" Type="http://schemas.openxmlformats.org/officeDocument/2006/relationships/slideLayout" Target="../slideLayouts/slideLayout1.xml"/><Relationship Id="rId4" Type="http://schemas.openxmlformats.org/officeDocument/2006/relationships/audio" Target="../media/media12.mp3"/><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5" y="5125834"/>
            <a:ext cx="3672408" cy="1312764"/>
          </a:xfrm>
        </p:spPr>
        <p:txBody>
          <a:bodyPr>
            <a:normAutofit fontScale="90000"/>
          </a:bodyPr>
          <a:lstStyle/>
          <a:p>
            <a:r>
              <a:rPr lang="en-CA" sz="9600" dirty="0" err="1">
                <a:solidFill>
                  <a:srgbClr val="FFC000"/>
                </a:solidFill>
              </a:rPr>
              <a:t>k̓uta̱la</a:t>
            </a:r>
            <a:endParaRPr lang="en-CA" sz="9600" dirty="0">
              <a:solidFill>
                <a:srgbClr val="FFC000"/>
              </a:solidFill>
            </a:endParaRPr>
          </a:p>
        </p:txBody>
      </p:sp>
      <p:sp>
        <p:nvSpPr>
          <p:cNvPr id="3" name="Subtitle 2"/>
          <p:cNvSpPr>
            <a:spLocks noGrp="1"/>
          </p:cNvSpPr>
          <p:nvPr>
            <p:ph type="subTitle" idx="1"/>
          </p:nvPr>
        </p:nvSpPr>
        <p:spPr>
          <a:xfrm>
            <a:off x="739521" y="692696"/>
            <a:ext cx="4464496" cy="1824608"/>
          </a:xfrm>
        </p:spPr>
        <p:txBody>
          <a:bodyPr/>
          <a:lstStyle/>
          <a:p>
            <a:pPr algn="ctr"/>
            <a:r>
              <a:rPr lang="en-CA" sz="8000" dirty="0"/>
              <a:t>Salmon</a:t>
            </a:r>
          </a:p>
          <a:p>
            <a:endParaRPr lang="en-CA" dirty="0"/>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5936" y="2065110"/>
            <a:ext cx="3842835" cy="261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fish_kwa">
            <a:hlinkClick r:id="" action="ppaction://media"/>
            <a:extLst>
              <a:ext uri="{FF2B5EF4-FFF2-40B4-BE49-F238E27FC236}">
                <a16:creationId xmlns:a16="http://schemas.microsoft.com/office/drawing/2014/main" id="{AE6A4B19-39CD-4F9A-90C8-968393FF9BF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11560" y="5589240"/>
            <a:ext cx="606896" cy="606896"/>
          </a:xfrm>
          <a:prstGeom prst="rect">
            <a:avLst/>
          </a:prstGeom>
        </p:spPr>
      </p:pic>
      <p:sp>
        <p:nvSpPr>
          <p:cNvPr id="7" name="TextBox 6">
            <a:extLst>
              <a:ext uri="{FF2B5EF4-FFF2-40B4-BE49-F238E27FC236}">
                <a16:creationId xmlns:a16="http://schemas.microsoft.com/office/drawing/2014/main" id="{6C35E8B7-B34E-49BB-930F-31154BDF3E19}"/>
              </a:ext>
            </a:extLst>
          </p:cNvPr>
          <p:cNvSpPr txBox="1"/>
          <p:nvPr/>
        </p:nvSpPr>
        <p:spPr>
          <a:xfrm>
            <a:off x="608702" y="4624052"/>
            <a:ext cx="2307114" cy="369332"/>
          </a:xfrm>
          <a:prstGeom prst="rect">
            <a:avLst/>
          </a:prstGeom>
          <a:noFill/>
        </p:spPr>
        <p:txBody>
          <a:bodyPr wrap="square" rtlCol="0">
            <a:spAutoFit/>
          </a:bodyPr>
          <a:lstStyle/>
          <a:p>
            <a:r>
              <a:rPr lang="en-CA" dirty="0" err="1"/>
              <a:t>Kwak’wala</a:t>
            </a:r>
            <a:endParaRPr lang="en-CA" dirty="0"/>
          </a:p>
        </p:txBody>
      </p:sp>
      <p:sp>
        <p:nvSpPr>
          <p:cNvPr id="8" name="TextBox 7">
            <a:extLst>
              <a:ext uri="{FF2B5EF4-FFF2-40B4-BE49-F238E27FC236}">
                <a16:creationId xmlns:a16="http://schemas.microsoft.com/office/drawing/2014/main" id="{EED86C46-3AC7-4683-9DC5-6AD75F4C8736}"/>
              </a:ext>
            </a:extLst>
          </p:cNvPr>
          <p:cNvSpPr txBox="1"/>
          <p:nvPr/>
        </p:nvSpPr>
        <p:spPr>
          <a:xfrm>
            <a:off x="5292080" y="4756502"/>
            <a:ext cx="1944216" cy="369332"/>
          </a:xfrm>
          <a:prstGeom prst="rect">
            <a:avLst/>
          </a:prstGeom>
          <a:noFill/>
        </p:spPr>
        <p:txBody>
          <a:bodyPr wrap="square" rtlCol="0">
            <a:spAutoFit/>
          </a:bodyPr>
          <a:lstStyle/>
          <a:p>
            <a:r>
              <a:rPr lang="en-CA" dirty="0" err="1"/>
              <a:t>Sliammon</a:t>
            </a:r>
            <a:endParaRPr lang="en-CA" dirty="0"/>
          </a:p>
        </p:txBody>
      </p:sp>
      <p:grpSp>
        <p:nvGrpSpPr>
          <p:cNvPr id="9" name="Group 8">
            <a:extLst>
              <a:ext uri="{FF2B5EF4-FFF2-40B4-BE49-F238E27FC236}">
                <a16:creationId xmlns:a16="http://schemas.microsoft.com/office/drawing/2014/main" id="{BCD8E4D3-2366-4B1A-991E-11B79C50C53C}"/>
              </a:ext>
            </a:extLst>
          </p:cNvPr>
          <p:cNvGrpSpPr/>
          <p:nvPr/>
        </p:nvGrpSpPr>
        <p:grpSpPr>
          <a:xfrm>
            <a:off x="5076056" y="5388657"/>
            <a:ext cx="3273896" cy="1477328"/>
            <a:chOff x="5076056" y="5388657"/>
            <a:chExt cx="3273896" cy="1477328"/>
          </a:xfrm>
        </p:grpSpPr>
        <p:sp>
          <p:nvSpPr>
            <p:cNvPr id="4" name="TextBox 3">
              <a:extLst>
                <a:ext uri="{FF2B5EF4-FFF2-40B4-BE49-F238E27FC236}">
                  <a16:creationId xmlns:a16="http://schemas.microsoft.com/office/drawing/2014/main" id="{D9FBC092-EB90-4D51-8D19-E796A0490A0F}"/>
                </a:ext>
              </a:extLst>
            </p:cNvPr>
            <p:cNvSpPr txBox="1"/>
            <p:nvPr/>
          </p:nvSpPr>
          <p:spPr>
            <a:xfrm>
              <a:off x="5076056" y="5388657"/>
              <a:ext cx="2762715" cy="1477328"/>
            </a:xfrm>
            <a:prstGeom prst="rect">
              <a:avLst/>
            </a:prstGeom>
            <a:noFill/>
          </p:spPr>
          <p:txBody>
            <a:bodyPr wrap="square" rtlCol="0">
              <a:spAutoFit/>
            </a:bodyPr>
            <a:lstStyle/>
            <a:p>
              <a:r>
                <a:rPr lang="en-CA" sz="7200" dirty="0" err="1">
                  <a:solidFill>
                    <a:srgbClr val="33CCCC"/>
                  </a:solidFill>
                  <a:latin typeface="Calibri" panose="020F0502020204030204" pitchFamily="34" charset="0"/>
                  <a:cs typeface="Calibri" panose="020F0502020204030204" pitchFamily="34" charset="0"/>
                </a:rPr>
                <a:t>jɛnxʷ</a:t>
              </a:r>
              <a:r>
                <a:rPr lang="en-CA" sz="7200" dirty="0">
                  <a:latin typeface="Calibri" panose="020F0502020204030204" pitchFamily="34" charset="0"/>
                  <a:cs typeface="Calibri" panose="020F0502020204030204" pitchFamily="34" charset="0"/>
                </a:rPr>
                <a:t> </a:t>
              </a:r>
            </a:p>
            <a:p>
              <a:endParaRPr lang="en-CA" dirty="0"/>
            </a:p>
          </p:txBody>
        </p:sp>
        <p:pic>
          <p:nvPicPr>
            <p:cNvPr id="6" name="jɛnxʷ">
              <a:hlinkClick r:id="" action="ppaction://media"/>
              <a:extLst>
                <a:ext uri="{FF2B5EF4-FFF2-40B4-BE49-F238E27FC236}">
                  <a16:creationId xmlns:a16="http://schemas.microsoft.com/office/drawing/2014/main" id="{5AC6A0A3-7662-4982-8F66-438A60A97D83}"/>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40352" y="5743881"/>
              <a:ext cx="609600" cy="609600"/>
            </a:xfrm>
            <a:prstGeom prst="rect">
              <a:avLst/>
            </a:prstGeom>
          </p:spPr>
        </p:pic>
      </p:grpSp>
    </p:spTree>
    <p:extLst>
      <p:ext uri="{BB962C8B-B14F-4D97-AF65-F5344CB8AC3E}">
        <p14:creationId xmlns:p14="http://schemas.microsoft.com/office/powerpoint/2010/main" val="179257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audio>
              <p:cMediaNode vol="80000">
                <p:cTn id="8"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091BF-2E83-4693-93BF-80DCFBD2AC2C}"/>
              </a:ext>
            </a:extLst>
          </p:cNvPr>
          <p:cNvSpPr>
            <a:spLocks noGrp="1"/>
          </p:cNvSpPr>
          <p:nvPr>
            <p:ph type="title"/>
          </p:nvPr>
        </p:nvSpPr>
        <p:spPr/>
        <p:txBody>
          <a:bodyPr/>
          <a:lstStyle/>
          <a:p>
            <a:r>
              <a:rPr lang="en-CA" dirty="0"/>
              <a:t>Language</a:t>
            </a:r>
          </a:p>
        </p:txBody>
      </p:sp>
      <p:pic>
        <p:nvPicPr>
          <p:cNvPr id="4" name="Content Placeholder 3">
            <a:extLst>
              <a:ext uri="{FF2B5EF4-FFF2-40B4-BE49-F238E27FC236}">
                <a16:creationId xmlns:a16="http://schemas.microsoft.com/office/drawing/2014/main" id="{8140231B-2123-42F4-BF5C-7BCB2C52A1E8}"/>
              </a:ext>
            </a:extLst>
          </p:cNvPr>
          <p:cNvPicPr>
            <a:picLocks noGrp="1" noChangeAspect="1"/>
          </p:cNvPicPr>
          <p:nvPr>
            <p:ph idx="1"/>
          </p:nvPr>
        </p:nvPicPr>
        <p:blipFill>
          <a:blip r:embed="rId2"/>
          <a:stretch>
            <a:fillRect/>
          </a:stretch>
        </p:blipFill>
        <p:spPr>
          <a:xfrm>
            <a:off x="251520" y="2132856"/>
            <a:ext cx="4626631" cy="3617856"/>
          </a:xfrm>
          <a:prstGeom prst="rect">
            <a:avLst/>
          </a:prstGeom>
        </p:spPr>
      </p:pic>
      <p:pic>
        <p:nvPicPr>
          <p:cNvPr id="5" name="Picture 4">
            <a:extLst>
              <a:ext uri="{FF2B5EF4-FFF2-40B4-BE49-F238E27FC236}">
                <a16:creationId xmlns:a16="http://schemas.microsoft.com/office/drawing/2014/main" id="{9EDE5B0C-EE45-4BF8-A50F-5D1DB784F1DB}"/>
              </a:ext>
            </a:extLst>
          </p:cNvPr>
          <p:cNvPicPr>
            <a:picLocks noChangeAspect="1"/>
          </p:cNvPicPr>
          <p:nvPr/>
        </p:nvPicPr>
        <p:blipFill>
          <a:blip r:embed="rId3"/>
          <a:stretch>
            <a:fillRect/>
          </a:stretch>
        </p:blipFill>
        <p:spPr>
          <a:xfrm>
            <a:off x="5245502" y="2204864"/>
            <a:ext cx="3420374" cy="3275522"/>
          </a:xfrm>
          <a:prstGeom prst="rect">
            <a:avLst/>
          </a:prstGeom>
        </p:spPr>
      </p:pic>
      <p:sp>
        <p:nvSpPr>
          <p:cNvPr id="7" name="TextBox 6">
            <a:extLst>
              <a:ext uri="{FF2B5EF4-FFF2-40B4-BE49-F238E27FC236}">
                <a16:creationId xmlns:a16="http://schemas.microsoft.com/office/drawing/2014/main" id="{BA251093-F504-4135-9808-13073F4C2AF8}"/>
              </a:ext>
            </a:extLst>
          </p:cNvPr>
          <p:cNvSpPr txBox="1"/>
          <p:nvPr/>
        </p:nvSpPr>
        <p:spPr>
          <a:xfrm>
            <a:off x="107504" y="5893044"/>
            <a:ext cx="8712968" cy="430887"/>
          </a:xfrm>
          <a:prstGeom prst="rect">
            <a:avLst/>
          </a:prstGeom>
          <a:noFill/>
        </p:spPr>
        <p:txBody>
          <a:bodyPr wrap="square" rtlCol="0">
            <a:spAutoFit/>
          </a:bodyPr>
          <a:lstStyle/>
          <a:p>
            <a:r>
              <a:rPr lang="en-CA" sz="1100" dirty="0"/>
              <a:t>*language information is as we understand it at this time. Please check in periodically to see if our understandings have changed or if you have information to help improve our understanding. (Indigenous.education@sd71.bc.ca )</a:t>
            </a:r>
          </a:p>
        </p:txBody>
      </p:sp>
    </p:spTree>
    <p:extLst>
      <p:ext uri="{BB962C8B-B14F-4D97-AF65-F5344CB8AC3E}">
        <p14:creationId xmlns:p14="http://schemas.microsoft.com/office/powerpoint/2010/main" val="379496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404664"/>
            <a:ext cx="6400800" cy="1752600"/>
          </a:xfrm>
        </p:spPr>
        <p:txBody>
          <a:bodyPr/>
          <a:lstStyle/>
          <a:p>
            <a:pPr algn="ctr"/>
            <a:r>
              <a:rPr lang="en-CA" sz="6000" dirty="0"/>
              <a:t>Chinook Salmon</a:t>
            </a:r>
          </a:p>
          <a:p>
            <a:pPr algn="ctr"/>
            <a:r>
              <a:rPr lang="en-CA" dirty="0"/>
              <a:t>(Spring, King, </a:t>
            </a:r>
            <a:r>
              <a:rPr lang="en-CA" dirty="0" err="1"/>
              <a:t>quinnat</a:t>
            </a:r>
            <a:r>
              <a:rPr lang="en-CA" dirty="0"/>
              <a:t>, jacks or </a:t>
            </a:r>
            <a:r>
              <a:rPr lang="en-CA" dirty="0" err="1"/>
              <a:t>tyee</a:t>
            </a:r>
            <a:r>
              <a:rPr lang="en-CA" dirty="0"/>
              <a:t>)</a:t>
            </a:r>
          </a:p>
          <a:p>
            <a:endParaRPr lang="en-CA"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2941928"/>
            <a:ext cx="4067944" cy="1996809"/>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6016" y="2906617"/>
            <a:ext cx="4104456" cy="1996809"/>
          </a:xfrm>
          <a:prstGeom prst="rect">
            <a:avLst/>
          </a:prstGeom>
        </p:spPr>
      </p:pic>
      <p:grpSp>
        <p:nvGrpSpPr>
          <p:cNvPr id="8" name="Group 7">
            <a:extLst>
              <a:ext uri="{FF2B5EF4-FFF2-40B4-BE49-F238E27FC236}">
                <a16:creationId xmlns:a16="http://schemas.microsoft.com/office/drawing/2014/main" id="{82D86C3E-D0B4-4AF9-B8D5-EBBF766FCCAE}"/>
              </a:ext>
            </a:extLst>
          </p:cNvPr>
          <p:cNvGrpSpPr/>
          <p:nvPr/>
        </p:nvGrpSpPr>
        <p:grpSpPr>
          <a:xfrm>
            <a:off x="4821963" y="5287921"/>
            <a:ext cx="3976711" cy="1200329"/>
            <a:chOff x="4821963" y="5287921"/>
            <a:chExt cx="3976711" cy="1200329"/>
          </a:xfrm>
        </p:grpSpPr>
        <p:pic>
          <p:nvPicPr>
            <p:cNvPr id="9" name="Spring salmon">
              <a:hlinkClick r:id="" action="ppaction://media"/>
              <a:extLst>
                <a:ext uri="{FF2B5EF4-FFF2-40B4-BE49-F238E27FC236}">
                  <a16:creationId xmlns:a16="http://schemas.microsoft.com/office/drawing/2014/main" id="{D12DC813-1B2C-47EC-B32F-4E9CD4F22281}"/>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189074" y="5641195"/>
              <a:ext cx="609600" cy="609600"/>
            </a:xfrm>
            <a:prstGeom prst="rect">
              <a:avLst/>
            </a:prstGeom>
          </p:spPr>
        </p:pic>
        <p:sp>
          <p:nvSpPr>
            <p:cNvPr id="10" name="Rectangle 9">
              <a:extLst>
                <a:ext uri="{FF2B5EF4-FFF2-40B4-BE49-F238E27FC236}">
                  <a16:creationId xmlns:a16="http://schemas.microsoft.com/office/drawing/2014/main" id="{0780CF06-5A78-4324-A5DC-5DA1251272C7}"/>
                </a:ext>
              </a:extLst>
            </p:cNvPr>
            <p:cNvSpPr/>
            <p:nvPr/>
          </p:nvSpPr>
          <p:spPr>
            <a:xfrm>
              <a:off x="4821963" y="5287921"/>
              <a:ext cx="3240360" cy="1200329"/>
            </a:xfrm>
            <a:prstGeom prst="rect">
              <a:avLst/>
            </a:prstGeom>
          </p:spPr>
          <p:txBody>
            <a:bodyPr wrap="square">
              <a:spAutoFit/>
            </a:bodyPr>
            <a:lstStyle/>
            <a:p>
              <a:r>
                <a:rPr lang="el-GR" sz="7200" b="1" dirty="0">
                  <a:solidFill>
                    <a:srgbClr val="33CCCC"/>
                  </a:solidFill>
                </a:rPr>
                <a:t>θ</a:t>
              </a:r>
              <a:r>
                <a:rPr lang="en-CA" sz="7200" b="1" dirty="0">
                  <a:solidFill>
                    <a:srgbClr val="33CCCC"/>
                  </a:solidFill>
                </a:rPr>
                <a:t>at̓ᶿ</a:t>
              </a:r>
              <a:r>
                <a:rPr lang="en-CA" sz="7200" b="1" dirty="0" err="1">
                  <a:solidFill>
                    <a:srgbClr val="33CCCC"/>
                  </a:solidFill>
                </a:rPr>
                <a:t>əm</a:t>
              </a:r>
              <a:endParaRPr lang="en-CA" sz="7200" b="1" dirty="0">
                <a:solidFill>
                  <a:srgbClr val="33CCCC"/>
                </a:solidFill>
              </a:endParaRPr>
            </a:p>
          </p:txBody>
        </p:sp>
      </p:grpSp>
      <p:sp>
        <p:nvSpPr>
          <p:cNvPr id="12" name="Rectangle 1">
            <a:extLst>
              <a:ext uri="{FF2B5EF4-FFF2-40B4-BE49-F238E27FC236}">
                <a16:creationId xmlns:a16="http://schemas.microsoft.com/office/drawing/2014/main" id="{2B64D949-0C37-4DA0-B135-D81C05237975}"/>
              </a:ext>
            </a:extLst>
          </p:cNvPr>
          <p:cNvSpPr>
            <a:spLocks noChangeArrowheads="1"/>
          </p:cNvSpPr>
          <p:nvPr/>
        </p:nvSpPr>
        <p:spPr bwMode="auto">
          <a:xfrm>
            <a:off x="0" y="0"/>
            <a:ext cx="9144000" cy="457200"/>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6348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000000"/>
                </a:solidFill>
                <a:effectLst/>
                <a:latin typeface="Aboriginal Sans"/>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0" i="1" u="none" strike="noStrike" cap="none" normalizeH="0" baseline="0" dirty="0">
              <a:ln>
                <a:noFill/>
              </a:ln>
              <a:solidFill>
                <a:srgbClr val="585858"/>
              </a:solidFill>
              <a:effectLst/>
              <a:latin typeface="inheri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1" u="none" strike="noStrike" cap="none" normalizeH="0" baseline="0" dirty="0">
                <a:ln>
                  <a:noFill/>
                </a:ln>
                <a:solidFill>
                  <a:srgbClr val="585858"/>
                </a:solidFill>
                <a:effectLst/>
                <a:latin typeface="inherit"/>
                <a:cs typeface="Arial" panose="020B0604020202020204" pitchFamily="34" charset="0"/>
              </a:rPr>
              <a:t>English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spring salmon</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6" name="Group 5">
            <a:extLst>
              <a:ext uri="{FF2B5EF4-FFF2-40B4-BE49-F238E27FC236}">
                <a16:creationId xmlns:a16="http://schemas.microsoft.com/office/drawing/2014/main" id="{83C35C17-5A78-4DEF-9C8E-45B64B22B6BE}"/>
              </a:ext>
            </a:extLst>
          </p:cNvPr>
          <p:cNvGrpSpPr/>
          <p:nvPr/>
        </p:nvGrpSpPr>
        <p:grpSpPr>
          <a:xfrm>
            <a:off x="129208" y="5200680"/>
            <a:ext cx="3976711" cy="1323439"/>
            <a:chOff x="129208" y="5200680"/>
            <a:chExt cx="3976711" cy="1323439"/>
          </a:xfrm>
        </p:grpSpPr>
        <p:sp>
          <p:nvSpPr>
            <p:cNvPr id="7" name="Rectangle 6">
              <a:extLst>
                <a:ext uri="{FF2B5EF4-FFF2-40B4-BE49-F238E27FC236}">
                  <a16:creationId xmlns:a16="http://schemas.microsoft.com/office/drawing/2014/main" id="{B7E9C733-F3B0-4F14-ACF5-84846478D2D1}"/>
                </a:ext>
              </a:extLst>
            </p:cNvPr>
            <p:cNvSpPr/>
            <p:nvPr/>
          </p:nvSpPr>
          <p:spPr>
            <a:xfrm>
              <a:off x="899592" y="5200680"/>
              <a:ext cx="3206327" cy="1323439"/>
            </a:xfrm>
            <a:prstGeom prst="rect">
              <a:avLst/>
            </a:prstGeom>
          </p:spPr>
          <p:txBody>
            <a:bodyPr wrap="none">
              <a:spAutoFit/>
            </a:bodyPr>
            <a:lstStyle/>
            <a:p>
              <a:r>
                <a:rPr lang="en-CA" sz="8000" b="1" dirty="0" err="1">
                  <a:solidFill>
                    <a:srgbClr val="FFC000"/>
                  </a:solidFill>
                  <a:effectLst>
                    <a:outerShdw blurRad="38100" dist="25400" dir="5400000" algn="tl" rotWithShape="0">
                      <a:srgbClr val="000000">
                        <a:alpha val="43000"/>
                      </a:srgbClr>
                    </a:outerShdw>
                  </a:effectLst>
                  <a:latin typeface="Calibri"/>
                  <a:ea typeface="+mj-ea"/>
                  <a:cs typeface="+mj-cs"/>
                </a:rPr>
                <a:t>sat̕sa̱m</a:t>
              </a:r>
              <a:endParaRPr lang="en-CA" sz="8000" dirty="0">
                <a:solidFill>
                  <a:srgbClr val="FFC000"/>
                </a:solidFill>
              </a:endParaRPr>
            </a:p>
          </p:txBody>
        </p:sp>
        <p:pic>
          <p:nvPicPr>
            <p:cNvPr id="2" name="sat_sam">
              <a:hlinkClick r:id="" action="ppaction://media"/>
              <a:extLst>
                <a:ext uri="{FF2B5EF4-FFF2-40B4-BE49-F238E27FC236}">
                  <a16:creationId xmlns:a16="http://schemas.microsoft.com/office/drawing/2014/main" id="{F79AFF52-BEE0-4D5B-B4D4-A91F41DB58A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9208" y="5742791"/>
              <a:ext cx="609600" cy="609600"/>
            </a:xfrm>
            <a:prstGeom prst="rect">
              <a:avLst/>
            </a:prstGeom>
          </p:spPr>
        </p:pic>
      </p:grpSp>
      <p:sp>
        <p:nvSpPr>
          <p:cNvPr id="13" name="TextBox 12">
            <a:extLst>
              <a:ext uri="{FF2B5EF4-FFF2-40B4-BE49-F238E27FC236}">
                <a16:creationId xmlns:a16="http://schemas.microsoft.com/office/drawing/2014/main" id="{AB210555-2728-4EA9-A746-4E361BD3002B}"/>
              </a:ext>
            </a:extLst>
          </p:cNvPr>
          <p:cNvSpPr txBox="1"/>
          <p:nvPr/>
        </p:nvSpPr>
        <p:spPr>
          <a:xfrm>
            <a:off x="689589" y="5091457"/>
            <a:ext cx="2307114" cy="369332"/>
          </a:xfrm>
          <a:prstGeom prst="rect">
            <a:avLst/>
          </a:prstGeom>
          <a:noFill/>
        </p:spPr>
        <p:txBody>
          <a:bodyPr wrap="square" rtlCol="0">
            <a:spAutoFit/>
          </a:bodyPr>
          <a:lstStyle/>
          <a:p>
            <a:r>
              <a:rPr lang="en-CA" dirty="0" err="1"/>
              <a:t>Kwak’wala</a:t>
            </a:r>
            <a:endParaRPr lang="en-CA" dirty="0"/>
          </a:p>
        </p:txBody>
      </p:sp>
      <p:pic>
        <p:nvPicPr>
          <p:cNvPr id="11" name="Picture 10">
            <a:extLst>
              <a:ext uri="{FF2B5EF4-FFF2-40B4-BE49-F238E27FC236}">
                <a16:creationId xmlns:a16="http://schemas.microsoft.com/office/drawing/2014/main" id="{0EB45BCB-C447-4E94-A6C3-3875B4F87A45}"/>
              </a:ext>
            </a:extLst>
          </p:cNvPr>
          <p:cNvPicPr>
            <a:picLocks noChangeAspect="1"/>
          </p:cNvPicPr>
          <p:nvPr/>
        </p:nvPicPr>
        <p:blipFill>
          <a:blip r:embed="rId9"/>
          <a:stretch>
            <a:fillRect/>
          </a:stretch>
        </p:blipFill>
        <p:spPr>
          <a:xfrm>
            <a:off x="4747327" y="4997359"/>
            <a:ext cx="1993565" cy="493819"/>
          </a:xfrm>
          <a:prstGeom prst="rect">
            <a:avLst/>
          </a:prstGeom>
        </p:spPr>
      </p:pic>
    </p:spTree>
    <p:extLst>
      <p:ext uri="{BB962C8B-B14F-4D97-AF65-F5344CB8AC3E}">
        <p14:creationId xmlns:p14="http://schemas.microsoft.com/office/powerpoint/2010/main" val="287461095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audio>
              <p:cMediaNode vol="80000">
                <p:cTn id="3"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327463"/>
            <a:ext cx="3767622" cy="723629"/>
          </a:xfrm>
          <a:ln w="57150"/>
        </p:spPr>
        <p:txBody>
          <a:bodyPr>
            <a:noAutofit/>
          </a:bodyPr>
          <a:lstStyle/>
          <a:p>
            <a:r>
              <a:rPr lang="en-CA" sz="8000" dirty="0" err="1">
                <a:solidFill>
                  <a:srgbClr val="FFC000"/>
                </a:solidFill>
                <a:effectLst/>
                <a:latin typeface="Calibri" panose="020F0502020204030204" pitchFamily="34" charset="0"/>
                <a:cs typeface="Calibri" panose="020F0502020204030204" pitchFamily="34" charset="0"/>
              </a:rPr>
              <a:t>ǥwax</a:t>
            </a:r>
            <a:r>
              <a:rPr lang="en-CA" sz="8000" dirty="0">
                <a:solidFill>
                  <a:srgbClr val="FFC000"/>
                </a:solidFill>
                <a:effectLst/>
                <a:latin typeface="Calibri" panose="020F0502020204030204" pitchFamily="34" charset="0"/>
                <a:cs typeface="Calibri" panose="020F0502020204030204" pitchFamily="34" charset="0"/>
              </a:rPr>
              <a:t>̱'</a:t>
            </a:r>
            <a:r>
              <a:rPr lang="en-CA" sz="8000" dirty="0" err="1">
                <a:solidFill>
                  <a:srgbClr val="FFC000"/>
                </a:solidFill>
                <a:effectLst/>
                <a:latin typeface="Calibri" panose="020F0502020204030204" pitchFamily="34" charset="0"/>
                <a:cs typeface="Calibri" panose="020F0502020204030204" pitchFamily="34" charset="0"/>
              </a:rPr>
              <a:t>nis</a:t>
            </a:r>
            <a:endParaRPr lang="en-CA" sz="8000" dirty="0">
              <a:solidFill>
                <a:srgbClr val="FFC000"/>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403648" y="404664"/>
            <a:ext cx="6400800" cy="1752600"/>
          </a:xfrm>
        </p:spPr>
        <p:txBody>
          <a:bodyPr/>
          <a:lstStyle/>
          <a:p>
            <a:pPr algn="ctr"/>
            <a:r>
              <a:rPr lang="en-CA" sz="6000" dirty="0"/>
              <a:t>Chum Salmon</a:t>
            </a:r>
          </a:p>
          <a:p>
            <a:pPr algn="ctr"/>
            <a:r>
              <a:rPr lang="en-CA" dirty="0"/>
              <a:t>(Dog)</a:t>
            </a:r>
          </a:p>
          <a:p>
            <a:endParaRPr lang="en-CA"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8117" y="4891901"/>
            <a:ext cx="4673732" cy="167086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04" y="3213640"/>
            <a:ext cx="4536504" cy="1525400"/>
          </a:xfrm>
          <a:prstGeom prst="rect">
            <a:avLst/>
          </a:prstGeom>
        </p:spPr>
      </p:pic>
      <p:pic>
        <p:nvPicPr>
          <p:cNvPr id="4" name="gwax_nis">
            <a:hlinkClick r:id="" action="ppaction://media"/>
            <a:extLst>
              <a:ext uri="{FF2B5EF4-FFF2-40B4-BE49-F238E27FC236}">
                <a16:creationId xmlns:a16="http://schemas.microsoft.com/office/drawing/2014/main" id="{98A0E252-9B81-4AA5-973E-FBE43974DB9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78768" y="2441492"/>
            <a:ext cx="609600" cy="609600"/>
          </a:xfrm>
          <a:prstGeom prst="rect">
            <a:avLst/>
          </a:prstGeom>
        </p:spPr>
      </p:pic>
      <p:pic>
        <p:nvPicPr>
          <p:cNvPr id="5" name="Picture 4">
            <a:extLst>
              <a:ext uri="{FF2B5EF4-FFF2-40B4-BE49-F238E27FC236}">
                <a16:creationId xmlns:a16="http://schemas.microsoft.com/office/drawing/2014/main" id="{7371FDBF-3A12-42E4-B256-3A9AAB86C3F5}"/>
              </a:ext>
            </a:extLst>
          </p:cNvPr>
          <p:cNvPicPr>
            <a:picLocks noChangeAspect="1"/>
          </p:cNvPicPr>
          <p:nvPr/>
        </p:nvPicPr>
        <p:blipFill>
          <a:blip r:embed="rId9"/>
          <a:stretch>
            <a:fillRect/>
          </a:stretch>
        </p:blipFill>
        <p:spPr>
          <a:xfrm>
            <a:off x="959546" y="1669077"/>
            <a:ext cx="2359356" cy="499915"/>
          </a:xfrm>
          <a:prstGeom prst="rect">
            <a:avLst/>
          </a:prstGeom>
        </p:spPr>
      </p:pic>
      <p:pic>
        <p:nvPicPr>
          <p:cNvPr id="8" name="Picture 7">
            <a:extLst>
              <a:ext uri="{FF2B5EF4-FFF2-40B4-BE49-F238E27FC236}">
                <a16:creationId xmlns:a16="http://schemas.microsoft.com/office/drawing/2014/main" id="{72059758-A6BD-465F-AB0D-D399D23896EF}"/>
              </a:ext>
            </a:extLst>
          </p:cNvPr>
          <p:cNvPicPr>
            <a:picLocks noChangeAspect="1"/>
          </p:cNvPicPr>
          <p:nvPr/>
        </p:nvPicPr>
        <p:blipFill>
          <a:blip r:embed="rId10"/>
          <a:stretch>
            <a:fillRect/>
          </a:stretch>
        </p:blipFill>
        <p:spPr>
          <a:xfrm>
            <a:off x="514394" y="4942013"/>
            <a:ext cx="1993565" cy="493819"/>
          </a:xfrm>
          <a:prstGeom prst="rect">
            <a:avLst/>
          </a:prstGeom>
        </p:spPr>
      </p:pic>
      <p:grpSp>
        <p:nvGrpSpPr>
          <p:cNvPr id="11" name="Group 10">
            <a:extLst>
              <a:ext uri="{FF2B5EF4-FFF2-40B4-BE49-F238E27FC236}">
                <a16:creationId xmlns:a16="http://schemas.microsoft.com/office/drawing/2014/main" id="{AF213A67-01FA-43FA-A570-AD24642C8E01}"/>
              </a:ext>
            </a:extLst>
          </p:cNvPr>
          <p:cNvGrpSpPr/>
          <p:nvPr/>
        </p:nvGrpSpPr>
        <p:grpSpPr>
          <a:xfrm>
            <a:off x="514394" y="5254625"/>
            <a:ext cx="3382919" cy="1382411"/>
            <a:chOff x="514394" y="5254625"/>
            <a:chExt cx="3382919" cy="1382411"/>
          </a:xfrm>
        </p:grpSpPr>
        <p:sp>
          <p:nvSpPr>
            <p:cNvPr id="9" name="TextBox 8">
              <a:extLst>
                <a:ext uri="{FF2B5EF4-FFF2-40B4-BE49-F238E27FC236}">
                  <a16:creationId xmlns:a16="http://schemas.microsoft.com/office/drawing/2014/main" id="{9B10D6C0-5E0D-40F4-9492-6A3CE30D372A}"/>
                </a:ext>
              </a:extLst>
            </p:cNvPr>
            <p:cNvSpPr txBox="1"/>
            <p:nvPr/>
          </p:nvSpPr>
          <p:spPr>
            <a:xfrm>
              <a:off x="514394" y="5529040"/>
              <a:ext cx="2753969" cy="1107996"/>
            </a:xfrm>
            <a:prstGeom prst="rect">
              <a:avLst/>
            </a:prstGeom>
            <a:noFill/>
          </p:spPr>
          <p:txBody>
            <a:bodyPr wrap="square" rtlCol="0">
              <a:spAutoFit/>
            </a:bodyPr>
            <a:lstStyle/>
            <a:p>
              <a:r>
                <a:rPr lang="en-CA" sz="6600" dirty="0" err="1">
                  <a:latin typeface="Calibri" panose="020F0502020204030204" pitchFamily="34" charset="0"/>
                  <a:cs typeface="Calibri" panose="020F0502020204030204" pitchFamily="34" charset="0"/>
                </a:rPr>
                <a:t>ƛo</a:t>
              </a:r>
              <a:r>
                <a:rPr lang="el-GR" sz="6600" dirty="0">
                  <a:latin typeface="Calibri" panose="020F0502020204030204" pitchFamily="34" charset="0"/>
                  <a:cs typeface="Calibri" panose="020F0502020204030204" pitchFamily="34" charset="0"/>
                </a:rPr>
                <a:t>χ</a:t>
              </a:r>
              <a:r>
                <a:rPr lang="en-CA" sz="6600" dirty="0" err="1">
                  <a:latin typeface="Calibri" panose="020F0502020204030204" pitchFamily="34" charset="0"/>
                  <a:cs typeface="Calibri" panose="020F0502020204030204" pitchFamily="34" charset="0"/>
                </a:rPr>
                <a:t>ʷay</a:t>
              </a:r>
              <a:endParaRPr lang="en-CA" sz="6600" dirty="0">
                <a:latin typeface="Calibri" panose="020F0502020204030204" pitchFamily="34" charset="0"/>
                <a:cs typeface="Calibri" panose="020F0502020204030204" pitchFamily="34" charset="0"/>
              </a:endParaRPr>
            </a:p>
          </p:txBody>
        </p:sp>
        <p:pic>
          <p:nvPicPr>
            <p:cNvPr id="10" name="Chum">
              <a:hlinkClick r:id="" action="ppaction://media"/>
              <a:extLst>
                <a:ext uri="{FF2B5EF4-FFF2-40B4-BE49-F238E27FC236}">
                  <a16:creationId xmlns:a16="http://schemas.microsoft.com/office/drawing/2014/main" id="{8183686B-5642-4BD7-AC52-5770569ECE56}"/>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3287713" y="5254625"/>
              <a:ext cx="609600" cy="609600"/>
            </a:xfrm>
            <a:prstGeom prst="rect">
              <a:avLst/>
            </a:prstGeom>
          </p:spPr>
        </p:pic>
      </p:grpSp>
    </p:spTree>
    <p:extLst>
      <p:ext uri="{BB962C8B-B14F-4D97-AF65-F5344CB8AC3E}">
        <p14:creationId xmlns:p14="http://schemas.microsoft.com/office/powerpoint/2010/main" val="270434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audio>
              <p:cMediaNode vol="80000">
                <p:cTn id="8"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0587" y="2706012"/>
            <a:ext cx="3371776" cy="451907"/>
          </a:xfrm>
        </p:spPr>
        <p:txBody>
          <a:bodyPr>
            <a:noAutofit/>
          </a:bodyPr>
          <a:lstStyle/>
          <a:p>
            <a:r>
              <a:rPr lang="en-CA" sz="7200" dirty="0" err="1">
                <a:solidFill>
                  <a:srgbClr val="FFC000"/>
                </a:solidFill>
                <a:effectLst/>
              </a:rPr>
              <a:t>ha̱nu'n</a:t>
            </a:r>
            <a:endParaRPr lang="en-CA" sz="7200" dirty="0">
              <a:solidFill>
                <a:srgbClr val="FFC000"/>
              </a:solidFill>
            </a:endParaRPr>
          </a:p>
        </p:txBody>
      </p:sp>
      <p:sp>
        <p:nvSpPr>
          <p:cNvPr id="3" name="Subtitle 2"/>
          <p:cNvSpPr>
            <a:spLocks noGrp="1"/>
          </p:cNvSpPr>
          <p:nvPr>
            <p:ph type="subTitle" idx="1"/>
          </p:nvPr>
        </p:nvSpPr>
        <p:spPr>
          <a:xfrm>
            <a:off x="1403648" y="404664"/>
            <a:ext cx="6400800" cy="1752600"/>
          </a:xfrm>
        </p:spPr>
        <p:txBody>
          <a:bodyPr/>
          <a:lstStyle/>
          <a:p>
            <a:pPr algn="ctr"/>
            <a:r>
              <a:rPr lang="en-CA" sz="6000" dirty="0"/>
              <a:t>Pink Salmon</a:t>
            </a:r>
          </a:p>
          <a:p>
            <a:pPr algn="ctr"/>
            <a:r>
              <a:rPr lang="en-CA" dirty="0"/>
              <a:t>(Humpback)</a:t>
            </a:r>
          </a:p>
          <a:p>
            <a:endParaRPr lang="en-CA"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5696" y="3410775"/>
            <a:ext cx="5309096" cy="3175000"/>
          </a:xfrm>
          <a:prstGeom prst="rect">
            <a:avLst/>
          </a:prstGeom>
        </p:spPr>
      </p:pic>
      <p:grpSp>
        <p:nvGrpSpPr>
          <p:cNvPr id="6" name="Group 5">
            <a:extLst>
              <a:ext uri="{FF2B5EF4-FFF2-40B4-BE49-F238E27FC236}">
                <a16:creationId xmlns:a16="http://schemas.microsoft.com/office/drawing/2014/main" id="{99A4138E-325E-4BCA-8ACD-9B4A8141099A}"/>
              </a:ext>
            </a:extLst>
          </p:cNvPr>
          <p:cNvGrpSpPr/>
          <p:nvPr/>
        </p:nvGrpSpPr>
        <p:grpSpPr>
          <a:xfrm>
            <a:off x="4604048" y="2105258"/>
            <a:ext cx="4205525" cy="1200329"/>
            <a:chOff x="4404627" y="2157264"/>
            <a:chExt cx="4205525" cy="1200329"/>
          </a:xfrm>
        </p:grpSpPr>
        <p:pic>
          <p:nvPicPr>
            <p:cNvPr id="5" name="Pink salmon">
              <a:hlinkClick r:id="" action="ppaction://media"/>
              <a:extLst>
                <a:ext uri="{FF2B5EF4-FFF2-40B4-BE49-F238E27FC236}">
                  <a16:creationId xmlns:a16="http://schemas.microsoft.com/office/drawing/2014/main" id="{7141C0ED-D254-4E93-A980-483912CEB7D1}"/>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000552" y="2374371"/>
              <a:ext cx="609600" cy="609600"/>
            </a:xfrm>
            <a:prstGeom prst="rect">
              <a:avLst/>
            </a:prstGeom>
          </p:spPr>
        </p:pic>
        <p:sp>
          <p:nvSpPr>
            <p:cNvPr id="8" name="Rectangle 7">
              <a:extLst>
                <a:ext uri="{FF2B5EF4-FFF2-40B4-BE49-F238E27FC236}">
                  <a16:creationId xmlns:a16="http://schemas.microsoft.com/office/drawing/2014/main" id="{97655662-207F-469D-A3A6-98E19AEA023D}"/>
                </a:ext>
              </a:extLst>
            </p:cNvPr>
            <p:cNvSpPr/>
            <p:nvPr/>
          </p:nvSpPr>
          <p:spPr>
            <a:xfrm>
              <a:off x="4404627" y="2157264"/>
              <a:ext cx="3767773" cy="1200329"/>
            </a:xfrm>
            <a:prstGeom prst="rect">
              <a:avLst/>
            </a:prstGeom>
          </p:spPr>
          <p:txBody>
            <a:bodyPr wrap="square">
              <a:spAutoFit/>
            </a:bodyPr>
            <a:lstStyle/>
            <a:p>
              <a:r>
                <a:rPr lang="en-CA" sz="7200" b="1" dirty="0" err="1">
                  <a:solidFill>
                    <a:srgbClr val="33CCCC"/>
                  </a:solidFill>
                  <a:latin typeface="Calibri" panose="020F0502020204030204" pitchFamily="34" charset="0"/>
                  <a:cs typeface="Calibri" panose="020F0502020204030204" pitchFamily="34" charset="0"/>
                </a:rPr>
                <a:t>kʷətɛčɩn</a:t>
              </a:r>
              <a:endParaRPr lang="en-CA" sz="7200" b="1" dirty="0">
                <a:solidFill>
                  <a:srgbClr val="33CCCC"/>
                </a:solidFill>
                <a:latin typeface="Calibri" panose="020F0502020204030204" pitchFamily="34" charset="0"/>
                <a:cs typeface="Calibri" panose="020F0502020204030204" pitchFamily="34" charset="0"/>
              </a:endParaRPr>
            </a:p>
          </p:txBody>
        </p:sp>
      </p:grpSp>
      <p:pic>
        <p:nvPicPr>
          <p:cNvPr id="9" name="hanu_n">
            <a:hlinkClick r:id="" action="ppaction://media"/>
            <a:extLst>
              <a:ext uri="{FF2B5EF4-FFF2-40B4-BE49-F238E27FC236}">
                <a16:creationId xmlns:a16="http://schemas.microsoft.com/office/drawing/2014/main" id="{0E0EEC6E-D929-4DFB-8419-101018EE06F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2073" y="2400622"/>
            <a:ext cx="609600" cy="609600"/>
          </a:xfrm>
          <a:prstGeom prst="rect">
            <a:avLst/>
          </a:prstGeom>
        </p:spPr>
      </p:pic>
      <p:pic>
        <p:nvPicPr>
          <p:cNvPr id="7" name="Picture 6">
            <a:extLst>
              <a:ext uri="{FF2B5EF4-FFF2-40B4-BE49-F238E27FC236}">
                <a16:creationId xmlns:a16="http://schemas.microsoft.com/office/drawing/2014/main" id="{F14D9D2A-0C8C-4A0B-90B1-9D9B68566ECA}"/>
              </a:ext>
            </a:extLst>
          </p:cNvPr>
          <p:cNvPicPr>
            <a:picLocks noChangeAspect="1"/>
          </p:cNvPicPr>
          <p:nvPr/>
        </p:nvPicPr>
        <p:blipFill>
          <a:blip r:embed="rId8"/>
          <a:stretch>
            <a:fillRect/>
          </a:stretch>
        </p:blipFill>
        <p:spPr>
          <a:xfrm>
            <a:off x="223970" y="1839748"/>
            <a:ext cx="2359356" cy="499915"/>
          </a:xfrm>
          <a:prstGeom prst="rect">
            <a:avLst/>
          </a:prstGeom>
        </p:spPr>
      </p:pic>
      <p:pic>
        <p:nvPicPr>
          <p:cNvPr id="10" name="Picture 9">
            <a:extLst>
              <a:ext uri="{FF2B5EF4-FFF2-40B4-BE49-F238E27FC236}">
                <a16:creationId xmlns:a16="http://schemas.microsoft.com/office/drawing/2014/main" id="{3269579A-1037-4A3A-9035-5EFA3A812BA6}"/>
              </a:ext>
            </a:extLst>
          </p:cNvPr>
          <p:cNvPicPr>
            <a:picLocks noChangeAspect="1"/>
          </p:cNvPicPr>
          <p:nvPr/>
        </p:nvPicPr>
        <p:blipFill>
          <a:blip r:embed="rId9"/>
          <a:stretch>
            <a:fillRect/>
          </a:stretch>
        </p:blipFill>
        <p:spPr>
          <a:xfrm>
            <a:off x="5768656" y="1856007"/>
            <a:ext cx="1993565" cy="493819"/>
          </a:xfrm>
          <a:prstGeom prst="rect">
            <a:avLst/>
          </a:prstGeom>
        </p:spPr>
      </p:pic>
    </p:spTree>
    <p:extLst>
      <p:ext uri="{BB962C8B-B14F-4D97-AF65-F5344CB8AC3E}">
        <p14:creationId xmlns:p14="http://schemas.microsoft.com/office/powerpoint/2010/main" val="368183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audio>
              <p:cMediaNode vol="80000">
                <p:cTn id="8"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0115" y="2024134"/>
            <a:ext cx="4218109" cy="845421"/>
          </a:xfrm>
        </p:spPr>
        <p:txBody>
          <a:bodyPr>
            <a:noAutofit/>
          </a:bodyPr>
          <a:lstStyle/>
          <a:p>
            <a:r>
              <a:rPr lang="en-CA" sz="8000" dirty="0" err="1">
                <a:solidFill>
                  <a:srgbClr val="FFC000"/>
                </a:solidFill>
                <a:effectLst/>
              </a:rPr>
              <a:t>dza</a:t>
            </a:r>
            <a:r>
              <a:rPr lang="en-CA" sz="8000" dirty="0">
                <a:solidFill>
                  <a:srgbClr val="FFC000"/>
                </a:solidFill>
                <a:effectLst/>
              </a:rPr>
              <a:t>̱'</a:t>
            </a:r>
            <a:r>
              <a:rPr lang="en-CA" sz="8000" dirty="0" err="1">
                <a:solidFill>
                  <a:srgbClr val="FFC000"/>
                </a:solidFill>
                <a:effectLst/>
              </a:rPr>
              <a:t>wa̱n</a:t>
            </a:r>
            <a:endParaRPr lang="en-CA" sz="8000" dirty="0">
              <a:solidFill>
                <a:srgbClr val="FFC000"/>
              </a:solidFill>
            </a:endParaRPr>
          </a:p>
        </p:txBody>
      </p:sp>
      <p:sp>
        <p:nvSpPr>
          <p:cNvPr id="3" name="Subtitle 2"/>
          <p:cNvSpPr>
            <a:spLocks noGrp="1"/>
          </p:cNvSpPr>
          <p:nvPr>
            <p:ph type="subTitle" idx="1"/>
          </p:nvPr>
        </p:nvSpPr>
        <p:spPr>
          <a:xfrm>
            <a:off x="1403648" y="404664"/>
            <a:ext cx="6400800" cy="1752600"/>
          </a:xfrm>
        </p:spPr>
        <p:txBody>
          <a:bodyPr/>
          <a:lstStyle/>
          <a:p>
            <a:pPr algn="ctr"/>
            <a:r>
              <a:rPr lang="en-CA" sz="6000" dirty="0"/>
              <a:t>Coho Salmon</a:t>
            </a:r>
          </a:p>
          <a:p>
            <a:pPr algn="ctr"/>
            <a:r>
              <a:rPr lang="en-CA" dirty="0"/>
              <a:t>(silver)</a:t>
            </a:r>
          </a:p>
          <a:p>
            <a:endParaRPr lang="en-CA"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3068960"/>
            <a:ext cx="4571997" cy="167449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1920" y="4941168"/>
            <a:ext cx="5057648" cy="1776499"/>
          </a:xfrm>
          <a:prstGeom prst="rect">
            <a:avLst/>
          </a:prstGeom>
        </p:spPr>
      </p:pic>
      <p:grpSp>
        <p:nvGrpSpPr>
          <p:cNvPr id="9" name="Group 8">
            <a:extLst>
              <a:ext uri="{FF2B5EF4-FFF2-40B4-BE49-F238E27FC236}">
                <a16:creationId xmlns:a16="http://schemas.microsoft.com/office/drawing/2014/main" id="{D0624C46-17E0-4DA1-B685-CCDEB3E065C7}"/>
              </a:ext>
            </a:extLst>
          </p:cNvPr>
          <p:cNvGrpSpPr/>
          <p:nvPr/>
        </p:nvGrpSpPr>
        <p:grpSpPr>
          <a:xfrm>
            <a:off x="4832506" y="3176569"/>
            <a:ext cx="4212979" cy="1200329"/>
            <a:chOff x="4751509" y="3237605"/>
            <a:chExt cx="4212979" cy="1200329"/>
          </a:xfrm>
        </p:grpSpPr>
        <p:sp>
          <p:nvSpPr>
            <p:cNvPr id="4" name="Rectangle 3">
              <a:extLst>
                <a:ext uri="{FF2B5EF4-FFF2-40B4-BE49-F238E27FC236}">
                  <a16:creationId xmlns:a16="http://schemas.microsoft.com/office/drawing/2014/main" id="{72EADEAC-47EE-4D9E-A407-9D959ACA8484}"/>
                </a:ext>
              </a:extLst>
            </p:cNvPr>
            <p:cNvSpPr/>
            <p:nvPr/>
          </p:nvSpPr>
          <p:spPr>
            <a:xfrm>
              <a:off x="4751509" y="3237605"/>
              <a:ext cx="3649219" cy="1200329"/>
            </a:xfrm>
            <a:prstGeom prst="rect">
              <a:avLst/>
            </a:prstGeom>
          </p:spPr>
          <p:txBody>
            <a:bodyPr wrap="square">
              <a:spAutoFit/>
            </a:bodyPr>
            <a:lstStyle/>
            <a:p>
              <a:r>
                <a:rPr lang="el-GR" sz="7200" b="1" dirty="0">
                  <a:latin typeface="Calibri" panose="020F0502020204030204" pitchFamily="34" charset="0"/>
                  <a:cs typeface="Calibri" panose="020F0502020204030204" pitchFamily="34" charset="0"/>
                </a:rPr>
                <a:t>χ</a:t>
              </a:r>
              <a:r>
                <a:rPr lang="en-CA" sz="7200" b="1" dirty="0" err="1">
                  <a:latin typeface="Calibri" panose="020F0502020204030204" pitchFamily="34" charset="0"/>
                  <a:cs typeface="Calibri" panose="020F0502020204030204" pitchFamily="34" charset="0"/>
                </a:rPr>
                <a:t>ɛyt</a:t>
              </a:r>
              <a:r>
                <a:rPr lang="en-CA" sz="7200" b="1" dirty="0">
                  <a:latin typeface="Calibri" panose="020F0502020204030204" pitchFamily="34" charset="0"/>
                  <a:cs typeface="Calibri" panose="020F0502020204030204" pitchFamily="34" charset="0"/>
                </a:rPr>
                <a:t>̓ᶿ</a:t>
              </a:r>
              <a:r>
                <a:rPr lang="en-CA" sz="7200" b="1" dirty="0" err="1">
                  <a:latin typeface="Calibri" panose="020F0502020204030204" pitchFamily="34" charset="0"/>
                  <a:cs typeface="Calibri" panose="020F0502020204030204" pitchFamily="34" charset="0"/>
                </a:rPr>
                <a:t>ɛqʷ</a:t>
              </a:r>
              <a:endParaRPr lang="en-CA" sz="7200" b="1" dirty="0">
                <a:latin typeface="Calibri" panose="020F0502020204030204" pitchFamily="34" charset="0"/>
                <a:cs typeface="Calibri" panose="020F0502020204030204" pitchFamily="34" charset="0"/>
              </a:endParaRPr>
            </a:p>
          </p:txBody>
        </p:sp>
        <p:pic>
          <p:nvPicPr>
            <p:cNvPr id="5" name="Xɛyt̓ᶿɛqʷ">
              <a:hlinkClick r:id="" action="ppaction://media"/>
              <a:extLst>
                <a:ext uri="{FF2B5EF4-FFF2-40B4-BE49-F238E27FC236}">
                  <a16:creationId xmlns:a16="http://schemas.microsoft.com/office/drawing/2014/main" id="{8E0F9AED-5CAC-4F19-BA76-B506AD5769BA}"/>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354888" y="3619277"/>
              <a:ext cx="609600" cy="609600"/>
            </a:xfrm>
            <a:prstGeom prst="rect">
              <a:avLst/>
            </a:prstGeom>
          </p:spPr>
        </p:pic>
      </p:grpSp>
      <p:pic>
        <p:nvPicPr>
          <p:cNvPr id="8" name="dza_wan">
            <a:hlinkClick r:id="" action="ppaction://media"/>
            <a:extLst>
              <a:ext uri="{FF2B5EF4-FFF2-40B4-BE49-F238E27FC236}">
                <a16:creationId xmlns:a16="http://schemas.microsoft.com/office/drawing/2014/main" id="{A906FC8F-9968-470F-8250-A00E5E318F9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58924" y="2152400"/>
            <a:ext cx="609600" cy="609600"/>
          </a:xfrm>
          <a:prstGeom prst="rect">
            <a:avLst/>
          </a:prstGeom>
        </p:spPr>
      </p:pic>
      <p:pic>
        <p:nvPicPr>
          <p:cNvPr id="10" name="Picture 9">
            <a:extLst>
              <a:ext uri="{FF2B5EF4-FFF2-40B4-BE49-F238E27FC236}">
                <a16:creationId xmlns:a16="http://schemas.microsoft.com/office/drawing/2014/main" id="{7E2A1F26-3E21-4934-BE1F-1D282E47A56E}"/>
              </a:ext>
            </a:extLst>
          </p:cNvPr>
          <p:cNvPicPr>
            <a:picLocks noChangeAspect="1"/>
          </p:cNvPicPr>
          <p:nvPr/>
        </p:nvPicPr>
        <p:blipFill>
          <a:blip r:embed="rId9"/>
          <a:stretch>
            <a:fillRect/>
          </a:stretch>
        </p:blipFill>
        <p:spPr>
          <a:xfrm>
            <a:off x="223970" y="1422216"/>
            <a:ext cx="2359356" cy="499915"/>
          </a:xfrm>
          <a:prstGeom prst="rect">
            <a:avLst/>
          </a:prstGeom>
        </p:spPr>
      </p:pic>
      <p:pic>
        <p:nvPicPr>
          <p:cNvPr id="11" name="Picture 10">
            <a:extLst>
              <a:ext uri="{FF2B5EF4-FFF2-40B4-BE49-F238E27FC236}">
                <a16:creationId xmlns:a16="http://schemas.microsoft.com/office/drawing/2014/main" id="{1C84799C-FCBA-4318-BE59-F4E0FFBC29C8}"/>
              </a:ext>
            </a:extLst>
          </p:cNvPr>
          <p:cNvPicPr>
            <a:picLocks noChangeAspect="1"/>
          </p:cNvPicPr>
          <p:nvPr/>
        </p:nvPicPr>
        <p:blipFill>
          <a:blip r:embed="rId10"/>
          <a:stretch>
            <a:fillRect/>
          </a:stretch>
        </p:blipFill>
        <p:spPr>
          <a:xfrm>
            <a:off x="5205892" y="2822050"/>
            <a:ext cx="1993565" cy="493819"/>
          </a:xfrm>
          <a:prstGeom prst="rect">
            <a:avLst/>
          </a:prstGeom>
        </p:spPr>
      </p:pic>
    </p:spTree>
    <p:extLst>
      <p:ext uri="{BB962C8B-B14F-4D97-AF65-F5344CB8AC3E}">
        <p14:creationId xmlns:p14="http://schemas.microsoft.com/office/powerpoint/2010/main" val="211529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audio>
              <p:cMediaNode vol="80000">
                <p:cTn id="8"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404664"/>
            <a:ext cx="6400800" cy="1584176"/>
          </a:xfrm>
        </p:spPr>
        <p:txBody>
          <a:bodyPr/>
          <a:lstStyle/>
          <a:p>
            <a:pPr algn="ctr"/>
            <a:r>
              <a:rPr lang="en-CA" sz="6000" dirty="0"/>
              <a:t>Sockeye</a:t>
            </a:r>
          </a:p>
          <a:p>
            <a:pPr algn="ctr"/>
            <a:endParaRPr lang="en-CA"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592" y="3501008"/>
            <a:ext cx="4661024" cy="2796614"/>
          </a:xfrm>
          <a:prstGeom prst="rect">
            <a:avLst/>
          </a:prstGeom>
        </p:spPr>
      </p:pic>
      <p:grpSp>
        <p:nvGrpSpPr>
          <p:cNvPr id="8" name="Group 7">
            <a:extLst>
              <a:ext uri="{FF2B5EF4-FFF2-40B4-BE49-F238E27FC236}">
                <a16:creationId xmlns:a16="http://schemas.microsoft.com/office/drawing/2014/main" id="{BCF39FA4-8909-4E42-A378-6C3EC7FCC29F}"/>
              </a:ext>
            </a:extLst>
          </p:cNvPr>
          <p:cNvGrpSpPr/>
          <p:nvPr/>
        </p:nvGrpSpPr>
        <p:grpSpPr>
          <a:xfrm>
            <a:off x="5371771" y="1988840"/>
            <a:ext cx="3410230" cy="1323439"/>
            <a:chOff x="5371771" y="1988840"/>
            <a:chExt cx="3410230" cy="1323439"/>
          </a:xfrm>
        </p:grpSpPr>
        <p:pic>
          <p:nvPicPr>
            <p:cNvPr id="4" name="sockeye salmon">
              <a:hlinkClick r:id="" action="ppaction://media"/>
              <a:extLst>
                <a:ext uri="{FF2B5EF4-FFF2-40B4-BE49-F238E27FC236}">
                  <a16:creationId xmlns:a16="http://schemas.microsoft.com/office/drawing/2014/main" id="{FADAD942-2ABF-49E6-9491-1B81A535D3B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371771" y="2405278"/>
              <a:ext cx="609600" cy="609600"/>
            </a:xfrm>
            <a:prstGeom prst="rect">
              <a:avLst/>
            </a:prstGeom>
          </p:spPr>
        </p:pic>
        <p:sp>
          <p:nvSpPr>
            <p:cNvPr id="5" name="Rectangle 4">
              <a:extLst>
                <a:ext uri="{FF2B5EF4-FFF2-40B4-BE49-F238E27FC236}">
                  <a16:creationId xmlns:a16="http://schemas.microsoft.com/office/drawing/2014/main" id="{630A8781-2898-4744-AEF4-0E9C8A5D57F7}"/>
                </a:ext>
              </a:extLst>
            </p:cNvPr>
            <p:cNvSpPr/>
            <p:nvPr/>
          </p:nvSpPr>
          <p:spPr>
            <a:xfrm>
              <a:off x="5981371" y="1988840"/>
              <a:ext cx="2800630" cy="1323439"/>
            </a:xfrm>
            <a:prstGeom prst="rect">
              <a:avLst/>
            </a:prstGeom>
          </p:spPr>
          <p:txBody>
            <a:bodyPr wrap="square">
              <a:spAutoFit/>
            </a:bodyPr>
            <a:lstStyle/>
            <a:p>
              <a:r>
                <a:rPr lang="el-GR" sz="8000" b="1" dirty="0">
                  <a:solidFill>
                    <a:srgbClr val="33CCCC"/>
                  </a:solidFill>
                  <a:latin typeface="Calibri" panose="020F0502020204030204" pitchFamily="34" charset="0"/>
                  <a:cs typeface="Calibri" panose="020F0502020204030204" pitchFamily="34" charset="0"/>
                </a:rPr>
                <a:t>θ</a:t>
              </a:r>
              <a:r>
                <a:rPr lang="en-CA" sz="8000" b="1" dirty="0" err="1">
                  <a:solidFill>
                    <a:srgbClr val="33CCCC"/>
                  </a:solidFill>
                  <a:latin typeface="Calibri" panose="020F0502020204030204" pitchFamily="34" charset="0"/>
                  <a:cs typeface="Calibri" panose="020F0502020204030204" pitchFamily="34" charset="0"/>
                </a:rPr>
                <a:t>əqay</a:t>
              </a:r>
              <a:endParaRPr lang="en-CA" sz="8000" b="1" dirty="0">
                <a:solidFill>
                  <a:srgbClr val="33CCCC"/>
                </a:solidFill>
                <a:latin typeface="Calibri" panose="020F0502020204030204" pitchFamily="34" charset="0"/>
                <a:cs typeface="Calibri" panose="020F0502020204030204" pitchFamily="34" charset="0"/>
              </a:endParaRPr>
            </a:p>
          </p:txBody>
        </p:sp>
      </p:grpSp>
      <p:sp>
        <p:nvSpPr>
          <p:cNvPr id="2" name="Title 1"/>
          <p:cNvSpPr>
            <a:spLocks noGrp="1"/>
          </p:cNvSpPr>
          <p:nvPr>
            <p:ph type="ctrTitle"/>
          </p:nvPr>
        </p:nvSpPr>
        <p:spPr>
          <a:xfrm>
            <a:off x="668736" y="1875160"/>
            <a:ext cx="2800631" cy="1199620"/>
          </a:xfrm>
        </p:spPr>
        <p:txBody>
          <a:bodyPr>
            <a:noAutofit/>
          </a:bodyPr>
          <a:lstStyle/>
          <a:p>
            <a:r>
              <a:rPr lang="en-CA" sz="8000" dirty="0" err="1">
                <a:solidFill>
                  <a:srgbClr val="FFC000"/>
                </a:solidFill>
                <a:effectLst/>
              </a:rPr>
              <a:t>ma̱łik</a:t>
            </a:r>
            <a:endParaRPr lang="en-CA" sz="8000" dirty="0">
              <a:solidFill>
                <a:srgbClr val="FFC000"/>
              </a:solidFill>
            </a:endParaRPr>
          </a:p>
        </p:txBody>
      </p:sp>
      <p:pic>
        <p:nvPicPr>
          <p:cNvPr id="7" name="malik">
            <a:hlinkClick r:id="" action="ppaction://media"/>
            <a:extLst>
              <a:ext uri="{FF2B5EF4-FFF2-40B4-BE49-F238E27FC236}">
                <a16:creationId xmlns:a16="http://schemas.microsoft.com/office/drawing/2014/main" id="{8DAC2785-E065-48BF-B02B-FDA3EED35DB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47765" y="2211842"/>
            <a:ext cx="609600" cy="609600"/>
          </a:xfrm>
          <a:prstGeom prst="rect">
            <a:avLst/>
          </a:prstGeom>
        </p:spPr>
      </p:pic>
      <p:pic>
        <p:nvPicPr>
          <p:cNvPr id="9" name="Picture 8">
            <a:extLst>
              <a:ext uri="{FF2B5EF4-FFF2-40B4-BE49-F238E27FC236}">
                <a16:creationId xmlns:a16="http://schemas.microsoft.com/office/drawing/2014/main" id="{B7F74C8B-D4DD-4D0C-B416-5AD64538CAC0}"/>
              </a:ext>
            </a:extLst>
          </p:cNvPr>
          <p:cNvPicPr>
            <a:picLocks noChangeAspect="1"/>
          </p:cNvPicPr>
          <p:nvPr/>
        </p:nvPicPr>
        <p:blipFill>
          <a:blip r:embed="rId8"/>
          <a:stretch>
            <a:fillRect/>
          </a:stretch>
        </p:blipFill>
        <p:spPr>
          <a:xfrm>
            <a:off x="426095" y="1468862"/>
            <a:ext cx="2359356" cy="499915"/>
          </a:xfrm>
          <a:prstGeom prst="rect">
            <a:avLst/>
          </a:prstGeom>
        </p:spPr>
      </p:pic>
      <p:pic>
        <p:nvPicPr>
          <p:cNvPr id="10" name="Picture 9">
            <a:extLst>
              <a:ext uri="{FF2B5EF4-FFF2-40B4-BE49-F238E27FC236}">
                <a16:creationId xmlns:a16="http://schemas.microsoft.com/office/drawing/2014/main" id="{8EA1CB3B-C3D2-40A3-93E2-C42FD2B82352}"/>
              </a:ext>
            </a:extLst>
          </p:cNvPr>
          <p:cNvPicPr>
            <a:picLocks noChangeAspect="1"/>
          </p:cNvPicPr>
          <p:nvPr/>
        </p:nvPicPr>
        <p:blipFill>
          <a:blip r:embed="rId9"/>
          <a:stretch>
            <a:fillRect/>
          </a:stretch>
        </p:blipFill>
        <p:spPr>
          <a:xfrm>
            <a:off x="5560616" y="1643721"/>
            <a:ext cx="1993565" cy="493819"/>
          </a:xfrm>
          <a:prstGeom prst="rect">
            <a:avLst/>
          </a:prstGeom>
        </p:spPr>
      </p:pic>
    </p:spTree>
    <p:extLst>
      <p:ext uri="{BB962C8B-B14F-4D97-AF65-F5344CB8AC3E}">
        <p14:creationId xmlns:p14="http://schemas.microsoft.com/office/powerpoint/2010/main" val="73291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audio>
              <p:cMediaNode vol="80000">
                <p:cTn id="8" fill="hold" display="0">
                  <p:stCondLst>
                    <p:cond delay="indefinite"/>
                  </p:stCondLst>
                  <p:endCondLst>
                    <p:cond evt="onStopAudio" delay="0">
                      <p:tgtEl>
                        <p:sldTgt/>
                      </p:tgtEl>
                    </p:cond>
                  </p:endCondLst>
                </p:cTn>
                <p:tgtEl>
                  <p:spTgt spid="7"/>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BA200A85B927428F0EB023C6707BE9" ma:contentTypeVersion="1" ma:contentTypeDescription="Create a new document." ma:contentTypeScope="" ma:versionID="a83ead9963fa9473ed45133670a601bb">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9A4259-8FCC-4421-B02B-60A9E30F8063}">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72190244-D085-45B6-87BC-8F7E0D8FDE5B}">
  <ds:schemaRefs>
    <ds:schemaRef ds:uri="http://schemas.microsoft.com/sharepoint/v3/contenttype/forms"/>
  </ds:schemaRefs>
</ds:datastoreItem>
</file>

<file path=customXml/itemProps3.xml><?xml version="1.0" encoding="utf-8"?>
<ds:datastoreItem xmlns:ds="http://schemas.openxmlformats.org/officeDocument/2006/customXml" ds:itemID="{2F75BB83-07B5-429E-B523-E7B89460E5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Flow</Template>
  <TotalTime>236</TotalTime>
  <Words>123</Words>
  <Application>Microsoft Office PowerPoint</Application>
  <PresentationFormat>On-screen Show (4:3)</PresentationFormat>
  <Paragraphs>32</Paragraphs>
  <Slides>7</Slides>
  <Notes>0</Notes>
  <HiddenSlides>0</HiddenSlides>
  <MMClips>12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Aboriginal Sans</vt:lpstr>
      <vt:lpstr>Arial</vt:lpstr>
      <vt:lpstr>Calibri</vt:lpstr>
      <vt:lpstr>Constantia</vt:lpstr>
      <vt:lpstr>inherit</vt:lpstr>
      <vt:lpstr>Wingdings 2</vt:lpstr>
      <vt:lpstr>Flow</vt:lpstr>
      <vt:lpstr>k̓uta̱la</vt:lpstr>
      <vt:lpstr>Language</vt:lpstr>
      <vt:lpstr>PowerPoint Presentation</vt:lpstr>
      <vt:lpstr>ǥwax̱'nis</vt:lpstr>
      <vt:lpstr>ha̱nu'n</vt:lpstr>
      <vt:lpstr>dza̱'wa̱n</vt:lpstr>
      <vt:lpstr>ma̱łik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http://www.firstvoices.com/FirstVoices/48/Sounds/20040427112452140/sat_sam.MP3</dc:title>
  <dc:creator>Lynn Swift</dc:creator>
  <cp:lastModifiedBy>Lynn Swift</cp:lastModifiedBy>
  <cp:revision>25</cp:revision>
  <dcterms:created xsi:type="dcterms:W3CDTF">2015-09-09T20:26:22Z</dcterms:created>
  <dcterms:modified xsi:type="dcterms:W3CDTF">2020-02-04T23:38:57Z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0x01010054BA200A85B927428F0EB023C6707BE9</vt:lpwstr>
  </property>
</Properties>
</file>