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1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49.xml" ContentType="application/vnd.openxmlformats-officedocument.presentationml.slide+xml"/>
  <Override PartName="/ppt/slides/slide48.xml" ContentType="application/vnd.openxmlformats-officedocument.presentationml.slide+xml"/>
  <Override PartName="/ppt/slides/slide47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6.xml" ContentType="application/vnd.openxmlformats-officedocument.presentationml.slide+xml"/>
  <Override PartName="/ppt/slides/slide55.xml" ContentType="application/vnd.openxmlformats-officedocument.presentationml.slide+xml"/>
  <Override PartName="/ppt/slides/slide54.xml" ContentType="application/vnd.openxmlformats-officedocument.presentationml.slide+xml"/>
  <Override PartName="/ppt/slides/slide53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37.xml" ContentType="application/vnd.openxmlformats-officedocument.presentationml.slide+xml"/>
  <Override PartName="/ppt/slides/slide36.xml" ContentType="application/vnd.openxmlformats-officedocument.presentationml.slide+xml"/>
  <Override PartName="/ppt/slides/slide39.xml" ContentType="application/vnd.openxmlformats-officedocument.presentationml.slide+xml"/>
  <Override PartName="/ppt/slides/slide42.xml" ContentType="application/vnd.openxmlformats-officedocument.presentationml.slide+xml"/>
  <Override PartName="/ppt/slides/slide38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Slides/notesSlide17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0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58"/>
  </p:notesMasterIdLst>
  <p:sldIdLst>
    <p:sldId id="268" r:id="rId2"/>
    <p:sldId id="286" r:id="rId3"/>
    <p:sldId id="289" r:id="rId4"/>
    <p:sldId id="290" r:id="rId5"/>
    <p:sldId id="291" r:id="rId6"/>
    <p:sldId id="292" r:id="rId7"/>
    <p:sldId id="293" r:id="rId8"/>
    <p:sldId id="294" r:id="rId9"/>
    <p:sldId id="295" r:id="rId10"/>
    <p:sldId id="296" r:id="rId11"/>
    <p:sldId id="326" r:id="rId12"/>
    <p:sldId id="297" r:id="rId13"/>
    <p:sldId id="281" r:id="rId14"/>
    <p:sldId id="282" r:id="rId15"/>
    <p:sldId id="283" r:id="rId16"/>
    <p:sldId id="284" r:id="rId17"/>
    <p:sldId id="298" r:id="rId18"/>
    <p:sldId id="299" r:id="rId19"/>
    <p:sldId id="264" r:id="rId20"/>
    <p:sldId id="265" r:id="rId21"/>
    <p:sldId id="307" r:id="rId22"/>
    <p:sldId id="272" r:id="rId23"/>
    <p:sldId id="285" r:id="rId24"/>
    <p:sldId id="300" r:id="rId25"/>
    <p:sldId id="302" r:id="rId26"/>
    <p:sldId id="306" r:id="rId27"/>
    <p:sldId id="262" r:id="rId28"/>
    <p:sldId id="304" r:id="rId29"/>
    <p:sldId id="310" r:id="rId30"/>
    <p:sldId id="311" r:id="rId31"/>
    <p:sldId id="315" r:id="rId32"/>
    <p:sldId id="301" r:id="rId33"/>
    <p:sldId id="312" r:id="rId34"/>
    <p:sldId id="303" r:id="rId35"/>
    <p:sldId id="313" r:id="rId36"/>
    <p:sldId id="314" r:id="rId37"/>
    <p:sldId id="308" r:id="rId38"/>
    <p:sldId id="305" r:id="rId39"/>
    <p:sldId id="316" r:id="rId40"/>
    <p:sldId id="317" r:id="rId41"/>
    <p:sldId id="318" r:id="rId42"/>
    <p:sldId id="319" r:id="rId43"/>
    <p:sldId id="320" r:id="rId44"/>
    <p:sldId id="321" r:id="rId45"/>
    <p:sldId id="322" r:id="rId46"/>
    <p:sldId id="323" r:id="rId47"/>
    <p:sldId id="324" r:id="rId48"/>
    <p:sldId id="325" r:id="rId49"/>
    <p:sldId id="328" r:id="rId50"/>
    <p:sldId id="327" r:id="rId51"/>
    <p:sldId id="329" r:id="rId52"/>
    <p:sldId id="330" r:id="rId53"/>
    <p:sldId id="331" r:id="rId54"/>
    <p:sldId id="332" r:id="rId55"/>
    <p:sldId id="333" r:id="rId56"/>
    <p:sldId id="334" r:id="rId5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3" autoAdjust="0"/>
    <p:restoredTop sz="94574" autoAdjust="0"/>
  </p:normalViewPr>
  <p:slideViewPr>
    <p:cSldViewPr>
      <p:cViewPr varScale="1">
        <p:scale>
          <a:sx n="55" d="100"/>
          <a:sy n="55" d="100"/>
        </p:scale>
        <p:origin x="110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82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41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customXml" Target="../customXml/item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customXml" Target="../customXml/item2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65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0519EF-725D-46FC-94AC-AD478CC04050}" type="datetimeFigureOut">
              <a:rPr lang="en-US" smtClean="0"/>
              <a:pPr/>
              <a:t>10/26/2016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CDE1FB-5C95-4B58-896B-A83FD73049F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Flower Earmarked in spring and go back in late/summer to fall for picking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DE1FB-5C95-4B58-896B-A83FD73049F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Quite a few different kinds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DE1FB-5C95-4B58-896B-A83FD73049F3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(winter</a:t>
            </a:r>
            <a:r>
              <a:rPr lang="en-US" baseline="0" dirty="0" smtClean="0"/>
              <a:t> too) no red tide (always a source of food – that is why so many </a:t>
            </a:r>
            <a:r>
              <a:rPr lang="en-US" baseline="0" dirty="0" err="1" smtClean="0"/>
              <a:t>middens</a:t>
            </a:r>
            <a:r>
              <a:rPr lang="en-US" baseline="0" smtClean="0"/>
              <a:t> around)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DE1FB-5C95-4B58-896B-A83FD73049F3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Flower Earmarked in spring and go back in late/summer to fall for picking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DE1FB-5C95-4B58-896B-A83FD73049F3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Marked the beginning of the salmon</a:t>
            </a:r>
            <a:r>
              <a:rPr lang="en-US" baseline="0" dirty="0" smtClean="0"/>
              <a:t> fishing season (check fact)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DE1FB-5C95-4B58-896B-A83FD73049F3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arrowhead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DE1FB-5C95-4B58-896B-A83FD73049F3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Blackberry, blueberry, </a:t>
            </a:r>
            <a:r>
              <a:rPr lang="en-US" dirty="0" err="1" smtClean="0"/>
              <a:t>saskatoon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DE1FB-5C95-4B58-896B-A83FD73049F3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Dried clams and</a:t>
            </a:r>
            <a:r>
              <a:rPr lang="en-US" baseline="0" dirty="0" smtClean="0"/>
              <a:t> mussels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DE1FB-5C95-4B58-896B-A83FD73049F3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chinook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DE1FB-5C95-4B58-896B-A83FD73049F3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Spring in north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DE1FB-5C95-4B58-896B-A83FD73049F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Later in season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DE1FB-5C95-4B58-896B-A83FD73049F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Very first greens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DE1FB-5C95-4B58-896B-A83FD73049F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Nodding onion or</a:t>
            </a:r>
            <a:r>
              <a:rPr lang="en-US" baseline="0" dirty="0" smtClean="0"/>
              <a:t> hooker onion (missing garlic) check in two books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DE1FB-5C95-4B58-896B-A83FD73049F3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Ate</a:t>
            </a:r>
            <a:r>
              <a:rPr lang="en-US" baseline="0" dirty="0" smtClean="0"/>
              <a:t> really thin slice of of inner bark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DE1FB-5C95-4B58-896B-A83FD73049F3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Some parts</a:t>
            </a:r>
            <a:r>
              <a:rPr lang="en-US" baseline="0" dirty="0" smtClean="0"/>
              <a:t> are edible and some are not (read more)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DE1FB-5C95-4B58-896B-A83FD73049F3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 can eat the flowers,</a:t>
            </a:r>
            <a:r>
              <a:rPr lang="en-US" baseline="0" dirty="0" smtClean="0"/>
              <a:t> they are tart.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DE1FB-5C95-4B58-896B-A83FD73049F3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DE1FB-5C95-4B58-896B-A83FD73049F3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0664E-4236-4552-BEAF-D3429973F491}" type="datetimeFigureOut">
              <a:rPr lang="en-US" smtClean="0"/>
              <a:pPr/>
              <a:t>10/26/2016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259AC-9831-4CF5-8C2F-D1A3A75F7F1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0664E-4236-4552-BEAF-D3429973F491}" type="datetimeFigureOut">
              <a:rPr lang="en-US" smtClean="0"/>
              <a:pPr/>
              <a:t>10/26/2016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259AC-9831-4CF5-8C2F-D1A3A75F7F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0664E-4236-4552-BEAF-D3429973F491}" type="datetimeFigureOut">
              <a:rPr lang="en-US" smtClean="0"/>
              <a:pPr/>
              <a:t>10/26/2016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259AC-9831-4CF5-8C2F-D1A3A75F7F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0664E-4236-4552-BEAF-D3429973F491}" type="datetimeFigureOut">
              <a:rPr lang="en-US" smtClean="0"/>
              <a:pPr/>
              <a:t>10/26/2016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259AC-9831-4CF5-8C2F-D1A3A75F7F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0664E-4236-4552-BEAF-D3429973F491}" type="datetimeFigureOut">
              <a:rPr lang="en-US" smtClean="0"/>
              <a:pPr/>
              <a:t>10/26/2016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4E259AC-9831-4CF5-8C2F-D1A3A75F7F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0664E-4236-4552-BEAF-D3429973F491}" type="datetimeFigureOut">
              <a:rPr lang="en-US" smtClean="0"/>
              <a:pPr/>
              <a:t>10/26/2016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259AC-9831-4CF5-8C2F-D1A3A75F7F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0664E-4236-4552-BEAF-D3429973F491}" type="datetimeFigureOut">
              <a:rPr lang="en-US" smtClean="0"/>
              <a:pPr/>
              <a:t>10/26/2016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259AC-9831-4CF5-8C2F-D1A3A75F7F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0664E-4236-4552-BEAF-D3429973F491}" type="datetimeFigureOut">
              <a:rPr lang="en-US" smtClean="0"/>
              <a:pPr/>
              <a:t>10/26/2016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259AC-9831-4CF5-8C2F-D1A3A75F7F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0664E-4236-4552-BEAF-D3429973F491}" type="datetimeFigureOut">
              <a:rPr lang="en-US" smtClean="0"/>
              <a:pPr/>
              <a:t>10/26/2016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259AC-9831-4CF5-8C2F-D1A3A75F7F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0664E-4236-4552-BEAF-D3429973F491}" type="datetimeFigureOut">
              <a:rPr lang="en-US" smtClean="0"/>
              <a:pPr/>
              <a:t>10/26/2016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259AC-9831-4CF5-8C2F-D1A3A75F7F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0664E-4236-4552-BEAF-D3429973F491}" type="datetimeFigureOut">
              <a:rPr lang="en-US" smtClean="0"/>
              <a:pPr/>
              <a:t>10/26/2016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259AC-9831-4CF5-8C2F-D1A3A75F7F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210664E-4236-4552-BEAF-D3429973F491}" type="datetimeFigureOut">
              <a:rPr lang="en-US" smtClean="0"/>
              <a:pPr/>
              <a:t>10/26/2016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4E259AC-9831-4CF5-8C2F-D1A3A75F7F1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Spring</a:t>
            </a:r>
            <a:endParaRPr lang="en-US" dirty="0"/>
          </a:p>
        </p:txBody>
      </p:sp>
      <p:pic>
        <p:nvPicPr>
          <p:cNvPr id="6" name="Content Placeholder 5" descr="fiddlhead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28800" y="1828800"/>
            <a:ext cx="5334000" cy="3994519"/>
          </a:xfrm>
          <a:ln w="762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Cow Parsnips</a:t>
            </a:r>
            <a:endParaRPr lang="en-US" dirty="0"/>
          </a:p>
        </p:txBody>
      </p:sp>
      <p:pic>
        <p:nvPicPr>
          <p:cNvPr id="4" name="Content Placeholder 3" descr="cow_parsnip__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810000" y="1905000"/>
            <a:ext cx="4827439" cy="3230124"/>
          </a:xfrm>
          <a:ln w="76200">
            <a:solidFill>
              <a:schemeClr val="tx1"/>
            </a:solidFill>
          </a:ln>
        </p:spPr>
      </p:pic>
      <p:pic>
        <p:nvPicPr>
          <p:cNvPr id="5" name="Picture 4" descr="parsnip stem_7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0" y="3429000"/>
            <a:ext cx="3404594" cy="2551176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Oregon Grape Flower</a:t>
            </a:r>
            <a:endParaRPr lang="en-US" dirty="0"/>
          </a:p>
        </p:txBody>
      </p:sp>
      <p:pic>
        <p:nvPicPr>
          <p:cNvPr id="4" name="Content Placeholder 3" descr="oregon grape flower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14600" y="1752600"/>
            <a:ext cx="3886200" cy="4906818"/>
          </a:xfrm>
          <a:ln w="762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Cattails</a:t>
            </a:r>
            <a:endParaRPr lang="en-US" dirty="0"/>
          </a:p>
        </p:txBody>
      </p:sp>
      <p:pic>
        <p:nvPicPr>
          <p:cNvPr id="4" name="Content Placeholder 3" descr="cattail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85800" y="1905000"/>
            <a:ext cx="4855633" cy="3641725"/>
          </a:xfrm>
          <a:prstGeom prst="roundRect">
            <a:avLst/>
          </a:prstGeom>
          <a:ln w="76200">
            <a:solidFill>
              <a:schemeClr val="tx1">
                <a:lumMod val="95000"/>
              </a:schemeClr>
            </a:solidFill>
          </a:ln>
        </p:spPr>
      </p:pic>
      <p:pic>
        <p:nvPicPr>
          <p:cNvPr id="5" name="Picture 4" descr="cattails06142008-03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41548" y="4114800"/>
            <a:ext cx="3026948" cy="2371703"/>
          </a:xfrm>
          <a:prstGeom prst="roundRect">
            <a:avLst/>
          </a:prstGeom>
          <a:blipFill>
            <a:blip r:embed="rId5" cstate="print"/>
            <a:tile tx="0" ty="0" sx="100000" sy="100000" flip="none" algn="tl"/>
          </a:blipFill>
          <a:ln w="76200">
            <a:solidFill>
              <a:schemeClr val="tx1">
                <a:lumMod val="9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Hunting Duck Geese Swans</a:t>
            </a:r>
            <a:endParaRPr lang="en-US" dirty="0"/>
          </a:p>
        </p:txBody>
      </p:sp>
      <p:pic>
        <p:nvPicPr>
          <p:cNvPr id="6" name="Content Placeholder 5" descr="ducks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828800"/>
            <a:ext cx="2789076" cy="2057400"/>
          </a:xfrm>
          <a:ln w="76200">
            <a:solidFill>
              <a:schemeClr val="tx1"/>
            </a:solidFill>
          </a:ln>
        </p:spPr>
      </p:pic>
      <p:pic>
        <p:nvPicPr>
          <p:cNvPr id="7" name="Picture 6" descr="gees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199" y="1371600"/>
            <a:ext cx="3505201" cy="222859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8" name="Picture 7" descr="trumpeter swan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43200" y="3810000"/>
            <a:ext cx="4630616" cy="2655795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Herring Eggs</a:t>
            </a:r>
            <a:endParaRPr lang="en-US" dirty="0"/>
          </a:p>
        </p:txBody>
      </p:sp>
      <p:pic>
        <p:nvPicPr>
          <p:cNvPr id="5" name="Content Placeholder 4" descr="herring eggs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105400" y="1371600"/>
            <a:ext cx="3604328" cy="3149413"/>
          </a:xfrm>
          <a:ln w="76200">
            <a:solidFill>
              <a:schemeClr val="tx1"/>
            </a:solidFill>
          </a:ln>
        </p:spPr>
      </p:pic>
      <p:pic>
        <p:nvPicPr>
          <p:cNvPr id="6" name="Picture 5" descr="gabriola-herring-roe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3038764"/>
            <a:ext cx="4572000" cy="3590636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7" name="Picture 6" descr="herrin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609600"/>
            <a:ext cx="2362200" cy="1571937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Seaweed gathering</a:t>
            </a:r>
            <a:endParaRPr lang="en-US" dirty="0"/>
          </a:p>
        </p:txBody>
      </p:sp>
      <p:pic>
        <p:nvPicPr>
          <p:cNvPr id="5" name="Content Placeholder 4" descr="kelp.bmp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33400" y="1752600"/>
            <a:ext cx="3886200" cy="3697141"/>
          </a:xfrm>
          <a:ln w="76200">
            <a:solidFill>
              <a:schemeClr val="tx1"/>
            </a:solidFill>
          </a:ln>
        </p:spPr>
      </p:pic>
      <p:pic>
        <p:nvPicPr>
          <p:cNvPr id="6" name="Picture 5" descr="aspseaweedkombu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8200" y="1981200"/>
            <a:ext cx="4267200" cy="41910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 Urchins</a:t>
            </a:r>
            <a:endParaRPr lang="en-US" dirty="0"/>
          </a:p>
        </p:txBody>
      </p:sp>
      <p:pic>
        <p:nvPicPr>
          <p:cNvPr id="7" name="Content Placeholder 6" descr="seaurchi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33600" y="1752600"/>
            <a:ext cx="4883085" cy="3657600"/>
          </a:xfrm>
          <a:ln w="762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hal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33800" y="2743200"/>
            <a:ext cx="4953000" cy="3763095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Seals, Whales</a:t>
            </a:r>
            <a:endParaRPr lang="en-US" dirty="0"/>
          </a:p>
        </p:txBody>
      </p:sp>
      <p:pic>
        <p:nvPicPr>
          <p:cNvPr id="4" name="Content Placeholder 3" descr="seal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358900"/>
            <a:ext cx="3677587" cy="2438400"/>
          </a:xfrm>
          <a:ln w="571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Clams</a:t>
            </a:r>
            <a:endParaRPr lang="en-US" dirty="0"/>
          </a:p>
        </p:txBody>
      </p:sp>
      <p:pic>
        <p:nvPicPr>
          <p:cNvPr id="4" name="Content Placeholder 3" descr="clams.bmp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52600" y="1752600"/>
            <a:ext cx="5980083" cy="3936256"/>
          </a:xfrm>
          <a:ln w="762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Camas Bulb</a:t>
            </a:r>
            <a:endParaRPr lang="en-US" dirty="0"/>
          </a:p>
        </p:txBody>
      </p:sp>
      <p:pic>
        <p:nvPicPr>
          <p:cNvPr id="4" name="Content Placeholder 3" descr="camas bulb 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38200" y="1676400"/>
            <a:ext cx="3756660" cy="4467872"/>
          </a:xfrm>
          <a:ln w="76200">
            <a:solidFill>
              <a:schemeClr val="tx1"/>
            </a:solidFill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1600200"/>
            <a:ext cx="2744190" cy="4495800"/>
          </a:xfrm>
          <a:prstGeom prst="rect">
            <a:avLst/>
          </a:prstGeom>
          <a:noFill/>
          <a:ln w="76200" algn="in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Fishing Cod and Halibut</a:t>
            </a:r>
            <a:endParaRPr lang="en-US" dirty="0"/>
          </a:p>
        </p:txBody>
      </p:sp>
      <p:pic>
        <p:nvPicPr>
          <p:cNvPr id="8" name="Picture 7" descr="LBF_Pacific_Halibu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62400" y="1569720"/>
            <a:ext cx="4823460" cy="2849880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</p:pic>
      <p:pic>
        <p:nvPicPr>
          <p:cNvPr id="9" name="Picture 8" descr="cod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3657600"/>
            <a:ext cx="3733800" cy="2682291"/>
          </a:xfrm>
          <a:prstGeom prst="rect">
            <a:avLst/>
          </a:prstGeom>
          <a:ln w="76200">
            <a:solidFill>
              <a:schemeClr val="tx1">
                <a:lumMod val="95000"/>
              </a:schemeClr>
            </a:solidFill>
          </a:ln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Camas bulb</a:t>
            </a:r>
            <a:endParaRPr lang="en-US" dirty="0"/>
          </a:p>
        </p:txBody>
      </p:sp>
      <p:pic>
        <p:nvPicPr>
          <p:cNvPr id="4" name="Content Placeholder 3" descr="camas bulb 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2400" y="1295400"/>
            <a:ext cx="3756660" cy="4467872"/>
          </a:xfrm>
          <a:ln w="76200">
            <a:solidFill>
              <a:schemeClr val="tx1"/>
            </a:solidFill>
          </a:ln>
        </p:spPr>
      </p:pic>
      <p:pic>
        <p:nvPicPr>
          <p:cNvPr id="7" name="Picture 6" descr="Camas-bul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67600" y="762000"/>
            <a:ext cx="1463040" cy="3357797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1295400"/>
            <a:ext cx="2744190" cy="4495800"/>
          </a:xfrm>
          <a:prstGeom prst="rect">
            <a:avLst/>
          </a:prstGeom>
          <a:noFill/>
          <a:ln w="76200" algn="in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Seals, Sea Otters, Beavers</a:t>
            </a:r>
            <a:endParaRPr lang="en-US" dirty="0"/>
          </a:p>
        </p:txBody>
      </p:sp>
      <p:pic>
        <p:nvPicPr>
          <p:cNvPr id="4" name="Content Placeholder 3" descr="seal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447800"/>
            <a:ext cx="3907436" cy="2286000"/>
          </a:xfrm>
          <a:ln w="76200">
            <a:solidFill>
              <a:schemeClr val="tx1"/>
            </a:solidFill>
          </a:ln>
        </p:spPr>
      </p:pic>
      <p:pic>
        <p:nvPicPr>
          <p:cNvPr id="5" name="Picture 4" descr="sea otter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1905000"/>
            <a:ext cx="3458852" cy="25908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7" name="Picture 6" descr="beav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95400" y="4038600"/>
            <a:ext cx="3291840" cy="256032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Birds Eggs</a:t>
            </a:r>
            <a:endParaRPr lang="en-US" dirty="0"/>
          </a:p>
        </p:txBody>
      </p:sp>
      <p:pic>
        <p:nvPicPr>
          <p:cNvPr id="9" name="Content Placeholder 8" descr="birds egg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800600" y="1371600"/>
            <a:ext cx="3577590" cy="2679739"/>
          </a:xfrm>
          <a:ln w="76200">
            <a:solidFill>
              <a:schemeClr val="tx1"/>
            </a:solidFill>
          </a:ln>
        </p:spPr>
      </p:pic>
      <p:pic>
        <p:nvPicPr>
          <p:cNvPr id="5" name="Picture 4" descr="fDuckEggs.jpg"/>
          <p:cNvPicPr>
            <a:picLocks noChangeAspect="1"/>
          </p:cNvPicPr>
          <p:nvPr/>
        </p:nvPicPr>
        <p:blipFill>
          <a:blip r:embed="rId3" cstate="print"/>
          <a:srcRect r="3030" b="15474"/>
          <a:stretch>
            <a:fillRect/>
          </a:stretch>
        </p:blipFill>
        <p:spPr>
          <a:xfrm>
            <a:off x="228600" y="2743200"/>
            <a:ext cx="4876800" cy="2895600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Salmonberries</a:t>
            </a:r>
            <a:endParaRPr lang="en-US" dirty="0"/>
          </a:p>
        </p:txBody>
      </p:sp>
      <p:pic>
        <p:nvPicPr>
          <p:cNvPr id="4" name="Content Placeholder 3" descr="salmonberries%20on%20plant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876800" y="1676400"/>
            <a:ext cx="3531394" cy="4708525"/>
          </a:xfrm>
          <a:ln w="76200">
            <a:solidFill>
              <a:schemeClr val="tx1"/>
            </a:solidFill>
          </a:ln>
        </p:spPr>
      </p:pic>
      <p:pic>
        <p:nvPicPr>
          <p:cNvPr id="5" name="Picture 4" descr="salmonberri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8616" y="1828800"/>
            <a:ext cx="2991984" cy="254508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Thimbleberries</a:t>
            </a:r>
            <a:endParaRPr lang="en-US" dirty="0"/>
          </a:p>
        </p:txBody>
      </p:sp>
      <p:pic>
        <p:nvPicPr>
          <p:cNvPr id="4" name="Content Placeholder 3" descr="thimble berri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33600" y="2209800"/>
            <a:ext cx="4876800" cy="3657600"/>
          </a:xfrm>
          <a:ln w="762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Blackberries</a:t>
            </a:r>
            <a:endParaRPr lang="en-US" dirty="0"/>
          </a:p>
        </p:txBody>
      </p:sp>
      <p:pic>
        <p:nvPicPr>
          <p:cNvPr id="4" name="Content Placeholder 3" descr="Blackberries.Phot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75056" y="1615716"/>
            <a:ext cx="5087744" cy="4510216"/>
          </a:xfrm>
          <a:ln w="762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Huckleberries</a:t>
            </a:r>
            <a:endParaRPr lang="en-US" dirty="0"/>
          </a:p>
        </p:txBody>
      </p:sp>
      <p:pic>
        <p:nvPicPr>
          <p:cNvPr id="7" name="Picture 6" descr="big_redhuckleberr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0400" y="2133600"/>
            <a:ext cx="2895600" cy="43434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Oregon Grape</a:t>
            </a:r>
            <a:endParaRPr lang="en-US" dirty="0"/>
          </a:p>
        </p:txBody>
      </p:sp>
      <p:pic>
        <p:nvPicPr>
          <p:cNvPr id="4" name="Content Placeholder 3" descr="oregon%20grap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47800" y="1524000"/>
            <a:ext cx="6278033" cy="4708525"/>
          </a:xfrm>
          <a:ln w="762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Salal</a:t>
            </a:r>
            <a:r>
              <a:rPr lang="en-US" dirty="0" smtClean="0"/>
              <a:t> Berries</a:t>
            </a:r>
            <a:endParaRPr lang="en-US" dirty="0"/>
          </a:p>
        </p:txBody>
      </p:sp>
      <p:pic>
        <p:nvPicPr>
          <p:cNvPr id="4" name="Content Placeholder 3" descr="salal_berri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5000" y="1954212"/>
            <a:ext cx="5334000" cy="4000500"/>
          </a:xfrm>
          <a:ln w="762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Eulachon</a:t>
            </a:r>
            <a:endParaRPr lang="en-US" dirty="0"/>
          </a:p>
        </p:txBody>
      </p:sp>
      <p:pic>
        <p:nvPicPr>
          <p:cNvPr id="4" name="Content Placeholder 3" descr="Eulachon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252471"/>
            <a:ext cx="8229600" cy="3403982"/>
          </a:xfrm>
          <a:ln w="762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Hazelnut</a:t>
            </a:r>
            <a:endParaRPr lang="en-US" dirty="0"/>
          </a:p>
        </p:txBody>
      </p:sp>
      <p:pic>
        <p:nvPicPr>
          <p:cNvPr id="4" name="Content Placeholder 3" descr="hazelnut-tree-3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1676400"/>
            <a:ext cx="4330700" cy="4445000"/>
          </a:xfrm>
          <a:ln w="76200">
            <a:solidFill>
              <a:schemeClr val="tx1"/>
            </a:solidFill>
          </a:ln>
        </p:spPr>
      </p:pic>
      <p:pic>
        <p:nvPicPr>
          <p:cNvPr id="5" name="Picture 4" descr="hazelnu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86400" y="2667000"/>
            <a:ext cx="3413760" cy="3429000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Crabapples</a:t>
            </a:r>
            <a:endParaRPr lang="en-US" dirty="0"/>
          </a:p>
        </p:txBody>
      </p:sp>
      <p:pic>
        <p:nvPicPr>
          <p:cNvPr id="4" name="Content Placeholder 3" descr="crab-appl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2983" y="1600200"/>
            <a:ext cx="6278033" cy="4708525"/>
          </a:xfrm>
          <a:ln w="762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Clams</a:t>
            </a:r>
            <a:endParaRPr lang="en-US" dirty="0"/>
          </a:p>
        </p:txBody>
      </p:sp>
      <p:pic>
        <p:nvPicPr>
          <p:cNvPr id="4" name="Content Placeholder 3" descr="clams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28800" y="1752600"/>
            <a:ext cx="5904036" cy="3886200"/>
          </a:xfrm>
          <a:ln w="762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Mussels</a:t>
            </a:r>
            <a:endParaRPr lang="en-US" dirty="0"/>
          </a:p>
        </p:txBody>
      </p:sp>
      <p:pic>
        <p:nvPicPr>
          <p:cNvPr id="4" name="Content Placeholder 3" descr="mussels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38400" y="1752600"/>
            <a:ext cx="4724400" cy="4171302"/>
          </a:xfrm>
          <a:ln w="762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Bear</a:t>
            </a:r>
            <a:endParaRPr lang="en-US" dirty="0"/>
          </a:p>
        </p:txBody>
      </p:sp>
      <p:pic>
        <p:nvPicPr>
          <p:cNvPr id="4" name="Content Placeholder 3" descr="bea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4600" y="1600200"/>
            <a:ext cx="4191000" cy="4714875"/>
          </a:xfrm>
          <a:ln w="762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Steelhead Salmon</a:t>
            </a:r>
            <a:endParaRPr lang="en-US" dirty="0"/>
          </a:p>
        </p:txBody>
      </p:sp>
      <p:pic>
        <p:nvPicPr>
          <p:cNvPr id="4" name="Content Placeholder 3" descr="Steelhead_trout_spaw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67000" y="2481262"/>
            <a:ext cx="3810000" cy="2946400"/>
          </a:xfrm>
          <a:ln w="762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Sockeye Salmon</a:t>
            </a:r>
            <a:endParaRPr lang="en-US" dirty="0"/>
          </a:p>
        </p:txBody>
      </p:sp>
      <p:pic>
        <p:nvPicPr>
          <p:cNvPr id="4" name="Content Placeholder 3" descr="sockeye-salm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95400" y="2286000"/>
            <a:ext cx="6172200" cy="4251960"/>
          </a:xfrm>
          <a:ln w="762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Sturgeon Eggs</a:t>
            </a:r>
            <a:endParaRPr lang="en-US" dirty="0"/>
          </a:p>
        </p:txBody>
      </p:sp>
      <p:pic>
        <p:nvPicPr>
          <p:cNvPr id="4" name="Content Placeholder 3" descr="sturgeon egg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76400" y="1676400"/>
            <a:ext cx="5976194" cy="4038600"/>
          </a:xfrm>
          <a:ln w="76200">
            <a:solidFill>
              <a:schemeClr val="tx1"/>
            </a:solidFill>
          </a:ln>
        </p:spPr>
      </p:pic>
      <p:pic>
        <p:nvPicPr>
          <p:cNvPr id="5" name="Content Placeholder 3" descr="sturgeon fis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4054475"/>
            <a:ext cx="3738033" cy="2803525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Chinook</a:t>
            </a:r>
            <a:endParaRPr lang="en-US" dirty="0"/>
          </a:p>
        </p:txBody>
      </p:sp>
      <p:pic>
        <p:nvPicPr>
          <p:cNvPr id="4" name="Content Placeholder 3" descr="chinook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76400" y="2070266"/>
            <a:ext cx="5330355" cy="2958934"/>
          </a:xfrm>
          <a:ln w="762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Kinnikinnik</a:t>
            </a:r>
            <a:endParaRPr lang="en-US" dirty="0"/>
          </a:p>
        </p:txBody>
      </p:sp>
      <p:pic>
        <p:nvPicPr>
          <p:cNvPr id="4" name="Content Placeholder 3" descr="kinnikinnick1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0" y="1676400"/>
            <a:ext cx="4305300" cy="4737862"/>
          </a:xfrm>
          <a:ln w="762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Miner’s Lettuce</a:t>
            </a:r>
            <a:endParaRPr lang="en-US" dirty="0"/>
          </a:p>
        </p:txBody>
      </p:sp>
      <p:pic>
        <p:nvPicPr>
          <p:cNvPr id="4" name="Content Placeholder 3" descr="miners lettuc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828800" y="2125662"/>
            <a:ext cx="5486400" cy="3657600"/>
          </a:xfrm>
          <a:ln w="762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Fall</a:t>
            </a:r>
            <a:endParaRPr lang="en-US" dirty="0"/>
          </a:p>
        </p:txBody>
      </p:sp>
      <p:pic>
        <p:nvPicPr>
          <p:cNvPr id="4" name="Content Placeholder 3" descr="coho_salm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71600" y="1765387"/>
            <a:ext cx="6553200" cy="4482389"/>
          </a:xfrm>
          <a:ln w="762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Crabapples</a:t>
            </a:r>
            <a:endParaRPr lang="en-US" dirty="0"/>
          </a:p>
        </p:txBody>
      </p:sp>
      <p:pic>
        <p:nvPicPr>
          <p:cNvPr id="4" name="Content Placeholder 3" descr="crab-appl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71600" y="1676400"/>
            <a:ext cx="6278033" cy="4708525"/>
          </a:xfrm>
          <a:ln w="762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Hazelnuts</a:t>
            </a:r>
            <a:endParaRPr lang="en-US" dirty="0"/>
          </a:p>
        </p:txBody>
      </p:sp>
      <p:pic>
        <p:nvPicPr>
          <p:cNvPr id="4" name="Content Placeholder 3" descr="hazelnut-tree-3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52600"/>
            <a:ext cx="4330700" cy="4445000"/>
          </a:xfrm>
        </p:spPr>
      </p:pic>
      <p:pic>
        <p:nvPicPr>
          <p:cNvPr id="5" name="Picture 4" descr="hazelnu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21770" y="2057400"/>
            <a:ext cx="3413760" cy="3429000"/>
          </a:xfrm>
          <a:prstGeom prst="rect">
            <a:avLst/>
          </a:prstGeom>
        </p:spPr>
      </p:pic>
      <p:pic>
        <p:nvPicPr>
          <p:cNvPr id="6" name="Content Placeholder 3" descr="hazelnut-tree-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1830" y="1752600"/>
            <a:ext cx="4330700" cy="44450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7" name="Picture 6" descr="hazelnu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86400" y="2057400"/>
            <a:ext cx="3413760" cy="3429000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Hunting Elk, Bear, Deer</a:t>
            </a:r>
            <a:endParaRPr lang="en-US" dirty="0"/>
          </a:p>
        </p:txBody>
      </p:sp>
      <p:pic>
        <p:nvPicPr>
          <p:cNvPr id="4" name="Content Placeholder 3" descr="de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553200" y="1600200"/>
            <a:ext cx="2383259" cy="3581400"/>
          </a:xfrm>
          <a:ln w="76200">
            <a:solidFill>
              <a:schemeClr val="tx1"/>
            </a:solidFill>
          </a:ln>
        </p:spPr>
      </p:pic>
      <p:pic>
        <p:nvPicPr>
          <p:cNvPr id="5" name="Picture 4" descr="el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1524000"/>
            <a:ext cx="3157917" cy="36576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6" name="Picture 5" descr="bea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6600" y="2895600"/>
            <a:ext cx="3048000" cy="34290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Waterfowl</a:t>
            </a:r>
            <a:endParaRPr lang="en-US" dirty="0"/>
          </a:p>
        </p:txBody>
      </p:sp>
      <p:pic>
        <p:nvPicPr>
          <p:cNvPr id="4" name="Content Placeholder 3" descr="ducks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1371599"/>
            <a:ext cx="3550337" cy="2361877"/>
          </a:xfrm>
          <a:ln w="76200">
            <a:solidFill>
              <a:schemeClr val="tx1"/>
            </a:solidFill>
          </a:ln>
        </p:spPr>
      </p:pic>
      <p:pic>
        <p:nvPicPr>
          <p:cNvPr id="5" name="Picture 4" descr="trumpeter swan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1324963"/>
            <a:ext cx="3505200" cy="2384052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6" name="Picture 5" descr="gees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81200" y="4114800"/>
            <a:ext cx="4151811" cy="2406643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Cranberry</a:t>
            </a:r>
            <a:endParaRPr lang="en-US" dirty="0"/>
          </a:p>
        </p:txBody>
      </p:sp>
      <p:pic>
        <p:nvPicPr>
          <p:cNvPr id="4" name="Content Placeholder 3" descr="craberries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52600" y="1828800"/>
            <a:ext cx="5791200" cy="41584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Swamp Potato</a:t>
            </a:r>
            <a:endParaRPr lang="en-US" dirty="0"/>
          </a:p>
        </p:txBody>
      </p:sp>
      <p:pic>
        <p:nvPicPr>
          <p:cNvPr id="4" name="Content Placeholder 3" descr="swamp potato plant arrowhead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r="-3571" b="12174"/>
          <a:stretch>
            <a:fillRect/>
          </a:stretch>
        </p:blipFill>
        <p:spPr>
          <a:xfrm>
            <a:off x="381000" y="1790700"/>
            <a:ext cx="2209800" cy="4381500"/>
          </a:xfrm>
          <a:ln w="76200">
            <a:solidFill>
              <a:schemeClr val="tx1"/>
            </a:solidFill>
          </a:ln>
        </p:spPr>
      </p:pic>
      <p:pic>
        <p:nvPicPr>
          <p:cNvPr id="5" name="Picture 4" descr="swamp potato  cu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95600" y="1828800"/>
            <a:ext cx="3271266" cy="4343401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6" name="Picture 5" descr="Swamp Potatoe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53200" y="1828800"/>
            <a:ext cx="2133600" cy="43434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Berry Picking</a:t>
            </a:r>
            <a:endParaRPr lang="en-US" dirty="0"/>
          </a:p>
        </p:txBody>
      </p:sp>
      <p:pic>
        <p:nvPicPr>
          <p:cNvPr id="4" name="Content Placeholder 3" descr="blackberry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b="6250"/>
          <a:stretch>
            <a:fillRect/>
          </a:stretch>
        </p:blipFill>
        <p:spPr>
          <a:xfrm>
            <a:off x="3200400" y="1524000"/>
            <a:ext cx="1981200" cy="1320800"/>
          </a:xfrm>
          <a:ln w="76200">
            <a:solidFill>
              <a:schemeClr val="tx1"/>
            </a:solidFill>
          </a:ln>
        </p:spPr>
      </p:pic>
      <p:pic>
        <p:nvPicPr>
          <p:cNvPr id="5" name="Picture 4" descr="Blackberries.Phot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1295400"/>
            <a:ext cx="2320848" cy="20574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6" name="Picture 5" descr="big_redhuckleberry.jpg"/>
          <p:cNvPicPr>
            <a:picLocks noChangeAspect="1"/>
          </p:cNvPicPr>
          <p:nvPr/>
        </p:nvPicPr>
        <p:blipFill>
          <a:blip r:embed="rId5" cstate="print"/>
          <a:srcRect l="3333" t="2222" r="3333" b="4444"/>
          <a:stretch>
            <a:fillRect/>
          </a:stretch>
        </p:blipFill>
        <p:spPr>
          <a:xfrm>
            <a:off x="6324600" y="1447800"/>
            <a:ext cx="2133600" cy="32004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7" name="Picture 6" descr="may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4600" y="3657600"/>
            <a:ext cx="3048000" cy="2987151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Salal</a:t>
            </a:r>
            <a:endParaRPr lang="en-US" dirty="0"/>
          </a:p>
        </p:txBody>
      </p:sp>
      <p:pic>
        <p:nvPicPr>
          <p:cNvPr id="5" name="Picture 4" descr="salal_berri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2400" y="1524000"/>
            <a:ext cx="6502400" cy="48768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Oregon Grape</a:t>
            </a:r>
            <a:endParaRPr lang="en-US" dirty="0"/>
          </a:p>
        </p:txBody>
      </p:sp>
      <p:pic>
        <p:nvPicPr>
          <p:cNvPr id="4" name="Content Placeholder 3" descr="oregon grap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2983" y="1600200"/>
            <a:ext cx="6278033" cy="4708525"/>
          </a:xfrm>
          <a:ln w="762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Stinging Nettle</a:t>
            </a:r>
            <a:endParaRPr lang="en-US" dirty="0"/>
          </a:p>
        </p:txBody>
      </p:sp>
      <p:pic>
        <p:nvPicPr>
          <p:cNvPr id="4" name="Content Placeholder 3" descr="nettles in spring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419600" y="2209800"/>
            <a:ext cx="4089633" cy="2971800"/>
          </a:xfrm>
          <a:ln w="76200">
            <a:solidFill>
              <a:schemeClr val="tx1"/>
            </a:solidFill>
          </a:ln>
        </p:spPr>
      </p:pic>
      <p:pic>
        <p:nvPicPr>
          <p:cNvPr id="5" name="Picture 4" descr="nettles with seed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2209800"/>
            <a:ext cx="3844637" cy="29718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Winter</a:t>
            </a:r>
            <a:endParaRPr lang="en-US" dirty="0"/>
          </a:p>
        </p:txBody>
      </p:sp>
      <p:pic>
        <p:nvPicPr>
          <p:cNvPr id="4" name="Content Placeholder 3" descr="drying-salmon_c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9442" y="1905000"/>
            <a:ext cx="8377437" cy="4114800"/>
          </a:xfrm>
          <a:ln w="762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Dried seafood</a:t>
            </a:r>
            <a:endParaRPr lang="en-US" dirty="0"/>
          </a:p>
        </p:txBody>
      </p:sp>
      <p:pic>
        <p:nvPicPr>
          <p:cNvPr id="4" name="Content Placeholder 3" descr="dried clam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r="3671" b="5714"/>
          <a:stretch>
            <a:fillRect/>
          </a:stretch>
        </p:blipFill>
        <p:spPr>
          <a:xfrm>
            <a:off x="275598" y="1676400"/>
            <a:ext cx="4409674" cy="3276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6" name="Picture 5" descr="dried mussel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1200" y="1752600"/>
            <a:ext cx="2514600" cy="3200400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Hunting</a:t>
            </a:r>
            <a:endParaRPr lang="en-US" dirty="0"/>
          </a:p>
        </p:txBody>
      </p:sp>
      <p:pic>
        <p:nvPicPr>
          <p:cNvPr id="4" name="Content Placeholder 3" descr="bea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24200" y="2895600"/>
            <a:ext cx="2675749" cy="3010218"/>
          </a:xfrm>
          <a:ln w="76200">
            <a:solidFill>
              <a:schemeClr val="tx1"/>
            </a:solidFill>
          </a:ln>
        </p:spPr>
      </p:pic>
      <p:pic>
        <p:nvPicPr>
          <p:cNvPr id="5" name="Picture 4" descr="de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001" y="1524000"/>
            <a:ext cx="2535382" cy="38100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6" name="Picture 5" descr="el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72199" y="1371600"/>
            <a:ext cx="2781975" cy="32766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Salmon</a:t>
            </a:r>
            <a:endParaRPr lang="en-US" dirty="0"/>
          </a:p>
        </p:txBody>
      </p:sp>
      <p:pic>
        <p:nvPicPr>
          <p:cNvPr id="4" name="Content Placeholder 3" descr="coho_salmon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352904" y="1752600"/>
            <a:ext cx="6419496" cy="4390936"/>
          </a:xfrm>
          <a:ln w="762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Dried berries</a:t>
            </a:r>
            <a:endParaRPr lang="en-US" dirty="0"/>
          </a:p>
        </p:txBody>
      </p:sp>
      <p:pic>
        <p:nvPicPr>
          <p:cNvPr id="4" name="Content Placeholder 3" descr="Dried_Berri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5000" y="1752600"/>
            <a:ext cx="6096000" cy="4572000"/>
          </a:xfrm>
          <a:ln w="76200"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</p:pic>
      <p:sp>
        <p:nvSpPr>
          <p:cNvPr id="5" name="Rectangle 4"/>
          <p:cNvSpPr/>
          <p:nvPr/>
        </p:nvSpPr>
        <p:spPr>
          <a:xfrm>
            <a:off x="1981200" y="3581400"/>
            <a:ext cx="5867400" cy="457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057400" y="3733800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Str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Waterfowl</a:t>
            </a:r>
            <a:endParaRPr lang="en-US" dirty="0"/>
          </a:p>
        </p:txBody>
      </p:sp>
      <p:pic>
        <p:nvPicPr>
          <p:cNvPr id="4" name="Content Placeholder 3" descr="ducks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038600" y="3962400"/>
            <a:ext cx="4023438" cy="2676610"/>
          </a:xfrm>
          <a:ln w="76200">
            <a:solidFill>
              <a:schemeClr val="tx1"/>
            </a:solidFill>
          </a:ln>
        </p:spPr>
      </p:pic>
      <p:pic>
        <p:nvPicPr>
          <p:cNvPr id="5" name="Picture 4" descr="gees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1600" y="1447800"/>
            <a:ext cx="3812228" cy="22098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Salal</a:t>
            </a:r>
            <a:r>
              <a:rPr lang="en-US" dirty="0" smtClean="0"/>
              <a:t> Berry Cakes</a:t>
            </a:r>
            <a:endParaRPr lang="en-US" dirty="0"/>
          </a:p>
        </p:txBody>
      </p:sp>
      <p:pic>
        <p:nvPicPr>
          <p:cNvPr id="4" name="Content Placeholder 3" descr="102_984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9200" y="1524000"/>
            <a:ext cx="6502400" cy="4876800"/>
          </a:xfrm>
          <a:ln w="762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Wild Onion and Garlic</a:t>
            </a:r>
            <a:endParaRPr lang="en-US" dirty="0"/>
          </a:p>
        </p:txBody>
      </p:sp>
      <p:pic>
        <p:nvPicPr>
          <p:cNvPr id="4" name="Content Placeholder 3" descr="Wild onion and garlic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95400" y="1524000"/>
            <a:ext cx="6400800" cy="4338320"/>
          </a:xfrm>
          <a:ln w="762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Lodgepole</a:t>
            </a:r>
            <a:r>
              <a:rPr lang="en-US" dirty="0" smtClean="0"/>
              <a:t> Pines</a:t>
            </a:r>
            <a:endParaRPr lang="en-US" dirty="0"/>
          </a:p>
        </p:txBody>
      </p:sp>
      <p:pic>
        <p:nvPicPr>
          <p:cNvPr id="4" name="Content Placeholder 3" descr="lodgepole pine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19753" y="1600200"/>
            <a:ext cx="4704494" cy="4708525"/>
          </a:xfrm>
          <a:ln w="762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Bird eggs</a:t>
            </a:r>
            <a:endParaRPr lang="en-US" dirty="0"/>
          </a:p>
        </p:txBody>
      </p:sp>
      <p:pic>
        <p:nvPicPr>
          <p:cNvPr id="4" name="Content Placeholder 3" descr="birds egg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600200"/>
            <a:ext cx="6096000" cy="4566116"/>
          </a:xfrm>
          <a:ln w="762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>
            <a:normAutofit/>
          </a:bodyPr>
          <a:lstStyle/>
          <a:p>
            <a:r>
              <a:rPr lang="en-US" dirty="0" smtClean="0"/>
              <a:t>Salmonberry and Thimbleberry shoots</a:t>
            </a:r>
            <a:endParaRPr lang="en-US" dirty="0"/>
          </a:p>
        </p:txBody>
      </p:sp>
      <p:pic>
        <p:nvPicPr>
          <p:cNvPr id="4" name="Content Placeholder 3" descr="Thimble_Berry_B.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876800" y="2667000"/>
            <a:ext cx="3657600" cy="2743200"/>
          </a:xfrm>
          <a:ln w="76200">
            <a:solidFill>
              <a:schemeClr val="tx1"/>
            </a:solidFill>
          </a:ln>
        </p:spPr>
      </p:pic>
      <p:pic>
        <p:nvPicPr>
          <p:cNvPr id="5" name="Picture 4" descr="salmonber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2667000"/>
            <a:ext cx="3683000" cy="276225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BA200A85B927428F0EB023C6707BE9" ma:contentTypeVersion="1" ma:contentTypeDescription="Create a new document." ma:contentTypeScope="" ma:versionID="a83ead9963fa9473ed45133670a601bb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A828CCA1-50CD-4999-A834-509F2CCBDD4B}"/>
</file>

<file path=customXml/itemProps2.xml><?xml version="1.0" encoding="utf-8"?>
<ds:datastoreItem xmlns:ds="http://schemas.openxmlformats.org/officeDocument/2006/customXml" ds:itemID="{25FE6C0B-D425-4ED4-A60C-148B0FEC7F65}"/>
</file>

<file path=customXml/itemProps3.xml><?xml version="1.0" encoding="utf-8"?>
<ds:datastoreItem xmlns:ds="http://schemas.openxmlformats.org/officeDocument/2006/customXml" ds:itemID="{3CFA4105-3868-4CD6-9997-0A8BC0D60F57}"/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728</TotalTime>
  <Words>251</Words>
  <Application>Microsoft Office PowerPoint</Application>
  <PresentationFormat>On-screen Show (4:3)</PresentationFormat>
  <Paragraphs>90</Paragraphs>
  <Slides>56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3" baseType="lpstr">
      <vt:lpstr>Book Antiqua</vt:lpstr>
      <vt:lpstr>Calibri</vt:lpstr>
      <vt:lpstr>Lucida Sans</vt:lpstr>
      <vt:lpstr>Wingdings</vt:lpstr>
      <vt:lpstr>Wingdings 2</vt:lpstr>
      <vt:lpstr>Wingdings 3</vt:lpstr>
      <vt:lpstr>Apex</vt:lpstr>
      <vt:lpstr>Spring</vt:lpstr>
      <vt:lpstr>Camas Bulb</vt:lpstr>
      <vt:lpstr>Eulachon</vt:lpstr>
      <vt:lpstr>Miner’s Lettuce</vt:lpstr>
      <vt:lpstr>Stinging Nettle</vt:lpstr>
      <vt:lpstr>Wild Onion and Garlic</vt:lpstr>
      <vt:lpstr>Lodgepole Pines</vt:lpstr>
      <vt:lpstr>Bird eggs</vt:lpstr>
      <vt:lpstr>Salmonberry and Thimbleberry shoots</vt:lpstr>
      <vt:lpstr>Cow Parsnips</vt:lpstr>
      <vt:lpstr>Oregon Grape Flower</vt:lpstr>
      <vt:lpstr>Cattails</vt:lpstr>
      <vt:lpstr>Hunting Duck Geese Swans</vt:lpstr>
      <vt:lpstr>Herring Eggs</vt:lpstr>
      <vt:lpstr>Seaweed gathering</vt:lpstr>
      <vt:lpstr>Sea Urchins</vt:lpstr>
      <vt:lpstr>Seals, Whales</vt:lpstr>
      <vt:lpstr>Clams</vt:lpstr>
      <vt:lpstr>Summer</vt:lpstr>
      <vt:lpstr>Fishing Cod and Halibut</vt:lpstr>
      <vt:lpstr>Camas bulb</vt:lpstr>
      <vt:lpstr>Seals, Sea Otters, Beavers</vt:lpstr>
      <vt:lpstr>Birds Eggs</vt:lpstr>
      <vt:lpstr>Salmonberries</vt:lpstr>
      <vt:lpstr>Thimbleberries</vt:lpstr>
      <vt:lpstr>Blackberries</vt:lpstr>
      <vt:lpstr>Huckleberries</vt:lpstr>
      <vt:lpstr>Oregon Grape</vt:lpstr>
      <vt:lpstr>Salal Berries</vt:lpstr>
      <vt:lpstr>Hazelnut</vt:lpstr>
      <vt:lpstr>Crabapples</vt:lpstr>
      <vt:lpstr>Clams</vt:lpstr>
      <vt:lpstr>Mussels</vt:lpstr>
      <vt:lpstr>Bear</vt:lpstr>
      <vt:lpstr>Steelhead Salmon</vt:lpstr>
      <vt:lpstr>Sockeye Salmon</vt:lpstr>
      <vt:lpstr>Sturgeon Eggs</vt:lpstr>
      <vt:lpstr>Chinook</vt:lpstr>
      <vt:lpstr>Kinnikinnik</vt:lpstr>
      <vt:lpstr>Fall</vt:lpstr>
      <vt:lpstr>Crabapples</vt:lpstr>
      <vt:lpstr>Hazelnuts</vt:lpstr>
      <vt:lpstr>Hunting Elk, Bear, Deer</vt:lpstr>
      <vt:lpstr>Waterfowl</vt:lpstr>
      <vt:lpstr>Cranberry</vt:lpstr>
      <vt:lpstr>Swamp Potato</vt:lpstr>
      <vt:lpstr>Berry Picking</vt:lpstr>
      <vt:lpstr>Salal</vt:lpstr>
      <vt:lpstr>Oregon Grape</vt:lpstr>
      <vt:lpstr>Winter</vt:lpstr>
      <vt:lpstr>Dried seafood</vt:lpstr>
      <vt:lpstr>Hunting</vt:lpstr>
      <vt:lpstr>Salmon</vt:lpstr>
      <vt:lpstr>Dried berries</vt:lpstr>
      <vt:lpstr>Waterfowl</vt:lpstr>
      <vt:lpstr>Salal Berry Cakes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Aboriginal Seasonal Activities</dc:title>
  <dc:creator>tablet</dc:creator>
  <cp:lastModifiedBy>Gail Martindale</cp:lastModifiedBy>
  <cp:revision>88</cp:revision>
  <dcterms:created xsi:type="dcterms:W3CDTF">2010-11-09T02:32:49Z</dcterms:created>
  <dcterms:modified xsi:type="dcterms:W3CDTF">2016-10-26T19:19:28Z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0x01010054BA200A85B927428F0EB023C6707BE9</vt:lpwstr>
  </property>
</Properties>
</file>