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1"/>
  </p:sldMasterIdLst>
  <p:sldIdLst>
    <p:sldId id="256" r:id="rId2"/>
    <p:sldId id="257" r:id="rId3"/>
    <p:sldId id="273" r:id="rId4"/>
    <p:sldId id="258" r:id="rId5"/>
    <p:sldId id="259" r:id="rId6"/>
    <p:sldId id="260" r:id="rId7"/>
    <p:sldId id="261" r:id="rId8"/>
    <p:sldId id="270" r:id="rId9"/>
    <p:sldId id="266" r:id="rId10"/>
    <p:sldId id="262" r:id="rId11"/>
    <p:sldId id="271" r:id="rId12"/>
    <p:sldId id="263" r:id="rId13"/>
    <p:sldId id="267" r:id="rId14"/>
    <p:sldId id="264" r:id="rId15"/>
    <p:sldId id="272" r:id="rId16"/>
    <p:sldId id="269" r:id="rId17"/>
    <p:sldId id="265"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B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6" autoAdjust="0"/>
    <p:restoredTop sz="94660"/>
  </p:normalViewPr>
  <p:slideViewPr>
    <p:cSldViewPr snapToGrid="0">
      <p:cViewPr varScale="1">
        <p:scale>
          <a:sx n="86" d="100"/>
          <a:sy n="86" d="100"/>
        </p:scale>
        <p:origin x="108"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052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608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293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21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397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993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7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036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55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76421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7787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49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851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817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179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552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77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3/31/2017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055461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meo.com/11593355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abnol.org/internet/all-seasons-time-lapse-video/12329/" TargetMode="External"/><Relationship Id="rId2" Type="http://schemas.openxmlformats.org/officeDocument/2006/relationships/hyperlink" Target="https://vimeo.com/1159335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hellobc.com/british-columbia.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zkLWGLOM0rc" TargetMode="External"/><Relationship Id="rId2" Type="http://schemas.openxmlformats.org/officeDocument/2006/relationships/hyperlink" Target="http://www.sd71.bc.ca/School/abed/resources/teacher/Pages/Land-and-Resource-Connection-Lesson-Plans.aspx"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nesc.ca/wordpress/wp-content/uploads/2015/05/PUB-LFP-POSTER-Principles-of-Learning-First-Peoples-poster-11x17.pdf"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sd71.bc.ca/Pages/default.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sd71.bc.ca/School/abed/resources/teacher/Pages/Plants.aspx"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Seasonal Round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7033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Lesson 2 – How Do Seasonal Changes Affect Plants and Their Habitats?</a:t>
            </a:r>
            <a:endParaRPr lang="en-US" dirty="0"/>
          </a:p>
        </p:txBody>
      </p:sp>
      <p:sp>
        <p:nvSpPr>
          <p:cNvPr id="3" name="Content Placeholder 2"/>
          <p:cNvSpPr>
            <a:spLocks noGrp="1"/>
          </p:cNvSpPr>
          <p:nvPr>
            <p:ph idx="1"/>
          </p:nvPr>
        </p:nvSpPr>
        <p:spPr/>
        <p:txBody>
          <a:bodyPr/>
          <a:lstStyle/>
          <a:p>
            <a:r>
              <a:rPr lang="en-CA" dirty="0"/>
              <a:t>What kinds of habitats do plants live in? (Forests, oceans, cities, etc</a:t>
            </a:r>
            <a:r>
              <a:rPr lang="en-CA" dirty="0" smtClean="0"/>
              <a:t>.)</a:t>
            </a:r>
          </a:p>
          <a:p>
            <a:r>
              <a:rPr lang="en-CA" dirty="0" smtClean="0"/>
              <a:t> What </a:t>
            </a:r>
            <a:r>
              <a:rPr lang="en-CA" dirty="0"/>
              <a:t>is a microhabitat? </a:t>
            </a:r>
          </a:p>
          <a:p>
            <a:r>
              <a:rPr lang="en-CA" dirty="0" smtClean="0"/>
              <a:t> </a:t>
            </a:r>
            <a:r>
              <a:rPr lang="en-CA" dirty="0"/>
              <a:t>What happens to plants when the seasons change? </a:t>
            </a:r>
            <a:endParaRPr lang="en-CA" dirty="0" smtClean="0">
              <a:hlinkClick r:id="rId2"/>
            </a:endParaRPr>
          </a:p>
          <a:p>
            <a:endParaRPr lang="en-CA" dirty="0">
              <a:hlinkClick r:id="rId2"/>
            </a:endParaRPr>
          </a:p>
          <a:p>
            <a:endParaRPr lang="en-US" dirty="0"/>
          </a:p>
        </p:txBody>
      </p:sp>
    </p:spTree>
    <p:extLst>
      <p:ext uri="{BB962C8B-B14F-4D97-AF65-F5344CB8AC3E}">
        <p14:creationId xmlns:p14="http://schemas.microsoft.com/office/powerpoint/2010/main" val="265864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err="1">
                <a:hlinkClick r:id="rId2"/>
              </a:rPr>
              <a:t>Indigneous</a:t>
            </a:r>
            <a:r>
              <a:rPr lang="en-CA" dirty="0">
                <a:hlinkClick r:id="rId2"/>
              </a:rPr>
              <a:t> Plant Diva</a:t>
            </a:r>
            <a:endParaRPr lang="en-CA" dirty="0"/>
          </a:p>
          <a:p>
            <a:r>
              <a:rPr lang="en-CA" dirty="0">
                <a:hlinkClick r:id="rId3"/>
              </a:rPr>
              <a:t>See One Year in One Minute</a:t>
            </a:r>
            <a:endParaRPr lang="en-CA" dirty="0"/>
          </a:p>
          <a:p>
            <a:endParaRPr lang="en-US" dirty="0"/>
          </a:p>
        </p:txBody>
      </p:sp>
    </p:spTree>
    <p:extLst>
      <p:ext uri="{BB962C8B-B14F-4D97-AF65-F5344CB8AC3E}">
        <p14:creationId xmlns:p14="http://schemas.microsoft.com/office/powerpoint/2010/main" val="2836813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Lesson 3 – How Do Seasonal Changes Affect Animals and Their Habitats</a:t>
            </a:r>
            <a:r>
              <a:rPr lang="en-CA" dirty="0" smtClean="0"/>
              <a:t>?</a:t>
            </a:r>
            <a:endParaRPr lang="en-US" dirty="0"/>
          </a:p>
        </p:txBody>
      </p:sp>
      <p:sp>
        <p:nvSpPr>
          <p:cNvPr id="3" name="Content Placeholder 2"/>
          <p:cNvSpPr>
            <a:spLocks noGrp="1"/>
          </p:cNvSpPr>
          <p:nvPr>
            <p:ph idx="1"/>
          </p:nvPr>
        </p:nvSpPr>
        <p:spPr/>
        <p:txBody>
          <a:bodyPr/>
          <a:lstStyle/>
          <a:p>
            <a:r>
              <a:rPr lang="en-CA" dirty="0"/>
              <a:t>Why are there different habitats? </a:t>
            </a:r>
            <a:endParaRPr lang="en-CA" dirty="0" smtClean="0"/>
          </a:p>
          <a:p>
            <a:r>
              <a:rPr lang="en-CA" dirty="0" smtClean="0"/>
              <a:t>Why </a:t>
            </a:r>
            <a:r>
              <a:rPr lang="en-CA" dirty="0"/>
              <a:t>is it important to have different habitats</a:t>
            </a:r>
            <a:r>
              <a:rPr lang="en-CA" dirty="0" smtClean="0"/>
              <a:t>?</a:t>
            </a:r>
          </a:p>
          <a:p>
            <a:r>
              <a:rPr lang="en-CA" dirty="0" smtClean="0"/>
              <a:t> Why </a:t>
            </a:r>
            <a:r>
              <a:rPr lang="en-CA" dirty="0"/>
              <a:t>do animals live in different places</a:t>
            </a:r>
            <a:r>
              <a:rPr lang="en-CA" dirty="0" smtClean="0"/>
              <a:t>?</a:t>
            </a:r>
          </a:p>
          <a:p>
            <a:r>
              <a:rPr lang="en-CA" dirty="0" smtClean="0"/>
              <a:t> </a:t>
            </a:r>
            <a:r>
              <a:rPr lang="en-CA" dirty="0"/>
              <a:t>What physical characteristics and behaviours do animals have that help them survive in their habitats? </a:t>
            </a:r>
            <a:endParaRPr lang="en-CA" dirty="0" smtClean="0"/>
          </a:p>
          <a:p>
            <a:r>
              <a:rPr lang="en-CA" dirty="0" smtClean="0"/>
              <a:t> </a:t>
            </a:r>
            <a:r>
              <a:rPr lang="en-CA" dirty="0"/>
              <a:t>How do the needs of a particular animal relate to its habitat?</a:t>
            </a:r>
            <a:endParaRPr lang="en-US" dirty="0"/>
          </a:p>
        </p:txBody>
      </p:sp>
    </p:spTree>
    <p:extLst>
      <p:ext uri="{BB962C8B-B14F-4D97-AF65-F5344CB8AC3E}">
        <p14:creationId xmlns:p14="http://schemas.microsoft.com/office/powerpoint/2010/main" val="292763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295402" y="2615922"/>
            <a:ext cx="2219325" cy="26499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stretch>
            <a:fillRect/>
          </a:stretch>
        </p:blipFill>
        <p:spPr>
          <a:xfrm>
            <a:off x="7972424" y="2747560"/>
            <a:ext cx="2150357" cy="2557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4"/>
          <a:stretch>
            <a:fillRect/>
          </a:stretch>
        </p:blipFill>
        <p:spPr>
          <a:xfrm>
            <a:off x="4391257" y="2285999"/>
            <a:ext cx="2385432" cy="3309787"/>
          </a:xfrm>
          <a:prstGeom prst="rect">
            <a:avLst/>
          </a:prstGeom>
        </p:spPr>
      </p:pic>
    </p:spTree>
    <p:extLst>
      <p:ext uri="{BB962C8B-B14F-4D97-AF65-F5344CB8AC3E}">
        <p14:creationId xmlns:p14="http://schemas.microsoft.com/office/powerpoint/2010/main" val="1461291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Lesson 4 – What Are the Four Geographic Regions of BC?</a:t>
            </a:r>
            <a:endParaRPr lang="en-US" dirty="0"/>
          </a:p>
        </p:txBody>
      </p:sp>
      <p:sp>
        <p:nvSpPr>
          <p:cNvPr id="3" name="Content Placeholder 2"/>
          <p:cNvSpPr>
            <a:spLocks noGrp="1"/>
          </p:cNvSpPr>
          <p:nvPr>
            <p:ph idx="1"/>
          </p:nvPr>
        </p:nvSpPr>
        <p:spPr>
          <a:xfrm>
            <a:off x="1295401" y="2499016"/>
            <a:ext cx="9601195" cy="3376852"/>
          </a:xfrm>
        </p:spPr>
        <p:txBody>
          <a:bodyPr>
            <a:normAutofit/>
          </a:bodyPr>
          <a:lstStyle/>
          <a:p>
            <a:r>
              <a:rPr lang="en-CA" dirty="0" smtClean="0"/>
              <a:t> </a:t>
            </a:r>
            <a:r>
              <a:rPr lang="en-CA" dirty="0"/>
              <a:t>Why are there different landforms in the province?</a:t>
            </a:r>
          </a:p>
          <a:p>
            <a:r>
              <a:rPr lang="en-CA" dirty="0" smtClean="0"/>
              <a:t> </a:t>
            </a:r>
            <a:r>
              <a:rPr lang="en-CA" dirty="0"/>
              <a:t>What plant and animal habitats would be found in different </a:t>
            </a:r>
            <a:r>
              <a:rPr lang="en-CA" dirty="0" smtClean="0"/>
              <a:t>regions of </a:t>
            </a:r>
            <a:r>
              <a:rPr lang="en-CA" dirty="0"/>
              <a:t>BC?</a:t>
            </a:r>
          </a:p>
          <a:p>
            <a:r>
              <a:rPr lang="en-CA" dirty="0" smtClean="0"/>
              <a:t> </a:t>
            </a:r>
            <a:r>
              <a:rPr lang="en-CA" dirty="0"/>
              <a:t>What living and non-living things would be found in the </a:t>
            </a:r>
            <a:r>
              <a:rPr lang="en-CA" dirty="0" smtClean="0"/>
              <a:t>different habitats</a:t>
            </a:r>
            <a:r>
              <a:rPr lang="en-CA" dirty="0"/>
              <a:t>?</a:t>
            </a:r>
          </a:p>
          <a:p>
            <a:r>
              <a:rPr lang="en-CA" dirty="0" smtClean="0"/>
              <a:t> </a:t>
            </a:r>
            <a:r>
              <a:rPr lang="en-CA" dirty="0"/>
              <a:t>How does climate of the different regions affect the seasonal round?</a:t>
            </a:r>
          </a:p>
          <a:p>
            <a:r>
              <a:rPr lang="en-CA" dirty="0" smtClean="0"/>
              <a:t>How </a:t>
            </a:r>
            <a:r>
              <a:rPr lang="en-CA" dirty="0"/>
              <a:t>do the various landscapes across the province affect the </a:t>
            </a:r>
            <a:r>
              <a:rPr lang="en-CA" dirty="0" smtClean="0"/>
              <a:t>seasonal round</a:t>
            </a:r>
            <a:r>
              <a:rPr lang="en-CA" dirty="0"/>
              <a:t>?</a:t>
            </a:r>
            <a:endParaRPr lang="en-US" dirty="0"/>
          </a:p>
        </p:txBody>
      </p:sp>
    </p:spTree>
    <p:extLst>
      <p:ext uri="{BB962C8B-B14F-4D97-AF65-F5344CB8AC3E}">
        <p14:creationId xmlns:p14="http://schemas.microsoft.com/office/powerpoint/2010/main" val="4181873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13855" y="2436213"/>
            <a:ext cx="3596952" cy="3609145"/>
          </a:xfrm>
          <a:prstGeom prst="rect">
            <a:avLst/>
          </a:prstGeom>
        </p:spPr>
      </p:pic>
      <p:pic>
        <p:nvPicPr>
          <p:cNvPr id="5" name="Picture 4"/>
          <p:cNvPicPr>
            <a:picLocks noChangeAspect="1"/>
          </p:cNvPicPr>
          <p:nvPr/>
        </p:nvPicPr>
        <p:blipFill>
          <a:blip r:embed="rId3"/>
          <a:stretch>
            <a:fillRect/>
          </a:stretch>
        </p:blipFill>
        <p:spPr>
          <a:xfrm>
            <a:off x="6816145" y="2387441"/>
            <a:ext cx="3798137" cy="3657917"/>
          </a:xfrm>
          <a:prstGeom prst="rect">
            <a:avLst/>
          </a:prstGeom>
        </p:spPr>
      </p:pic>
    </p:spTree>
    <p:extLst>
      <p:ext uri="{BB962C8B-B14F-4D97-AF65-F5344CB8AC3E}">
        <p14:creationId xmlns:p14="http://schemas.microsoft.com/office/powerpoint/2010/main" val="3900322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hlinkClick r:id="rId2"/>
              </a:rPr>
              <a:t>Tourism BC</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1243" y="2557463"/>
            <a:ext cx="3469514" cy="331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3124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Lesson 5 – What Does a Seasonal Round Look Like?</a:t>
            </a:r>
            <a:endParaRPr lang="en-US" dirty="0"/>
          </a:p>
        </p:txBody>
      </p:sp>
      <p:sp>
        <p:nvSpPr>
          <p:cNvPr id="3" name="Content Placeholder 2"/>
          <p:cNvSpPr>
            <a:spLocks noGrp="1"/>
          </p:cNvSpPr>
          <p:nvPr>
            <p:ph idx="1"/>
          </p:nvPr>
        </p:nvSpPr>
        <p:spPr/>
        <p:txBody>
          <a:bodyPr/>
          <a:lstStyle/>
          <a:p>
            <a:r>
              <a:rPr lang="en-CA" dirty="0"/>
              <a:t>What animals would be hunted for food? • What plants or berries could be harvested? • Are there fish available? • How does the landscape of the region affect the seasonal round? • What would the weather be like in each season? • What shelter would people need? • What materials might they use to build shelter? • How do people travel from one place to another? • What resources would need to be harvested to make clothing, footwear, baskets, tools, etc.? • How might First Nations groups celebrate the seasons?</a:t>
            </a:r>
            <a:endParaRPr lang="en-US" dirty="0"/>
          </a:p>
        </p:txBody>
      </p:sp>
    </p:spTree>
    <p:extLst>
      <p:ext uri="{BB962C8B-B14F-4D97-AF65-F5344CB8AC3E}">
        <p14:creationId xmlns:p14="http://schemas.microsoft.com/office/powerpoint/2010/main" val="16400033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95400"/>
            <a:ext cx="4800600" cy="1200329"/>
          </a:xfrm>
          <a:prstGeom prst="rect">
            <a:avLst/>
          </a:prstGeom>
          <a:noFill/>
        </p:spPr>
        <p:txBody>
          <a:bodyPr wrap="square" rtlCol="0">
            <a:spAutoFit/>
          </a:bodyPr>
          <a:lstStyle/>
          <a:p>
            <a:r>
              <a:rPr lang="en-CA" sz="2400" dirty="0" smtClean="0">
                <a:hlinkClick r:id="rId2"/>
              </a:rPr>
              <a:t>Land And Resource Connection</a:t>
            </a:r>
            <a:endParaRPr lang="en-CA" sz="2400" dirty="0" smtClean="0"/>
          </a:p>
          <a:p>
            <a:endParaRPr lang="en-CA" sz="2400" dirty="0"/>
          </a:p>
          <a:p>
            <a:r>
              <a:rPr lang="en-CA" sz="2400" dirty="0" smtClean="0">
                <a:hlinkClick r:id="rId3"/>
              </a:rPr>
              <a:t>Time Immemorial</a:t>
            </a:r>
            <a:endParaRPr lang="en-US" sz="2400" dirty="0"/>
          </a:p>
        </p:txBody>
      </p:sp>
      <p:pic>
        <p:nvPicPr>
          <p:cNvPr id="3" name="Picture 2"/>
          <p:cNvPicPr>
            <a:picLocks noChangeAspect="1"/>
          </p:cNvPicPr>
          <p:nvPr/>
        </p:nvPicPr>
        <p:blipFill>
          <a:blip r:embed="rId4"/>
          <a:stretch>
            <a:fillRect/>
          </a:stretch>
        </p:blipFill>
        <p:spPr>
          <a:xfrm>
            <a:off x="5774341" y="1128415"/>
            <a:ext cx="4265009" cy="4243685"/>
          </a:xfrm>
          <a:prstGeom prst="rect">
            <a:avLst/>
          </a:prstGeom>
        </p:spPr>
      </p:pic>
    </p:spTree>
    <p:extLst>
      <p:ext uri="{BB962C8B-B14F-4D97-AF65-F5344CB8AC3E}">
        <p14:creationId xmlns:p14="http://schemas.microsoft.com/office/powerpoint/2010/main" val="949716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What is important about Aboriginal Education?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6229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7854" y="759056"/>
            <a:ext cx="10515600" cy="5530231"/>
          </a:xfrm>
        </p:spPr>
        <p:txBody>
          <a:bodyPr>
            <a:normAutofit fontScale="55000" lnSpcReduction="20000"/>
          </a:bodyPr>
          <a:lstStyle/>
          <a:p>
            <a:r>
              <a:rPr lang="en-CA" sz="3600" b="1" dirty="0" smtClean="0"/>
              <a:t>Aboriginal Perspectives and Knowledge</a:t>
            </a:r>
          </a:p>
          <a:p>
            <a:r>
              <a:rPr lang="en-CA" dirty="0" smtClean="0"/>
              <a:t>British Columbia has long had the goal </a:t>
            </a:r>
            <a:r>
              <a:rPr lang="en-CA" sz="3600" dirty="0" smtClean="0">
                <a:solidFill>
                  <a:schemeClr val="accent2"/>
                </a:solidFill>
              </a:rPr>
              <a:t>of improving school success for all Aboriginal students</a:t>
            </a:r>
            <a:r>
              <a:rPr lang="en-CA" sz="3600" dirty="0" smtClean="0"/>
              <a:t>. </a:t>
            </a:r>
            <a:r>
              <a:rPr lang="en-CA" dirty="0" smtClean="0"/>
              <a:t>Achieving this goal will require that the </a:t>
            </a:r>
            <a:r>
              <a:rPr lang="en-CA" sz="3600" dirty="0" smtClean="0">
                <a:solidFill>
                  <a:schemeClr val="accent2"/>
                </a:solidFill>
              </a:rPr>
              <a:t>voice of Aboriginal people </a:t>
            </a:r>
            <a:r>
              <a:rPr lang="en-CA" dirty="0" smtClean="0"/>
              <a:t>be heard in all aspects of the education system; the presence of Aboriginal languages, cultures, and histories be increased in provincial curricula; and leadership and informed practice be provided.</a:t>
            </a:r>
          </a:p>
          <a:p>
            <a:r>
              <a:rPr lang="en-CA" dirty="0" smtClean="0"/>
              <a:t>At the same time, British Columbia’s education transformation therefore incorporates the Aboriginal voice and perspective by having Aboriginal expertise </a:t>
            </a:r>
            <a:r>
              <a:rPr lang="en-CA" sz="3600" dirty="0" smtClean="0">
                <a:solidFill>
                  <a:schemeClr val="accent2"/>
                </a:solidFill>
              </a:rPr>
              <a:t>Aboriginal perspectives and knowledge are a part of the historical and contemporary foundation of British Columbia and Canada.</a:t>
            </a:r>
            <a:r>
              <a:rPr lang="en-CA" dirty="0" smtClean="0"/>
              <a:t>se at all levels, ensuring that Aboriginal content is a part of the learning journey for all students, and ensuring that the best information guides the work. An important goal in integrating Aboriginal perspectives into curricula is to ensure that all learners have </a:t>
            </a:r>
            <a:r>
              <a:rPr lang="en-CA" sz="3600" dirty="0" smtClean="0">
                <a:solidFill>
                  <a:schemeClr val="accent2"/>
                </a:solidFill>
              </a:rPr>
              <a:t>opportunities to understand and respect their own cultural heritage as well as that of others.</a:t>
            </a:r>
          </a:p>
          <a:p>
            <a:r>
              <a:rPr lang="en-CA" dirty="0" smtClean="0"/>
              <a:t>Over the past decade, British Columbia’s curriculum has integrated Aboriginal content into specific courses. The redesigned </a:t>
            </a:r>
            <a:r>
              <a:rPr lang="en-CA" sz="3600" dirty="0" smtClean="0">
                <a:solidFill>
                  <a:schemeClr val="accent2"/>
                </a:solidFill>
              </a:rPr>
              <a:t>curriculum builds on what has been learned and extends Aboriginal perspectives into the entire learning journey, rather than into specific courses or grade levels</a:t>
            </a:r>
            <a:r>
              <a:rPr lang="en-CA" dirty="0" smtClean="0"/>
              <a:t>. This means that from Kindergarten to graduation, students will experience Aboriginal perspectives and knowledge as part of what they are learning. And because Aboriginal perspectives and knowledge are embedded in the curriculum, they will naturally influence the ways in which students will be assessed.</a:t>
            </a:r>
          </a:p>
          <a:p>
            <a:r>
              <a:rPr lang="en-CA" dirty="0" smtClean="0"/>
              <a:t>The</a:t>
            </a:r>
            <a:r>
              <a:rPr lang="en-CA" dirty="0" smtClean="0">
                <a:hlinkClick r:id="rId2"/>
              </a:rPr>
              <a:t> First Peoples Principles of Learning</a:t>
            </a:r>
            <a:r>
              <a:rPr lang="en-CA" dirty="0" smtClean="0"/>
              <a:t> provided a crucial lens for teacher teams when drafting curricula, and all curriculum teams included Aboriginal representation. The teams put great effort </a:t>
            </a:r>
            <a:r>
              <a:rPr lang="en-CA" sz="3600" dirty="0" smtClean="0">
                <a:solidFill>
                  <a:schemeClr val="accent2"/>
                </a:solidFill>
              </a:rPr>
              <a:t>into embedding Aboriginal knowledge and worldviews in curriculum in authentic and meaningful ways. </a:t>
            </a:r>
            <a:r>
              <a:rPr lang="en-CA" dirty="0" smtClean="0"/>
              <a:t>Curriculum material was reviewed by Ministry staff as well as by Aboriginal teachers and other experts.</a:t>
            </a:r>
          </a:p>
          <a:p>
            <a:r>
              <a:rPr lang="en-CA" dirty="0" smtClean="0"/>
              <a:t>References to Aboriginal perspectives and knowledge are both explicit and implicit in the redesigned curriculum and are evident in the rationale statements, goals, learning standards, and some of the elaborations. Rich instructional samples to inspire teaching and learning will be collected and shared online to provide examples of relevant teaching units and place-based learning. In all of the areas of learning, </a:t>
            </a:r>
            <a:r>
              <a:rPr lang="en-CA" sz="3600" dirty="0" smtClean="0">
                <a:solidFill>
                  <a:schemeClr val="accent2"/>
                </a:solidFill>
              </a:rPr>
              <a:t>teachers are encouraged to teach in ways that respect the place in which the students are — to teach from within the school and its surrounding community.</a:t>
            </a:r>
          </a:p>
          <a:p>
            <a:endParaRPr lang="en-CA" dirty="0"/>
          </a:p>
        </p:txBody>
      </p:sp>
    </p:spTree>
    <p:extLst>
      <p:ext uri="{BB962C8B-B14F-4D97-AF65-F5344CB8AC3E}">
        <p14:creationId xmlns:p14="http://schemas.microsoft.com/office/powerpoint/2010/main" val="742868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Moons</a:t>
            </a:r>
            <a:endParaRPr lang="en-US" dirty="0"/>
          </a:p>
        </p:txBody>
      </p:sp>
      <p:sp>
        <p:nvSpPr>
          <p:cNvPr id="3" name="Content Placeholder 2"/>
          <p:cNvSpPr>
            <a:spLocks noGrp="1"/>
          </p:cNvSpPr>
          <p:nvPr>
            <p:ph idx="1"/>
          </p:nvPr>
        </p:nvSpPr>
        <p:spPr/>
        <p:txBody>
          <a:bodyPr/>
          <a:lstStyle/>
          <a:p>
            <a:r>
              <a:rPr lang="en-CA" dirty="0" smtClean="0"/>
              <a:t>Make a connection to this moon with your group</a:t>
            </a:r>
            <a:endParaRPr lang="en-US" dirty="0"/>
          </a:p>
        </p:txBody>
      </p:sp>
      <p:pic>
        <p:nvPicPr>
          <p:cNvPr id="4" name="Picture 3"/>
          <p:cNvPicPr>
            <a:picLocks noChangeAspect="1"/>
          </p:cNvPicPr>
          <p:nvPr/>
        </p:nvPicPr>
        <p:blipFill>
          <a:blip r:embed="rId2"/>
          <a:stretch>
            <a:fillRect/>
          </a:stretch>
        </p:blipFill>
        <p:spPr>
          <a:xfrm>
            <a:off x="1938029" y="3095393"/>
            <a:ext cx="3301335" cy="2780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312" y="1228724"/>
            <a:ext cx="2162175" cy="2114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164" y="3095393"/>
            <a:ext cx="2425632" cy="3007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86220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SD71 Aboriginal Education Resources</a:t>
            </a:r>
            <a:endParaRPr lang="en-US" dirty="0"/>
          </a:p>
        </p:txBody>
      </p:sp>
      <p:sp>
        <p:nvSpPr>
          <p:cNvPr id="3" name="Content Placeholder 2"/>
          <p:cNvSpPr>
            <a:spLocks noGrp="1"/>
          </p:cNvSpPr>
          <p:nvPr>
            <p:ph idx="1"/>
          </p:nvPr>
        </p:nvSpPr>
        <p:spPr/>
        <p:txBody>
          <a:bodyPr/>
          <a:lstStyle/>
          <a:p>
            <a:r>
              <a:rPr lang="en-CA" dirty="0" smtClean="0">
                <a:hlinkClick r:id="rId2"/>
              </a:rPr>
              <a:t>SD71</a:t>
            </a:r>
            <a:endParaRPr lang="en-CA"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165" y="2956890"/>
            <a:ext cx="4601135" cy="2639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25141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My Seasonal Round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08737" y="2557463"/>
            <a:ext cx="2574525" cy="3317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5879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Lesson 1 – What Is a Seasonal Round? </a:t>
            </a:r>
            <a:endParaRPr lang="en-US" dirty="0"/>
          </a:p>
        </p:txBody>
      </p:sp>
      <p:sp>
        <p:nvSpPr>
          <p:cNvPr id="3" name="Content Placeholder 2"/>
          <p:cNvSpPr>
            <a:spLocks noGrp="1"/>
          </p:cNvSpPr>
          <p:nvPr>
            <p:ph idx="1"/>
          </p:nvPr>
        </p:nvSpPr>
        <p:spPr/>
        <p:txBody>
          <a:bodyPr>
            <a:normAutofit/>
          </a:bodyPr>
          <a:lstStyle/>
          <a:p>
            <a:r>
              <a:rPr lang="en-CA" dirty="0" smtClean="0"/>
              <a:t>Imagine </a:t>
            </a:r>
            <a:r>
              <a:rPr lang="en-CA" dirty="0"/>
              <a:t>not having any calendars or not knowing the date</a:t>
            </a:r>
            <a:r>
              <a:rPr lang="en-CA" dirty="0" smtClean="0"/>
              <a:t>.</a:t>
            </a:r>
          </a:p>
          <a:p>
            <a:r>
              <a:rPr lang="en-CA" dirty="0" smtClean="0"/>
              <a:t> </a:t>
            </a:r>
            <a:r>
              <a:rPr lang="en-CA" dirty="0"/>
              <a:t>How would you know the seasons were changing just by looking around you</a:t>
            </a:r>
            <a:r>
              <a:rPr lang="en-CA" dirty="0" smtClean="0"/>
              <a:t>?</a:t>
            </a:r>
          </a:p>
          <a:p>
            <a:r>
              <a:rPr lang="en-CA" dirty="0" smtClean="0"/>
              <a:t> </a:t>
            </a:r>
            <a:r>
              <a:rPr lang="en-CA" dirty="0"/>
              <a:t>What do you know about the seasons?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5322" y="3790951"/>
            <a:ext cx="1816438" cy="2273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8391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hlinkClick r:id="rId2"/>
              </a:rPr>
              <a:t>Plants</a:t>
            </a:r>
            <a:endParaRPr lang="en-US" dirty="0"/>
          </a:p>
        </p:txBody>
      </p:sp>
      <p:sp>
        <p:nvSpPr>
          <p:cNvPr id="3" name="Content Placeholder 2"/>
          <p:cNvSpPr>
            <a:spLocks noGrp="1"/>
          </p:cNvSpPr>
          <p:nvPr>
            <p:ph idx="1"/>
          </p:nvPr>
        </p:nvSpPr>
        <p:spPr>
          <a:xfrm>
            <a:off x="1295402" y="2587928"/>
            <a:ext cx="9601196" cy="3318936"/>
          </a:xfrm>
        </p:spPr>
        <p:txBody>
          <a:bodyPr/>
          <a:lstStyle/>
          <a:p>
            <a:endParaRPr lang="en-US" dirty="0"/>
          </a:p>
        </p:txBody>
      </p:sp>
      <p:pic>
        <p:nvPicPr>
          <p:cNvPr id="4" name="Picture 3"/>
          <p:cNvPicPr>
            <a:picLocks noChangeAspect="1"/>
          </p:cNvPicPr>
          <p:nvPr/>
        </p:nvPicPr>
        <p:blipFill>
          <a:blip r:embed="rId3"/>
          <a:stretch>
            <a:fillRect/>
          </a:stretch>
        </p:blipFill>
        <p:spPr>
          <a:xfrm>
            <a:off x="2929180" y="2614537"/>
            <a:ext cx="2122609" cy="3089155"/>
          </a:xfrm>
          <a:prstGeom prst="rect">
            <a:avLst/>
          </a:prstGeom>
        </p:spPr>
      </p:pic>
      <p:pic>
        <p:nvPicPr>
          <p:cNvPr id="5" name="Picture 4"/>
          <p:cNvPicPr>
            <a:picLocks noChangeAspect="1"/>
          </p:cNvPicPr>
          <p:nvPr/>
        </p:nvPicPr>
        <p:blipFill>
          <a:blip r:embed="rId4"/>
          <a:stretch>
            <a:fillRect/>
          </a:stretch>
        </p:blipFill>
        <p:spPr>
          <a:xfrm>
            <a:off x="6534207" y="2964775"/>
            <a:ext cx="3062141" cy="2360714"/>
          </a:xfrm>
          <a:prstGeom prst="rect">
            <a:avLst/>
          </a:prstGeom>
        </p:spPr>
      </p:pic>
    </p:spTree>
    <p:extLst>
      <p:ext uri="{BB962C8B-B14F-4D97-AF65-F5344CB8AC3E}">
        <p14:creationId xmlns:p14="http://schemas.microsoft.com/office/powerpoint/2010/main" val="257460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
            </a:r>
            <a:br>
              <a:rPr lang="en-CA" dirty="0"/>
            </a:br>
            <a:r>
              <a:rPr lang="en-CA" dirty="0" smtClean="0"/>
              <a:t>Seasonal Round Examples</a:t>
            </a:r>
            <a:endParaRPr lang="en-US" dirty="0"/>
          </a:p>
        </p:txBody>
      </p:sp>
      <p:pic>
        <p:nvPicPr>
          <p:cNvPr id="1026" name="Picture 2" descr="http://www.ankn.uaf.edu/curriculum/athabascan/observingsnow/images/TradSeasonalRou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88351" y="2853531"/>
            <a:ext cx="2710651" cy="2693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3"/>
          <p:cNvPicPr>
            <a:picLocks noChangeAspect="1"/>
          </p:cNvPicPr>
          <p:nvPr/>
        </p:nvPicPr>
        <p:blipFill>
          <a:blip r:embed="rId3"/>
          <a:stretch>
            <a:fillRect/>
          </a:stretch>
        </p:blipFill>
        <p:spPr>
          <a:xfrm>
            <a:off x="4648200" y="2773362"/>
            <a:ext cx="3146264" cy="2693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stretch>
            <a:fillRect/>
          </a:stretch>
        </p:blipFill>
        <p:spPr>
          <a:xfrm>
            <a:off x="8143662" y="2718765"/>
            <a:ext cx="2752936" cy="28287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04002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BA200A85B927428F0EB023C6707BE9" ma:contentTypeVersion="1" ma:contentTypeDescription="Create a new document." ma:contentTypeScope="" ma:versionID="a83ead9963fa9473ed45133670a601b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20C2C2-9ADE-40B1-A5CD-50DE6AA03FD0}"/>
</file>

<file path=customXml/itemProps2.xml><?xml version="1.0" encoding="utf-8"?>
<ds:datastoreItem xmlns:ds="http://schemas.openxmlformats.org/officeDocument/2006/customXml" ds:itemID="{8D0C387D-1B3F-41E8-ABCF-9131D95FF2E1}"/>
</file>

<file path=customXml/itemProps3.xml><?xml version="1.0" encoding="utf-8"?>
<ds:datastoreItem xmlns:ds="http://schemas.openxmlformats.org/officeDocument/2006/customXml" ds:itemID="{61360282-5D9B-40F7-ADA2-EC0961FC5FCF}"/>
</file>

<file path=docProps/app.xml><?xml version="1.0" encoding="utf-8"?>
<Properties xmlns="http://schemas.openxmlformats.org/officeDocument/2006/extended-properties" xmlns:vt="http://schemas.openxmlformats.org/officeDocument/2006/docPropsVTypes">
  <Template>Organic</Template>
  <TotalTime>132</TotalTime>
  <Words>654</Words>
  <Application>Microsoft Office PowerPoint</Application>
  <PresentationFormat>Widescreen</PresentationFormat>
  <Paragraphs>43</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Seasonal Round</vt:lpstr>
      <vt:lpstr>What is important about Aboriginal Education?</vt:lpstr>
      <vt:lpstr>PowerPoint Presentation</vt:lpstr>
      <vt:lpstr>Moons</vt:lpstr>
      <vt:lpstr>SD71 Aboriginal Education Resources</vt:lpstr>
      <vt:lpstr>My Seasonal Round </vt:lpstr>
      <vt:lpstr>Lesson 1 – What Is a Seasonal Round? </vt:lpstr>
      <vt:lpstr>Plants</vt:lpstr>
      <vt:lpstr> Seasonal Round Examples</vt:lpstr>
      <vt:lpstr>Lesson 2 – How Do Seasonal Changes Affect Plants and Their Habitats?</vt:lpstr>
      <vt:lpstr>PowerPoint Presentation</vt:lpstr>
      <vt:lpstr>Lesson 3 – How Do Seasonal Changes Affect Animals and Their Habitats?</vt:lpstr>
      <vt:lpstr>PowerPoint Presentation</vt:lpstr>
      <vt:lpstr>Lesson 4 – What Are the Four Geographic Regions of BC?</vt:lpstr>
      <vt:lpstr>PowerPoint Presentation</vt:lpstr>
      <vt:lpstr>Tourism BC</vt:lpstr>
      <vt:lpstr>Lesson 5 – What Does a Seasonal Round Look Like?</vt:lpstr>
      <vt:lpstr>PowerPoint Presentation</vt:lpstr>
    </vt:vector>
  </TitlesOfParts>
  <Company>SD71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Seasonal Round</dc:title>
  <dc:creator>Lynn Swift</dc:creator>
  <cp:lastModifiedBy>Lynn Swift</cp:lastModifiedBy>
  <cp:revision>14</cp:revision>
  <dcterms:created xsi:type="dcterms:W3CDTF">2017-02-10T03:54:57Z</dcterms:created>
  <dcterms:modified xsi:type="dcterms:W3CDTF">2017-03-31T18:28:03Z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0x01010054BA200A85B927428F0EB023C6707BE9</vt:lpwstr>
  </property>
</Properties>
</file>