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sldIdLst>
    <p:sldId id="256" r:id="rId5"/>
    <p:sldId id="284" r:id="rId6"/>
    <p:sldId id="260" r:id="rId7"/>
    <p:sldId id="292" r:id="rId8"/>
    <p:sldId id="294" r:id="rId9"/>
    <p:sldId id="261" r:id="rId10"/>
    <p:sldId id="291" r:id="rId11"/>
    <p:sldId id="263" r:id="rId12"/>
    <p:sldId id="290" r:id="rId13"/>
    <p:sldId id="275" r:id="rId14"/>
    <p:sldId id="289" r:id="rId15"/>
    <p:sldId id="280" r:id="rId16"/>
    <p:sldId id="288" r:id="rId17"/>
    <p:sldId id="281" r:id="rId18"/>
    <p:sldId id="287" r:id="rId19"/>
    <p:sldId id="262" r:id="rId20"/>
    <p:sldId id="286"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00"/>
    <a:srgbClr val="FFCC66"/>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54" d="100"/>
          <a:sy n="54"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9DE52-8B58-408D-9BC0-2CC4BBE105E1}" type="datetimeFigureOut">
              <a:rPr lang="en-CA" smtClean="0"/>
              <a:t>2019-04-29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E4464-3279-4902-B562-9EDE73224A5D}" type="slidenum">
              <a:rPr lang="en-CA" smtClean="0"/>
              <a:t>‹#›</a:t>
            </a:fld>
            <a:endParaRPr lang="en-CA"/>
          </a:p>
        </p:txBody>
      </p:sp>
    </p:spTree>
    <p:extLst>
      <p:ext uri="{BB962C8B-B14F-4D97-AF65-F5344CB8AC3E}">
        <p14:creationId xmlns:p14="http://schemas.microsoft.com/office/powerpoint/2010/main" val="367303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Spring salmon</a:t>
            </a:r>
          </a:p>
        </p:txBody>
      </p:sp>
      <p:sp>
        <p:nvSpPr>
          <p:cNvPr id="4" name="Slide Number Placeholder 3"/>
          <p:cNvSpPr>
            <a:spLocks noGrp="1"/>
          </p:cNvSpPr>
          <p:nvPr>
            <p:ph type="sldNum" sz="quarter" idx="10"/>
          </p:nvPr>
        </p:nvSpPr>
        <p:spPr/>
        <p:txBody>
          <a:bodyPr/>
          <a:lstStyle/>
          <a:p>
            <a:fld id="{5CFE4464-3279-4902-B562-9EDE73224A5D}" type="slidenum">
              <a:rPr lang="en-CA" smtClean="0"/>
              <a:t>14</a:t>
            </a:fld>
            <a:endParaRPr lang="en-CA"/>
          </a:p>
        </p:txBody>
      </p:sp>
    </p:spTree>
    <p:extLst>
      <p:ext uri="{BB962C8B-B14F-4D97-AF65-F5344CB8AC3E}">
        <p14:creationId xmlns:p14="http://schemas.microsoft.com/office/powerpoint/2010/main" val="52668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B08986-6483-4FD8-A13D-357EF6A14F42}" type="datetimeFigureOut">
              <a:rPr lang="en-CA" smtClean="0"/>
              <a:t>2019-04-29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C03E3-D55F-4B20-9DF2-DBCA5AF2063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92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8986-6483-4FD8-A13D-357EF6A14F42}" type="datetimeFigureOut">
              <a:rPr lang="en-CA" smtClean="0"/>
              <a:t>2019-04-29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8595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8986-6483-4FD8-A13D-357EF6A14F42}" type="datetimeFigureOut">
              <a:rPr lang="en-CA" smtClean="0"/>
              <a:t>2019-04-29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358466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8986-6483-4FD8-A13D-357EF6A14F42}" type="datetimeFigureOut">
              <a:rPr lang="en-CA" smtClean="0"/>
              <a:t>2019-04-29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79309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B08986-6483-4FD8-A13D-357EF6A14F42}" type="datetimeFigureOut">
              <a:rPr lang="en-CA" smtClean="0"/>
              <a:t>2019-04-29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C03E3-D55F-4B20-9DF2-DBCA5AF2063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5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B08986-6483-4FD8-A13D-357EF6A14F42}" type="datetimeFigureOut">
              <a:rPr lang="en-CA" smtClean="0"/>
              <a:t>2019-04-29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142701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08986-6483-4FD8-A13D-357EF6A14F42}" type="datetimeFigureOut">
              <a:rPr lang="en-CA" smtClean="0"/>
              <a:t>2019-04-29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413575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B08986-6483-4FD8-A13D-357EF6A14F42}" type="datetimeFigureOut">
              <a:rPr lang="en-CA" smtClean="0"/>
              <a:t>2019-04-29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220176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B08986-6483-4FD8-A13D-357EF6A14F42}" type="datetimeFigureOut">
              <a:rPr lang="en-CA" smtClean="0"/>
              <a:t>2019-04-29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169882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0B08986-6483-4FD8-A13D-357EF6A14F42}" type="datetimeFigureOut">
              <a:rPr lang="en-CA" smtClean="0"/>
              <a:t>2019-04-29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0C03E3-D55F-4B20-9DF2-DBCA5AF20632}" type="slidenum">
              <a:rPr lang="en-CA" smtClean="0"/>
              <a:t>‹#›</a:t>
            </a:fld>
            <a:endParaRPr lang="en-CA"/>
          </a:p>
        </p:txBody>
      </p:sp>
    </p:spTree>
    <p:extLst>
      <p:ext uri="{BB962C8B-B14F-4D97-AF65-F5344CB8AC3E}">
        <p14:creationId xmlns:p14="http://schemas.microsoft.com/office/powerpoint/2010/main" val="181954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B08986-6483-4FD8-A13D-357EF6A14F42}" type="datetimeFigureOut">
              <a:rPr lang="en-CA" smtClean="0"/>
              <a:t>2019-04-29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0C03E3-D55F-4B20-9DF2-DBCA5AF20632}" type="slidenum">
              <a:rPr lang="en-CA" smtClean="0"/>
              <a:t>‹#›</a:t>
            </a:fld>
            <a:endParaRPr lang="en-CA"/>
          </a:p>
        </p:txBody>
      </p:sp>
    </p:spTree>
    <p:extLst>
      <p:ext uri="{BB962C8B-B14F-4D97-AF65-F5344CB8AC3E}">
        <p14:creationId xmlns:p14="http://schemas.microsoft.com/office/powerpoint/2010/main" val="270243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0B08986-6483-4FD8-A13D-357EF6A14F42}" type="datetimeFigureOut">
              <a:rPr lang="en-CA" smtClean="0"/>
              <a:t>2019-04-29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0C03E3-D55F-4B20-9DF2-DBCA5AF20632}"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478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nn.Swift@sd71.bc.ca" TargetMode="External"/><Relationship Id="rId2" Type="http://schemas.openxmlformats.org/officeDocument/2006/relationships/hyperlink" Target="mailto:Shannon.Campbells@sd71.bc.ca"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Gail.martindale@sd71.bc.ca" TargetMode="External"/><Relationship Id="rId4" Type="http://schemas.openxmlformats.org/officeDocument/2006/relationships/hyperlink" Target="mailto:Lelaina.jules@sd71.bc.ca" TargetMode="External"/></Relationships>
</file>

<file path=ppt/slides/_rels/slide10.xml.rels><?xml version="1.0" encoding="UTF-8" standalone="yes"?>
<Relationships xmlns="http://schemas.openxmlformats.org/package/2006/relationships"><Relationship Id="rId3" Type="http://schemas.microsoft.com/office/2007/relationships/media" Target="../media/media6.mp3"/><Relationship Id="rId7" Type="http://schemas.openxmlformats.org/officeDocument/2006/relationships/image" Target="../media/image14.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slideLayout" Target="../slideLayouts/slideLayout8.xml"/><Relationship Id="rId4" Type="http://schemas.openxmlformats.org/officeDocument/2006/relationships/audio" Target="../media/media6.mp3"/></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media" Target="../media/media8.mp3"/><Relationship Id="rId7" Type="http://schemas.openxmlformats.org/officeDocument/2006/relationships/image" Target="../media/image16.jpe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slideLayout" Target="../slideLayouts/slideLayout8.xml"/><Relationship Id="rId4" Type="http://schemas.openxmlformats.org/officeDocument/2006/relationships/audio" Target="../media/media8.mp3"/></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10.mp3"/><Relationship Id="rId7" Type="http://schemas.openxmlformats.org/officeDocument/2006/relationships/image" Target="../media/image9.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audio" Target="../media/media10.mp3"/></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media" Target="../media/media12.mp3"/><Relationship Id="rId7" Type="http://schemas.openxmlformats.org/officeDocument/2006/relationships/image" Target="../media/image9.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0.jpg"/><Relationship Id="rId5" Type="http://schemas.openxmlformats.org/officeDocument/2006/relationships/slideLayout" Target="../slideLayouts/slideLayout8.xml"/><Relationship Id="rId4" Type="http://schemas.openxmlformats.org/officeDocument/2006/relationships/audio" Target="../media/media12.mp3"/></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www.tlaaminnation.com/languag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fv.nuxeocloud.com/explore/FV/sections/Data/Kwak'wala/Kwak%CC%93wala/Kwak%CC%93wala/learn/alphab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4.mp3"/><Relationship Id="rId7" Type="http://schemas.openxmlformats.org/officeDocument/2006/relationships/image" Target="../media/image11.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slideLayout" Target="../slideLayouts/slideLayout8.xml"/><Relationship Id="rId4" Type="http://schemas.openxmlformats.org/officeDocument/2006/relationships/audio" Target="../media/media4.mp3"/></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5400" dirty="0"/>
              <a:t>Six Cedar Trees Animals </a:t>
            </a:r>
            <a:br>
              <a:rPr lang="en-CA" sz="5400" dirty="0"/>
            </a:br>
            <a:r>
              <a:rPr lang="en-CA" sz="3600" dirty="0" err="1"/>
              <a:t>Kwak’wala</a:t>
            </a:r>
            <a:r>
              <a:rPr lang="en-CA" sz="3600" dirty="0"/>
              <a:t> and </a:t>
            </a:r>
            <a:r>
              <a:rPr lang="en-CA" sz="3600" dirty="0" err="1"/>
              <a:t>Sliammon</a:t>
            </a:r>
            <a:r>
              <a:rPr lang="en-CA" sz="3600" dirty="0"/>
              <a:t> Language</a:t>
            </a:r>
          </a:p>
        </p:txBody>
      </p:sp>
      <p:sp>
        <p:nvSpPr>
          <p:cNvPr id="3" name="Subtitle 2"/>
          <p:cNvSpPr>
            <a:spLocks noGrp="1"/>
          </p:cNvSpPr>
          <p:nvPr>
            <p:ph type="subTitle" idx="1"/>
          </p:nvPr>
        </p:nvSpPr>
        <p:spPr/>
        <p:txBody>
          <a:bodyPr/>
          <a:lstStyle/>
          <a:p>
            <a:r>
              <a:rPr lang="en-CA" dirty="0"/>
              <a:t>Inspired by the book </a:t>
            </a:r>
            <a:r>
              <a:rPr lang="en-CA" i="1" dirty="0"/>
              <a:t>Six Cedar Trees </a:t>
            </a:r>
            <a:r>
              <a:rPr lang="en-CA" dirty="0"/>
              <a:t>by Margot </a:t>
            </a:r>
            <a:r>
              <a:rPr lang="en-CA" dirty="0" err="1"/>
              <a:t>LandaHl</a:t>
            </a:r>
            <a:r>
              <a:rPr lang="en-CA" dirty="0"/>
              <a:t> and Celestine Aleck</a:t>
            </a:r>
          </a:p>
        </p:txBody>
      </p:sp>
      <p:sp>
        <p:nvSpPr>
          <p:cNvPr id="4" name="TextBox 3">
            <a:extLst>
              <a:ext uri="{FF2B5EF4-FFF2-40B4-BE49-F238E27FC236}">
                <a16:creationId xmlns:a16="http://schemas.microsoft.com/office/drawing/2014/main" id="{A3D366BE-3440-4D66-B4F6-EB87B90737CB}"/>
              </a:ext>
            </a:extLst>
          </p:cNvPr>
          <p:cNvSpPr txBox="1"/>
          <p:nvPr/>
        </p:nvSpPr>
        <p:spPr>
          <a:xfrm>
            <a:off x="3757612" y="5761622"/>
            <a:ext cx="7991475" cy="1046440"/>
          </a:xfrm>
          <a:prstGeom prst="rect">
            <a:avLst/>
          </a:prstGeom>
          <a:noFill/>
        </p:spPr>
        <p:txBody>
          <a:bodyPr wrap="square" rtlCol="0">
            <a:spAutoFit/>
          </a:bodyPr>
          <a:lstStyle/>
          <a:p>
            <a:r>
              <a:rPr lang="en-CA" sz="1100" dirty="0"/>
              <a:t>Adapted from </a:t>
            </a:r>
            <a:r>
              <a:rPr lang="en-CA" sz="1100" dirty="0">
                <a:hlinkClick r:id="rId2"/>
              </a:rPr>
              <a:t>Shannon.Campbells@sd71.bc.ca</a:t>
            </a:r>
            <a:r>
              <a:rPr lang="en-CA" sz="1100" dirty="0"/>
              <a:t> original </a:t>
            </a:r>
            <a:r>
              <a:rPr lang="en-CA" sz="1100" dirty="0" err="1"/>
              <a:t>powerpoint</a:t>
            </a:r>
            <a:r>
              <a:rPr lang="en-CA" sz="1100" dirty="0"/>
              <a:t>, </a:t>
            </a:r>
            <a:r>
              <a:rPr lang="en-CA" sz="1100" i="1" dirty="0"/>
              <a:t>Animals from the Northwest Coast, </a:t>
            </a:r>
            <a:r>
              <a:rPr lang="en-CA" sz="1100" dirty="0"/>
              <a:t>by </a:t>
            </a:r>
            <a:r>
              <a:rPr lang="en-CA" sz="1100" dirty="0">
                <a:hlinkClick r:id="rId3"/>
              </a:rPr>
              <a:t>Lynn.Swift@sd71.bc.ca</a:t>
            </a:r>
            <a:endParaRPr lang="en-CA" sz="1100" dirty="0"/>
          </a:p>
          <a:p>
            <a:r>
              <a:rPr lang="en-CA" sz="1100" dirty="0">
                <a:hlinkClick r:id="rId4"/>
              </a:rPr>
              <a:t>Lelaina.jules@sd71.bc.ca</a:t>
            </a:r>
            <a:r>
              <a:rPr lang="en-CA" sz="1100" dirty="0"/>
              <a:t> and </a:t>
            </a:r>
            <a:r>
              <a:rPr lang="en-CA" sz="1100" dirty="0">
                <a:hlinkClick r:id="rId5"/>
              </a:rPr>
              <a:t>Gail.martindale@sd71.bc.ca</a:t>
            </a:r>
            <a:endParaRPr lang="en-CA" sz="1100" dirty="0"/>
          </a:p>
          <a:p>
            <a:endParaRPr lang="en-CA" sz="1100" dirty="0"/>
          </a:p>
          <a:p>
            <a:endParaRPr lang="en-CA" sz="1100" dirty="0"/>
          </a:p>
          <a:p>
            <a:endParaRPr lang="en-CA" dirty="0"/>
          </a:p>
        </p:txBody>
      </p:sp>
      <p:pic>
        <p:nvPicPr>
          <p:cNvPr id="5" name="Picture 4">
            <a:extLst>
              <a:ext uri="{FF2B5EF4-FFF2-40B4-BE49-F238E27FC236}">
                <a16:creationId xmlns:a16="http://schemas.microsoft.com/office/drawing/2014/main" id="{62F72DF0-37B9-4FD5-A878-FCAF454377DF}"/>
              </a:ext>
            </a:extLst>
          </p:cNvPr>
          <p:cNvPicPr>
            <a:picLocks noChangeAspect="1"/>
          </p:cNvPicPr>
          <p:nvPr/>
        </p:nvPicPr>
        <p:blipFill>
          <a:blip r:embed="rId6"/>
          <a:stretch>
            <a:fillRect/>
          </a:stretch>
        </p:blipFill>
        <p:spPr>
          <a:xfrm>
            <a:off x="8229599" y="657796"/>
            <a:ext cx="2325429" cy="2999804"/>
          </a:xfrm>
          <a:prstGeom prst="rect">
            <a:avLst/>
          </a:prstGeom>
        </p:spPr>
      </p:pic>
    </p:spTree>
    <p:extLst>
      <p:ext uri="{BB962C8B-B14F-4D97-AF65-F5344CB8AC3E}">
        <p14:creationId xmlns:p14="http://schemas.microsoft.com/office/powerpoint/2010/main" val="357086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x_inu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0" y="2015790"/>
            <a:ext cx="609600" cy="609600"/>
          </a:xfrm>
          <a:prstGeom prst="rect">
            <a:avLst/>
          </a:prstGeom>
        </p:spPr>
      </p:pic>
      <p:sp>
        <p:nvSpPr>
          <p:cNvPr id="2" name="Title 1"/>
          <p:cNvSpPr>
            <a:spLocks noGrp="1"/>
          </p:cNvSpPr>
          <p:nvPr>
            <p:ph type="title"/>
          </p:nvPr>
        </p:nvSpPr>
        <p:spPr>
          <a:xfrm>
            <a:off x="304800" y="923900"/>
            <a:ext cx="3505200" cy="1675482"/>
          </a:xfrm>
        </p:spPr>
        <p:txBody>
          <a:bodyPr>
            <a:normAutofit/>
          </a:bodyPr>
          <a:lstStyle/>
          <a:p>
            <a:r>
              <a:rPr lang="en-CA" sz="5400" dirty="0" err="1"/>
              <a:t>Kwak’wala</a:t>
            </a:r>
            <a:br>
              <a:rPr lang="en-CA" sz="5400" dirty="0"/>
            </a:br>
            <a:r>
              <a:rPr lang="en-CA" sz="5400" dirty="0">
                <a:solidFill>
                  <a:schemeClr val="accent1">
                    <a:lumMod val="60000"/>
                    <a:lumOff val="40000"/>
                  </a:schemeClr>
                </a:solidFill>
              </a:rPr>
              <a:t>max̱'</a:t>
            </a:r>
            <a:r>
              <a:rPr lang="en-CA" sz="5400" dirty="0" err="1">
                <a:solidFill>
                  <a:schemeClr val="accent1">
                    <a:lumMod val="60000"/>
                    <a:lumOff val="40000"/>
                  </a:schemeClr>
                </a:solidFill>
              </a:rPr>
              <a:t>inux</a:t>
            </a:r>
            <a:r>
              <a:rPr lang="en-CA" sz="5400" dirty="0">
                <a:solidFill>
                  <a:schemeClr val="accent1">
                    <a:lumMod val="60000"/>
                    <a:lumOff val="40000"/>
                  </a:schemeClr>
                </a:solidFill>
              </a:rPr>
              <a:t>̱ </a:t>
            </a:r>
          </a:p>
        </p:txBody>
      </p:sp>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832864" y="990160"/>
            <a:ext cx="6536101" cy="4902077"/>
          </a:xfrm>
        </p:spPr>
      </p:pic>
      <p:sp>
        <p:nvSpPr>
          <p:cNvPr id="4" name="Text Placeholder 3"/>
          <p:cNvSpPr>
            <a:spLocks noGrp="1"/>
          </p:cNvSpPr>
          <p:nvPr>
            <p:ph type="body" sz="half" idx="2"/>
          </p:nvPr>
        </p:nvSpPr>
        <p:spPr/>
        <p:txBody>
          <a:bodyPr>
            <a:normAutofit/>
          </a:bodyPr>
          <a:lstStyle/>
          <a:p>
            <a:pPr marL="342900" indent="-342900">
              <a:buFont typeface="Arial" panose="020B0604020202020204" pitchFamily="34" charset="0"/>
              <a:buChar char="•"/>
            </a:pPr>
            <a:r>
              <a:rPr lang="en-CA" sz="2800" dirty="0"/>
              <a:t>Traveller</a:t>
            </a:r>
          </a:p>
          <a:p>
            <a:pPr marL="342900" indent="-342900">
              <a:buFont typeface="Arial" panose="020B0604020202020204" pitchFamily="34" charset="0"/>
              <a:buChar char="•"/>
            </a:pPr>
            <a:r>
              <a:rPr lang="en-CA" sz="2800" dirty="0"/>
              <a:t>Guardian</a:t>
            </a:r>
          </a:p>
          <a:p>
            <a:pPr marL="342900" indent="-342900">
              <a:buFont typeface="Arial" panose="020B0604020202020204" pitchFamily="34" charset="0"/>
              <a:buChar char="•"/>
            </a:pPr>
            <a:r>
              <a:rPr lang="en-CA" sz="2800" dirty="0"/>
              <a:t>Symbol of Good</a:t>
            </a:r>
          </a:p>
        </p:txBody>
      </p:sp>
      <p:sp>
        <p:nvSpPr>
          <p:cNvPr id="6" name="Rectangle 5">
            <a:extLst>
              <a:ext uri="{FF2B5EF4-FFF2-40B4-BE49-F238E27FC236}">
                <a16:creationId xmlns:a16="http://schemas.microsoft.com/office/drawing/2014/main" id="{F8A3F529-CF33-4EC8-A4BB-D6508D45A1D4}"/>
              </a:ext>
            </a:extLst>
          </p:cNvPr>
          <p:cNvSpPr/>
          <p:nvPr/>
        </p:nvSpPr>
        <p:spPr>
          <a:xfrm>
            <a:off x="0" y="298886"/>
            <a:ext cx="1455848" cy="923330"/>
          </a:xfrm>
          <a:prstGeom prst="rect">
            <a:avLst/>
          </a:prstGeom>
        </p:spPr>
        <p:txBody>
          <a:bodyPr wrap="none">
            <a:spAutoFit/>
          </a:bodyPr>
          <a:lstStyle/>
          <a:p>
            <a:r>
              <a:rPr lang="en-CA" sz="5400" spc="-50" dirty="0">
                <a:solidFill>
                  <a:srgbClr val="FFFFFF"/>
                </a:solidFill>
                <a:latin typeface="Calibri Light" panose="020F0302020204030204"/>
                <a:ea typeface="+mj-ea"/>
                <a:cs typeface="+mj-cs"/>
              </a:rPr>
              <a:t>Orca</a:t>
            </a:r>
            <a:endParaRPr lang="en-CA" dirty="0"/>
          </a:p>
        </p:txBody>
      </p:sp>
      <p:sp>
        <p:nvSpPr>
          <p:cNvPr id="7" name="Title 1">
            <a:extLst>
              <a:ext uri="{FF2B5EF4-FFF2-40B4-BE49-F238E27FC236}">
                <a16:creationId xmlns:a16="http://schemas.microsoft.com/office/drawing/2014/main" id="{F7649354-672D-4E34-AD1B-4AEA052DA300}"/>
              </a:ext>
            </a:extLst>
          </p:cNvPr>
          <p:cNvSpPr txBox="1">
            <a:spLocks/>
          </p:cNvSpPr>
          <p:nvPr/>
        </p:nvSpPr>
        <p:spPr>
          <a:xfrm>
            <a:off x="304800" y="5054496"/>
            <a:ext cx="3505200" cy="16754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CA" sz="5400" dirty="0" err="1"/>
              <a:t>Sliammon</a:t>
            </a:r>
            <a:br>
              <a:rPr lang="en-CA" sz="5400" dirty="0"/>
            </a:br>
            <a:r>
              <a:rPr lang="en-CA" sz="4800" dirty="0" err="1">
                <a:solidFill>
                  <a:srgbClr val="CCFF99"/>
                </a:solidFill>
              </a:rPr>
              <a:t>nənqəm</a:t>
            </a:r>
            <a:endParaRPr lang="en-CA" sz="4800" dirty="0">
              <a:solidFill>
                <a:srgbClr val="CCFF99"/>
              </a:solidFill>
            </a:endParaRPr>
          </a:p>
          <a:p>
            <a:endParaRPr lang="en-CA" sz="5400" dirty="0">
              <a:solidFill>
                <a:schemeClr val="accent1">
                  <a:lumMod val="60000"/>
                  <a:lumOff val="40000"/>
                </a:schemeClr>
              </a:solidFill>
            </a:endParaRPr>
          </a:p>
        </p:txBody>
      </p:sp>
      <p:pic>
        <p:nvPicPr>
          <p:cNvPr id="8" name="killer whale">
            <a:hlinkClick r:id="" action="ppaction://media"/>
            <a:extLst>
              <a:ext uri="{FF2B5EF4-FFF2-40B4-BE49-F238E27FC236}">
                <a16:creationId xmlns:a16="http://schemas.microsoft.com/office/drawing/2014/main" id="{6454FEC6-2016-4CD7-B06F-8AED67CF709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032268" y="5593581"/>
            <a:ext cx="502247" cy="597312"/>
          </a:xfrm>
          <a:prstGeom prst="rect">
            <a:avLst/>
          </a:prstGeom>
        </p:spPr>
      </p:pic>
    </p:spTree>
    <p:extLst>
      <p:ext uri="{BB962C8B-B14F-4D97-AF65-F5344CB8AC3E}">
        <p14:creationId xmlns:p14="http://schemas.microsoft.com/office/powerpoint/2010/main" val="27817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92"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EC4E-AB17-4542-A506-65307E25FED1}"/>
              </a:ext>
            </a:extLst>
          </p:cNvPr>
          <p:cNvSpPr>
            <a:spLocks noGrp="1"/>
          </p:cNvSpPr>
          <p:nvPr>
            <p:ph type="title"/>
          </p:nvPr>
        </p:nvSpPr>
        <p:spPr>
          <a:xfrm>
            <a:off x="457200" y="552796"/>
            <a:ext cx="3200400" cy="822959"/>
          </a:xfrm>
        </p:spPr>
        <p:txBody>
          <a:bodyPr>
            <a:normAutofit/>
          </a:bodyPr>
          <a:lstStyle/>
          <a:p>
            <a:r>
              <a:rPr lang="en-CA" sz="5400" dirty="0"/>
              <a:t>Orca</a:t>
            </a:r>
          </a:p>
        </p:txBody>
      </p:sp>
      <p:sp>
        <p:nvSpPr>
          <p:cNvPr id="3" name="Content Placeholder 2">
            <a:extLst>
              <a:ext uri="{FF2B5EF4-FFF2-40B4-BE49-F238E27FC236}">
                <a16:creationId xmlns:a16="http://schemas.microsoft.com/office/drawing/2014/main" id="{4F8F40BA-ADF9-4122-9568-62EFFF2B80CB}"/>
              </a:ext>
            </a:extLst>
          </p:cNvPr>
          <p:cNvSpPr>
            <a:spLocks noGrp="1"/>
          </p:cNvSpPr>
          <p:nvPr>
            <p:ph idx="1"/>
          </p:nvPr>
        </p:nvSpPr>
        <p:spPr>
          <a:xfrm>
            <a:off x="4800600" y="731520"/>
            <a:ext cx="7073900" cy="5257800"/>
          </a:xfrm>
        </p:spPr>
        <p:txBody>
          <a:bodyPr/>
          <a:lstStyle/>
          <a:p>
            <a:pPr>
              <a:buFont typeface="Arial" panose="020B0604020202020204" pitchFamily="34" charset="0"/>
              <a:buChar char="•"/>
            </a:pPr>
            <a:r>
              <a:rPr lang="en-CA" sz="3200" dirty="0"/>
              <a:t>Orca is our guardian and navigator of the sea.</a:t>
            </a:r>
          </a:p>
          <a:p>
            <a:pPr>
              <a:buFont typeface="Arial" panose="020B0604020202020204" pitchFamily="34" charset="0"/>
              <a:buChar char="•"/>
            </a:pPr>
            <a:r>
              <a:rPr lang="en-CA" sz="3200" dirty="0"/>
              <a:t>Orca represents the ways of learning our</a:t>
            </a:r>
          </a:p>
          <a:p>
            <a:pPr marL="0" indent="0" algn="ctr">
              <a:spcBef>
                <a:spcPts val="600"/>
              </a:spcBef>
              <a:buNone/>
            </a:pPr>
            <a:r>
              <a:rPr lang="en-CA" sz="3200" b="1" dirty="0"/>
              <a:t>Positive Personal and </a:t>
            </a:r>
          </a:p>
          <a:p>
            <a:pPr marL="0" indent="0" algn="ctr">
              <a:spcBef>
                <a:spcPts val="600"/>
              </a:spcBef>
              <a:buNone/>
            </a:pPr>
            <a:r>
              <a:rPr lang="en-CA" sz="3200" b="1" dirty="0"/>
              <a:t>Cultural Identity.</a:t>
            </a:r>
          </a:p>
          <a:p>
            <a:pPr>
              <a:buFont typeface="Arial" panose="020B0604020202020204" pitchFamily="34" charset="0"/>
              <a:buChar char="•"/>
            </a:pPr>
            <a:r>
              <a:rPr lang="en-CA" sz="3200" dirty="0"/>
              <a:t>Orca teaches us about who we are, where we come from, and to understand our own personal histories by learning the ways of our ancestors</a:t>
            </a:r>
          </a:p>
          <a:p>
            <a:endParaRPr lang="en-CA" dirty="0"/>
          </a:p>
        </p:txBody>
      </p:sp>
      <p:pic>
        <p:nvPicPr>
          <p:cNvPr id="5" name="Picture 4">
            <a:extLst>
              <a:ext uri="{FF2B5EF4-FFF2-40B4-BE49-F238E27FC236}">
                <a16:creationId xmlns:a16="http://schemas.microsoft.com/office/drawing/2014/main" id="{3AA2DBF6-5824-49C6-A6C1-F75B77BB540C}"/>
              </a:ext>
            </a:extLst>
          </p:cNvPr>
          <p:cNvPicPr>
            <a:picLocks noChangeAspect="1"/>
          </p:cNvPicPr>
          <p:nvPr/>
        </p:nvPicPr>
        <p:blipFill>
          <a:blip r:embed="rId2"/>
          <a:stretch>
            <a:fillRect/>
          </a:stretch>
        </p:blipFill>
        <p:spPr>
          <a:xfrm>
            <a:off x="100414" y="3429000"/>
            <a:ext cx="3913971" cy="2085013"/>
          </a:xfrm>
          <a:prstGeom prst="rect">
            <a:avLst/>
          </a:prstGeom>
        </p:spPr>
      </p:pic>
      <p:sp>
        <p:nvSpPr>
          <p:cNvPr id="4" name="Text Placeholder 3">
            <a:extLst>
              <a:ext uri="{FF2B5EF4-FFF2-40B4-BE49-F238E27FC236}">
                <a16:creationId xmlns:a16="http://schemas.microsoft.com/office/drawing/2014/main" id="{09E4610C-CFF0-46E9-A5DD-185F825AD4AE}"/>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61230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wa_win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0" y="2354422"/>
            <a:ext cx="609600" cy="609600"/>
          </a:xfrm>
          <a:prstGeom prst="rect">
            <a:avLst/>
          </a:prstGeom>
        </p:spPr>
      </p:pic>
      <p:sp>
        <p:nvSpPr>
          <p:cNvPr id="2" name="Title 1"/>
          <p:cNvSpPr>
            <a:spLocks noGrp="1"/>
          </p:cNvSpPr>
          <p:nvPr>
            <p:ph type="title"/>
          </p:nvPr>
        </p:nvSpPr>
        <p:spPr>
          <a:xfrm>
            <a:off x="428625" y="5692914"/>
            <a:ext cx="3200400" cy="1007924"/>
          </a:xfrm>
        </p:spPr>
        <p:txBody>
          <a:bodyPr>
            <a:normAutofit fontScale="90000"/>
          </a:bodyPr>
          <a:lstStyle/>
          <a:p>
            <a:r>
              <a:rPr lang="en-CA" sz="5400" dirty="0" err="1"/>
              <a:t>Sliammon</a:t>
            </a:r>
            <a:br>
              <a:rPr lang="en-CA" sz="5400" dirty="0"/>
            </a:br>
            <a:r>
              <a:rPr lang="en-CA" sz="6000" dirty="0" err="1">
                <a:solidFill>
                  <a:srgbClr val="CCFF99"/>
                </a:solidFill>
              </a:rPr>
              <a:t>p’oho</a:t>
            </a:r>
            <a:endParaRPr lang="en-CA" sz="6000" dirty="0">
              <a:solidFill>
                <a:srgbClr val="CCFF99"/>
              </a:solidFill>
            </a:endParaRPr>
          </a:p>
        </p:txBody>
      </p:sp>
      <p:sp>
        <p:nvSpPr>
          <p:cNvPr id="4" name="Text Placeholder 3"/>
          <p:cNvSpPr>
            <a:spLocks noGrp="1"/>
          </p:cNvSpPr>
          <p:nvPr>
            <p:ph type="body" sz="half" idx="2"/>
          </p:nvPr>
        </p:nvSpPr>
        <p:spPr>
          <a:xfrm>
            <a:off x="428625" y="2799922"/>
            <a:ext cx="2966444" cy="2892992"/>
          </a:xfrm>
        </p:spPr>
        <p:txBody>
          <a:bodyPr>
            <a:normAutofit/>
          </a:bodyPr>
          <a:lstStyle/>
          <a:p>
            <a:pPr marL="342900" indent="-342900">
              <a:buFont typeface="Arial" panose="020B0604020202020204" pitchFamily="34" charset="0"/>
              <a:buChar char="•"/>
            </a:pPr>
            <a:r>
              <a:rPr lang="en-CA" sz="2800" dirty="0"/>
              <a:t>Creation</a:t>
            </a:r>
          </a:p>
          <a:p>
            <a:pPr marL="342900" indent="-342900">
              <a:buFont typeface="Arial" panose="020B0604020202020204" pitchFamily="34" charset="0"/>
              <a:buChar char="•"/>
            </a:pPr>
            <a:r>
              <a:rPr lang="en-CA" sz="2800" dirty="0"/>
              <a:t>Knowledge</a:t>
            </a:r>
          </a:p>
          <a:p>
            <a:pPr marL="342900" indent="-342900">
              <a:buFont typeface="Arial" panose="020B0604020202020204" pitchFamily="34" charset="0"/>
              <a:buChar char="•"/>
            </a:pPr>
            <a:r>
              <a:rPr lang="en-CA" sz="2800" dirty="0"/>
              <a:t>Bringer of the Light</a:t>
            </a:r>
          </a:p>
          <a:p>
            <a:pPr marL="342900" indent="-342900">
              <a:buFont typeface="Arial" panose="020B0604020202020204" pitchFamily="34" charset="0"/>
              <a:buChar char="•"/>
            </a:pPr>
            <a:r>
              <a:rPr lang="en-CA" sz="2800" dirty="0"/>
              <a:t>Trickster</a:t>
            </a:r>
          </a:p>
        </p:txBody>
      </p:sp>
      <p:pic>
        <p:nvPicPr>
          <p:cNvPr id="5" name="Content Placeholder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283237" y="621615"/>
            <a:ext cx="8028171" cy="5337226"/>
          </a:xfrm>
        </p:spPr>
      </p:pic>
      <p:sp>
        <p:nvSpPr>
          <p:cNvPr id="3" name="Rectangle 2">
            <a:extLst>
              <a:ext uri="{FF2B5EF4-FFF2-40B4-BE49-F238E27FC236}">
                <a16:creationId xmlns:a16="http://schemas.microsoft.com/office/drawing/2014/main" id="{AA7BF098-4645-4518-BF00-327D7C74C344}"/>
              </a:ext>
            </a:extLst>
          </p:cNvPr>
          <p:cNvSpPr/>
          <p:nvPr/>
        </p:nvSpPr>
        <p:spPr>
          <a:xfrm>
            <a:off x="223244" y="113941"/>
            <a:ext cx="1834156" cy="923330"/>
          </a:xfrm>
          <a:prstGeom prst="rect">
            <a:avLst/>
          </a:prstGeom>
        </p:spPr>
        <p:txBody>
          <a:bodyPr wrap="none">
            <a:spAutoFit/>
          </a:bodyPr>
          <a:lstStyle/>
          <a:p>
            <a:r>
              <a:rPr lang="en-CA" sz="5400" spc="-50" dirty="0">
                <a:solidFill>
                  <a:srgbClr val="FFFFFF"/>
                </a:solidFill>
                <a:latin typeface="Calibri Light" panose="020F0302020204030204"/>
                <a:ea typeface="+mj-ea"/>
                <a:cs typeface="+mj-cs"/>
              </a:rPr>
              <a:t>Raven</a:t>
            </a:r>
            <a:endParaRPr lang="en-CA" dirty="0"/>
          </a:p>
        </p:txBody>
      </p:sp>
      <p:sp>
        <p:nvSpPr>
          <p:cNvPr id="7" name="Title 1">
            <a:extLst>
              <a:ext uri="{FF2B5EF4-FFF2-40B4-BE49-F238E27FC236}">
                <a16:creationId xmlns:a16="http://schemas.microsoft.com/office/drawing/2014/main" id="{A1FFCF1B-2FE9-45A0-A867-689AA940A9C3}"/>
              </a:ext>
            </a:extLst>
          </p:cNvPr>
          <p:cNvSpPr txBox="1">
            <a:spLocks/>
          </p:cNvSpPr>
          <p:nvPr/>
        </p:nvSpPr>
        <p:spPr>
          <a:xfrm>
            <a:off x="570485" y="842122"/>
            <a:ext cx="3200400" cy="16763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CA" sz="5400" dirty="0" err="1"/>
              <a:t>Kwak’wala</a:t>
            </a:r>
            <a:br>
              <a:rPr lang="en-CA" sz="5400" dirty="0"/>
            </a:br>
            <a:r>
              <a:rPr lang="en-CA" sz="5400" dirty="0" err="1">
                <a:solidFill>
                  <a:schemeClr val="accent1">
                    <a:lumMod val="60000"/>
                    <a:lumOff val="40000"/>
                  </a:schemeClr>
                </a:solidFill>
              </a:rPr>
              <a:t>ǥwa'wina</a:t>
            </a:r>
            <a:endParaRPr lang="en-CA" sz="5400" dirty="0">
              <a:solidFill>
                <a:schemeClr val="accent1">
                  <a:lumMod val="60000"/>
                  <a:lumOff val="40000"/>
                </a:schemeClr>
              </a:solidFill>
            </a:endParaRPr>
          </a:p>
        </p:txBody>
      </p:sp>
      <p:pic>
        <p:nvPicPr>
          <p:cNvPr id="8" name="Raven">
            <a:hlinkClick r:id="" action="ppaction://media"/>
            <a:extLst>
              <a:ext uri="{FF2B5EF4-FFF2-40B4-BE49-F238E27FC236}">
                <a16:creationId xmlns:a16="http://schemas.microsoft.com/office/drawing/2014/main" id="{81BC93EB-C373-435A-9B66-845685311791}"/>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048000" y="5958841"/>
            <a:ext cx="609600" cy="609600"/>
          </a:xfrm>
          <a:prstGeom prst="rect">
            <a:avLst/>
          </a:prstGeom>
        </p:spPr>
      </p:pic>
    </p:spTree>
    <p:extLst>
      <p:ext uri="{BB962C8B-B14F-4D97-AF65-F5344CB8AC3E}">
        <p14:creationId xmlns:p14="http://schemas.microsoft.com/office/powerpoint/2010/main" val="33027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06"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306B-3246-4E44-9338-68AC92004FA3}"/>
              </a:ext>
            </a:extLst>
          </p:cNvPr>
          <p:cNvSpPr>
            <a:spLocks noGrp="1"/>
          </p:cNvSpPr>
          <p:nvPr>
            <p:ph type="title"/>
          </p:nvPr>
        </p:nvSpPr>
        <p:spPr>
          <a:xfrm>
            <a:off x="457200" y="1040129"/>
            <a:ext cx="3200400" cy="868679"/>
          </a:xfrm>
        </p:spPr>
        <p:txBody>
          <a:bodyPr>
            <a:normAutofit/>
          </a:bodyPr>
          <a:lstStyle/>
          <a:p>
            <a:r>
              <a:rPr lang="en-CA" sz="5400" dirty="0"/>
              <a:t>Raven</a:t>
            </a:r>
          </a:p>
        </p:txBody>
      </p:sp>
      <p:sp>
        <p:nvSpPr>
          <p:cNvPr id="3" name="Content Placeholder 2">
            <a:extLst>
              <a:ext uri="{FF2B5EF4-FFF2-40B4-BE49-F238E27FC236}">
                <a16:creationId xmlns:a16="http://schemas.microsoft.com/office/drawing/2014/main" id="{6AE14F86-DC90-4808-8AE1-C16CD9D9702B}"/>
              </a:ext>
            </a:extLst>
          </p:cNvPr>
          <p:cNvSpPr>
            <a:spLocks noGrp="1"/>
          </p:cNvSpPr>
          <p:nvPr>
            <p:ph idx="1"/>
          </p:nvPr>
        </p:nvSpPr>
        <p:spPr/>
        <p:txBody>
          <a:bodyPr>
            <a:normAutofit/>
          </a:bodyPr>
          <a:lstStyle/>
          <a:p>
            <a:pPr>
              <a:buFont typeface="Arial" panose="020B0604020202020204" pitchFamily="34" charset="0"/>
              <a:buChar char="•"/>
            </a:pPr>
            <a:r>
              <a:rPr lang="en-CA" sz="3200" dirty="0"/>
              <a:t>Raven is a creative thinker.</a:t>
            </a:r>
          </a:p>
          <a:p>
            <a:pPr>
              <a:buFont typeface="Arial" panose="020B0604020202020204" pitchFamily="34" charset="0"/>
              <a:buChar char="•"/>
            </a:pPr>
            <a:r>
              <a:rPr lang="en-CA" sz="3200" dirty="0"/>
              <a:t>Raven represents how we</a:t>
            </a:r>
          </a:p>
          <a:p>
            <a:pPr marL="0" indent="0" algn="ctr">
              <a:buNone/>
            </a:pPr>
            <a:r>
              <a:rPr lang="en-CA" sz="3200" b="1" dirty="0"/>
              <a:t>Think Creatively</a:t>
            </a:r>
            <a:r>
              <a:rPr lang="en-CA" sz="3200" dirty="0"/>
              <a:t>.</a:t>
            </a:r>
          </a:p>
          <a:p>
            <a:pPr>
              <a:buFont typeface="Arial" panose="020B0604020202020204" pitchFamily="34" charset="0"/>
              <a:buChar char="•"/>
            </a:pPr>
            <a:r>
              <a:rPr lang="en-CA" sz="3200" dirty="0"/>
              <a:t>Raven teaches us to be creative and playful in all that we do.</a:t>
            </a:r>
          </a:p>
        </p:txBody>
      </p:sp>
      <p:pic>
        <p:nvPicPr>
          <p:cNvPr id="5" name="Picture 4">
            <a:extLst>
              <a:ext uri="{FF2B5EF4-FFF2-40B4-BE49-F238E27FC236}">
                <a16:creationId xmlns:a16="http://schemas.microsoft.com/office/drawing/2014/main" id="{CFE4A983-F9FA-4824-96B7-922F45059675}"/>
              </a:ext>
            </a:extLst>
          </p:cNvPr>
          <p:cNvPicPr>
            <a:picLocks noChangeAspect="1"/>
          </p:cNvPicPr>
          <p:nvPr/>
        </p:nvPicPr>
        <p:blipFill>
          <a:blip r:embed="rId2"/>
          <a:stretch>
            <a:fillRect/>
          </a:stretch>
        </p:blipFill>
        <p:spPr>
          <a:xfrm>
            <a:off x="600329" y="2963483"/>
            <a:ext cx="2914141" cy="3304318"/>
          </a:xfrm>
          <a:prstGeom prst="rect">
            <a:avLst/>
          </a:prstGeom>
        </p:spPr>
      </p:pic>
      <p:sp>
        <p:nvSpPr>
          <p:cNvPr id="4" name="Text Placeholder 3">
            <a:extLst>
              <a:ext uri="{FF2B5EF4-FFF2-40B4-BE49-F238E27FC236}">
                <a16:creationId xmlns:a16="http://schemas.microsoft.com/office/drawing/2014/main" id="{E650B392-75C0-400E-BCC3-31F39B0C2861}"/>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292731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sh_kw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95600" y="1911407"/>
            <a:ext cx="609600" cy="609600"/>
          </a:xfrm>
          <a:prstGeom prst="rect">
            <a:avLst/>
          </a:prstGeom>
        </p:spPr>
      </p:pic>
      <p:sp>
        <p:nvSpPr>
          <p:cNvPr id="2" name="Title 1"/>
          <p:cNvSpPr>
            <a:spLocks noGrp="1"/>
          </p:cNvSpPr>
          <p:nvPr>
            <p:ph type="title"/>
          </p:nvPr>
        </p:nvSpPr>
        <p:spPr>
          <a:xfrm>
            <a:off x="427188" y="899351"/>
            <a:ext cx="3200400" cy="1676400"/>
          </a:xfrm>
        </p:spPr>
        <p:txBody>
          <a:bodyPr>
            <a:normAutofit/>
          </a:bodyPr>
          <a:lstStyle/>
          <a:p>
            <a:r>
              <a:rPr lang="en-CA" sz="5400" dirty="0" err="1"/>
              <a:t>Kwak’wala</a:t>
            </a:r>
            <a:br>
              <a:rPr lang="en-CA" sz="5400" dirty="0"/>
            </a:br>
            <a:r>
              <a:rPr lang="en-CA" sz="5400" dirty="0" err="1">
                <a:solidFill>
                  <a:schemeClr val="accent1">
                    <a:lumMod val="60000"/>
                    <a:lumOff val="40000"/>
                  </a:schemeClr>
                </a:solidFill>
              </a:rPr>
              <a:t>k̓uta̱la</a:t>
            </a:r>
            <a:r>
              <a:rPr lang="en-CA" sz="5400" dirty="0">
                <a:solidFill>
                  <a:schemeClr val="accent1">
                    <a:lumMod val="60000"/>
                    <a:lumOff val="40000"/>
                  </a:schemeClr>
                </a:solidFill>
              </a:rPr>
              <a:t> </a:t>
            </a:r>
          </a:p>
        </p:txBody>
      </p:sp>
      <p:sp>
        <p:nvSpPr>
          <p:cNvPr id="4" name="Text Placeholder 3"/>
          <p:cNvSpPr>
            <a:spLocks noGrp="1"/>
          </p:cNvSpPr>
          <p:nvPr>
            <p:ph type="body" sz="half" idx="2"/>
          </p:nvPr>
        </p:nvSpPr>
        <p:spPr/>
        <p:txBody>
          <a:bodyPr>
            <a:normAutofit/>
          </a:bodyPr>
          <a:lstStyle/>
          <a:p>
            <a:pPr marL="342900" indent="-342900">
              <a:buFont typeface="Arial" panose="020B0604020202020204" pitchFamily="34" charset="0"/>
              <a:buChar char="•"/>
            </a:pPr>
            <a:r>
              <a:rPr lang="en-CA" sz="2800" dirty="0"/>
              <a:t>Dependability</a:t>
            </a:r>
          </a:p>
          <a:p>
            <a:pPr marL="342900" indent="-342900">
              <a:buFont typeface="Arial" panose="020B0604020202020204" pitchFamily="34" charset="0"/>
              <a:buChar char="•"/>
            </a:pPr>
            <a:r>
              <a:rPr lang="en-CA" sz="2800" dirty="0"/>
              <a:t>Renewal</a:t>
            </a:r>
          </a:p>
          <a:p>
            <a:pPr marL="342900" indent="-342900">
              <a:buFont typeface="Arial" panose="020B0604020202020204" pitchFamily="34" charset="0"/>
              <a:buChar char="•"/>
            </a:pPr>
            <a:r>
              <a:rPr lang="en-CA" sz="2800" dirty="0"/>
              <a:t>Provider</a:t>
            </a:r>
          </a:p>
        </p:txBody>
      </p:sp>
      <p:sp>
        <p:nvSpPr>
          <p:cNvPr id="7" name="Title 1">
            <a:extLst>
              <a:ext uri="{FF2B5EF4-FFF2-40B4-BE49-F238E27FC236}">
                <a16:creationId xmlns:a16="http://schemas.microsoft.com/office/drawing/2014/main" id="{4F48FF31-FDDE-41ED-9732-06369252E336}"/>
              </a:ext>
            </a:extLst>
          </p:cNvPr>
          <p:cNvSpPr txBox="1">
            <a:spLocks/>
          </p:cNvSpPr>
          <p:nvPr/>
        </p:nvSpPr>
        <p:spPr>
          <a:xfrm>
            <a:off x="72390" y="4519315"/>
            <a:ext cx="3493770" cy="2286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lvl="1"/>
            <a:r>
              <a:rPr lang="en-CA" sz="5400" dirty="0" err="1">
                <a:solidFill>
                  <a:schemeClr val="bg1"/>
                </a:solidFill>
              </a:rPr>
              <a:t>Sliammon</a:t>
            </a:r>
            <a:br>
              <a:rPr lang="en-CA" sz="3600" dirty="0">
                <a:solidFill>
                  <a:schemeClr val="bg1"/>
                </a:solidFill>
              </a:rPr>
            </a:br>
            <a:r>
              <a:rPr lang="el-GR" sz="4800" dirty="0">
                <a:solidFill>
                  <a:srgbClr val="CCFF99"/>
                </a:solidFill>
              </a:rPr>
              <a:t>θ</a:t>
            </a:r>
            <a:r>
              <a:rPr lang="en-CA" sz="4800" dirty="0" err="1">
                <a:solidFill>
                  <a:srgbClr val="CCFF99"/>
                </a:solidFill>
              </a:rPr>
              <a:t>əqay</a:t>
            </a:r>
            <a:endParaRPr lang="en-CA" sz="4800" dirty="0">
              <a:solidFill>
                <a:srgbClr val="CCFF99"/>
              </a:solidFill>
            </a:endParaRPr>
          </a:p>
          <a:p>
            <a:endParaRPr lang="en-CA" sz="5400" dirty="0">
              <a:solidFill>
                <a:schemeClr val="accent1">
                  <a:lumMod val="60000"/>
                  <a:lumOff val="40000"/>
                </a:schemeClr>
              </a:solidFill>
            </a:endParaRPr>
          </a:p>
        </p:txBody>
      </p:sp>
      <p:sp>
        <p:nvSpPr>
          <p:cNvPr id="3" name="Rectangle 2">
            <a:extLst>
              <a:ext uri="{FF2B5EF4-FFF2-40B4-BE49-F238E27FC236}">
                <a16:creationId xmlns:a16="http://schemas.microsoft.com/office/drawing/2014/main" id="{44FE39CC-5284-4A81-AD3C-F3A01459DDD2}"/>
              </a:ext>
            </a:extLst>
          </p:cNvPr>
          <p:cNvSpPr/>
          <p:nvPr/>
        </p:nvSpPr>
        <p:spPr>
          <a:xfrm>
            <a:off x="152400" y="132694"/>
            <a:ext cx="2206053" cy="923330"/>
          </a:xfrm>
          <a:prstGeom prst="rect">
            <a:avLst/>
          </a:prstGeom>
        </p:spPr>
        <p:txBody>
          <a:bodyPr wrap="none">
            <a:spAutoFit/>
          </a:bodyPr>
          <a:lstStyle/>
          <a:p>
            <a:r>
              <a:rPr lang="en-CA" sz="5400" spc="-50" dirty="0">
                <a:solidFill>
                  <a:srgbClr val="FFFFFF"/>
                </a:solidFill>
                <a:latin typeface="Calibri Light" panose="020F0302020204030204"/>
                <a:ea typeface="+mj-ea"/>
                <a:cs typeface="+mj-cs"/>
              </a:rPr>
              <a:t>Salmon</a:t>
            </a:r>
            <a:endParaRPr lang="en-CA" dirty="0"/>
          </a:p>
        </p:txBody>
      </p:sp>
      <p:pic>
        <p:nvPicPr>
          <p:cNvPr id="8" name="Picture 7">
            <a:extLst>
              <a:ext uri="{FF2B5EF4-FFF2-40B4-BE49-F238E27FC236}">
                <a16:creationId xmlns:a16="http://schemas.microsoft.com/office/drawing/2014/main" id="{D2BE0163-1356-4F24-92D4-B7A3A8FEF6B3}"/>
              </a:ext>
            </a:extLst>
          </p:cNvPr>
          <p:cNvPicPr>
            <a:picLocks noChangeAspect="1"/>
          </p:cNvPicPr>
          <p:nvPr/>
        </p:nvPicPr>
        <p:blipFill>
          <a:blip r:embed="rId8"/>
          <a:stretch>
            <a:fillRect/>
          </a:stretch>
        </p:blipFill>
        <p:spPr>
          <a:xfrm>
            <a:off x="4809507" y="1755388"/>
            <a:ext cx="6614415" cy="2957379"/>
          </a:xfrm>
          <a:prstGeom prst="rect">
            <a:avLst/>
          </a:prstGeom>
        </p:spPr>
      </p:pic>
      <p:pic>
        <p:nvPicPr>
          <p:cNvPr id="11" name="sockeye salmon">
            <a:hlinkClick r:id="" action="ppaction://media"/>
            <a:extLst>
              <a:ext uri="{FF2B5EF4-FFF2-40B4-BE49-F238E27FC236}">
                <a16:creationId xmlns:a16="http://schemas.microsoft.com/office/drawing/2014/main" id="{234198E2-F13E-426F-AC25-262AF31D98E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590800" y="5884516"/>
            <a:ext cx="609600" cy="609600"/>
          </a:xfrm>
          <a:prstGeom prst="rect">
            <a:avLst/>
          </a:prstGeom>
        </p:spPr>
      </p:pic>
    </p:spTree>
    <p:extLst>
      <p:ext uri="{BB962C8B-B14F-4D97-AF65-F5344CB8AC3E}">
        <p14:creationId xmlns:p14="http://schemas.microsoft.com/office/powerpoint/2010/main" val="2166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84"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A48E-846C-4134-9486-682CB1ED9F61}"/>
              </a:ext>
            </a:extLst>
          </p:cNvPr>
          <p:cNvSpPr>
            <a:spLocks noGrp="1"/>
          </p:cNvSpPr>
          <p:nvPr>
            <p:ph type="title"/>
          </p:nvPr>
        </p:nvSpPr>
        <p:spPr>
          <a:xfrm>
            <a:off x="457200" y="731520"/>
            <a:ext cx="3200400" cy="1097279"/>
          </a:xfrm>
        </p:spPr>
        <p:txBody>
          <a:bodyPr>
            <a:normAutofit/>
          </a:bodyPr>
          <a:lstStyle/>
          <a:p>
            <a:r>
              <a:rPr lang="en-CA" sz="5400" dirty="0"/>
              <a:t>Salmon</a:t>
            </a:r>
          </a:p>
        </p:txBody>
      </p:sp>
      <p:sp>
        <p:nvSpPr>
          <p:cNvPr id="3" name="Content Placeholder 2">
            <a:extLst>
              <a:ext uri="{FF2B5EF4-FFF2-40B4-BE49-F238E27FC236}">
                <a16:creationId xmlns:a16="http://schemas.microsoft.com/office/drawing/2014/main" id="{358829C4-3674-4E3E-94BE-55EF5ADDCC13}"/>
              </a:ext>
            </a:extLst>
          </p:cNvPr>
          <p:cNvSpPr>
            <a:spLocks noGrp="1"/>
          </p:cNvSpPr>
          <p:nvPr>
            <p:ph idx="1"/>
          </p:nvPr>
        </p:nvSpPr>
        <p:spPr/>
        <p:txBody>
          <a:bodyPr>
            <a:normAutofit/>
          </a:bodyPr>
          <a:lstStyle/>
          <a:p>
            <a:pPr>
              <a:buFont typeface="Arial" panose="020B0604020202020204" pitchFamily="34" charset="0"/>
              <a:buChar char="•"/>
            </a:pPr>
            <a:r>
              <a:rPr lang="en-CA" sz="3200" dirty="0"/>
              <a:t>Salmon is a Critical Thinker. </a:t>
            </a:r>
          </a:p>
          <a:p>
            <a:pPr>
              <a:buFont typeface="Arial" panose="020B0604020202020204" pitchFamily="34" charset="0"/>
              <a:buChar char="•"/>
            </a:pPr>
            <a:r>
              <a:rPr lang="en-CA" sz="3200" dirty="0"/>
              <a:t>Salmon represents how we  </a:t>
            </a:r>
          </a:p>
          <a:p>
            <a:pPr marL="0" indent="0" algn="ctr">
              <a:buNone/>
            </a:pPr>
            <a:r>
              <a:rPr lang="en-CA" sz="3200" b="1" dirty="0"/>
              <a:t>Think Critically</a:t>
            </a:r>
            <a:r>
              <a:rPr lang="en-CA" sz="3200" dirty="0"/>
              <a:t>.</a:t>
            </a:r>
          </a:p>
          <a:p>
            <a:pPr>
              <a:buFont typeface="Arial" panose="020B0604020202020204" pitchFamily="34" charset="0"/>
              <a:buChar char="•"/>
            </a:pPr>
            <a:r>
              <a:rPr lang="en-CA" sz="3200" dirty="0"/>
              <a:t>Through Salmon, we learn to observe, analyze and critique information and experiences. Our inquiries, allow us opportunities to question and investigate as well as develop and design plans.</a:t>
            </a:r>
          </a:p>
        </p:txBody>
      </p:sp>
      <p:pic>
        <p:nvPicPr>
          <p:cNvPr id="5" name="Picture 4">
            <a:extLst>
              <a:ext uri="{FF2B5EF4-FFF2-40B4-BE49-F238E27FC236}">
                <a16:creationId xmlns:a16="http://schemas.microsoft.com/office/drawing/2014/main" id="{8D75919E-F5D0-4D74-9274-B372D52C5664}"/>
              </a:ext>
            </a:extLst>
          </p:cNvPr>
          <p:cNvPicPr>
            <a:picLocks noChangeAspect="1"/>
          </p:cNvPicPr>
          <p:nvPr/>
        </p:nvPicPr>
        <p:blipFill>
          <a:blip r:embed="rId2"/>
          <a:stretch>
            <a:fillRect/>
          </a:stretch>
        </p:blipFill>
        <p:spPr>
          <a:xfrm>
            <a:off x="697874" y="3142241"/>
            <a:ext cx="2719052" cy="2847079"/>
          </a:xfrm>
          <a:prstGeom prst="rect">
            <a:avLst/>
          </a:prstGeom>
        </p:spPr>
      </p:pic>
      <p:sp>
        <p:nvSpPr>
          <p:cNvPr id="4" name="Text Placeholder 3">
            <a:extLst>
              <a:ext uri="{FF2B5EF4-FFF2-40B4-BE49-F238E27FC236}">
                <a16:creationId xmlns:a16="http://schemas.microsoft.com/office/drawing/2014/main" id="{8E042B5E-5D89-430C-B7CE-C8CB3EE1C638}"/>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16594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99" y="1283180"/>
            <a:ext cx="3200400" cy="1323021"/>
          </a:xfrm>
        </p:spPr>
        <p:txBody>
          <a:bodyPr>
            <a:normAutofit fontScale="90000"/>
          </a:bodyPr>
          <a:lstStyle/>
          <a:p>
            <a:r>
              <a:rPr lang="en-CA" sz="5400" dirty="0" err="1"/>
              <a:t>Kwak’wala</a:t>
            </a:r>
            <a:br>
              <a:rPr lang="en-CA" sz="5400" dirty="0"/>
            </a:br>
            <a:r>
              <a:rPr lang="en-CA" sz="5400" dirty="0" err="1">
                <a:solidFill>
                  <a:schemeClr val="accent1">
                    <a:lumMod val="60000"/>
                    <a:lumOff val="40000"/>
                  </a:schemeClr>
                </a:solidFill>
              </a:rPr>
              <a:t>atła'na̱m</a:t>
            </a:r>
            <a:endParaRPr lang="en-CA" sz="5400" dirty="0">
              <a:solidFill>
                <a:schemeClr val="accent1">
                  <a:lumMod val="60000"/>
                  <a:lumOff val="40000"/>
                </a:schemeClr>
              </a:solidFill>
            </a:endParaRPr>
          </a:p>
        </p:txBody>
      </p:sp>
      <p:pic>
        <p:nvPicPr>
          <p:cNvPr id="5" name="Content Placeholder 4" descr="File:Canis lupus 265b.jpg - Wikimedia Commons"/>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665546" y="596575"/>
            <a:ext cx="7069254" cy="5301940"/>
          </a:xfrm>
        </p:spPr>
      </p:pic>
      <p:sp>
        <p:nvSpPr>
          <p:cNvPr id="4" name="Text Placeholder 3"/>
          <p:cNvSpPr>
            <a:spLocks noGrp="1"/>
          </p:cNvSpPr>
          <p:nvPr>
            <p:ph type="body" sz="half" idx="2"/>
          </p:nvPr>
        </p:nvSpPr>
        <p:spPr>
          <a:xfrm>
            <a:off x="457200" y="3076870"/>
            <a:ext cx="2986088" cy="1638005"/>
          </a:xfrm>
        </p:spPr>
        <p:txBody>
          <a:bodyPr>
            <a:normAutofit fontScale="92500" lnSpcReduction="20000"/>
          </a:bodyPr>
          <a:lstStyle/>
          <a:p>
            <a:pPr marL="342900" indent="-342900">
              <a:buFont typeface="Arial" panose="020B0604020202020204" pitchFamily="34" charset="0"/>
              <a:buChar char="•"/>
            </a:pPr>
            <a:r>
              <a:rPr lang="en-CA" sz="2800" dirty="0"/>
              <a:t>Intelligence</a:t>
            </a:r>
          </a:p>
          <a:p>
            <a:pPr marL="342900" indent="-342900">
              <a:buFont typeface="Arial" panose="020B0604020202020204" pitchFamily="34" charset="0"/>
              <a:buChar char="•"/>
            </a:pPr>
            <a:r>
              <a:rPr lang="en-CA" sz="2800" dirty="0"/>
              <a:t>Leadership</a:t>
            </a:r>
          </a:p>
          <a:p>
            <a:pPr marL="342900" indent="-342900">
              <a:buFont typeface="Arial" panose="020B0604020202020204" pitchFamily="34" charset="0"/>
              <a:buChar char="•"/>
            </a:pPr>
            <a:r>
              <a:rPr lang="en-CA" sz="2800" dirty="0"/>
              <a:t>Strong Sense of Family</a:t>
            </a:r>
          </a:p>
        </p:txBody>
      </p:sp>
      <p:pic>
        <p:nvPicPr>
          <p:cNvPr id="6" name="003wol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8000" y="1944690"/>
            <a:ext cx="609600" cy="609600"/>
          </a:xfrm>
          <a:prstGeom prst="rect">
            <a:avLst/>
          </a:prstGeom>
        </p:spPr>
      </p:pic>
      <p:sp>
        <p:nvSpPr>
          <p:cNvPr id="3" name="Rectangle 2">
            <a:extLst>
              <a:ext uri="{FF2B5EF4-FFF2-40B4-BE49-F238E27FC236}">
                <a16:creationId xmlns:a16="http://schemas.microsoft.com/office/drawing/2014/main" id="{7A5136BF-B72F-4B28-917A-473CF735DBC2}"/>
              </a:ext>
            </a:extLst>
          </p:cNvPr>
          <p:cNvSpPr/>
          <p:nvPr/>
        </p:nvSpPr>
        <p:spPr>
          <a:xfrm>
            <a:off x="233265" y="280629"/>
            <a:ext cx="1459054" cy="923330"/>
          </a:xfrm>
          <a:prstGeom prst="rect">
            <a:avLst/>
          </a:prstGeom>
        </p:spPr>
        <p:txBody>
          <a:bodyPr wrap="none">
            <a:spAutoFit/>
          </a:bodyPr>
          <a:lstStyle/>
          <a:p>
            <a:r>
              <a:rPr lang="en-CA" sz="5400" spc="-50" dirty="0">
                <a:solidFill>
                  <a:srgbClr val="FFFFFF"/>
                </a:solidFill>
                <a:latin typeface="Calibri Light" panose="020F0302020204030204"/>
                <a:ea typeface="+mj-ea"/>
                <a:cs typeface="+mj-cs"/>
              </a:rPr>
              <a:t>Wolf</a:t>
            </a:r>
            <a:endParaRPr lang="en-CA" dirty="0"/>
          </a:p>
        </p:txBody>
      </p:sp>
      <p:sp>
        <p:nvSpPr>
          <p:cNvPr id="7" name="Title 1">
            <a:extLst>
              <a:ext uri="{FF2B5EF4-FFF2-40B4-BE49-F238E27FC236}">
                <a16:creationId xmlns:a16="http://schemas.microsoft.com/office/drawing/2014/main" id="{D4416720-34D5-4427-8B93-520CF91C35DE}"/>
              </a:ext>
            </a:extLst>
          </p:cNvPr>
          <p:cNvSpPr txBox="1">
            <a:spLocks/>
          </p:cNvSpPr>
          <p:nvPr/>
        </p:nvSpPr>
        <p:spPr>
          <a:xfrm>
            <a:off x="558399" y="5185544"/>
            <a:ext cx="3200400" cy="181737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CA" sz="5400" dirty="0" err="1"/>
              <a:t>Sliammon</a:t>
            </a:r>
            <a:br>
              <a:rPr lang="en-CA" sz="5400" dirty="0"/>
            </a:br>
            <a:r>
              <a:rPr lang="en-CA" sz="5400" dirty="0" err="1">
                <a:solidFill>
                  <a:schemeClr val="accent2">
                    <a:lumMod val="40000"/>
                    <a:lumOff val="60000"/>
                  </a:schemeClr>
                </a:solidFill>
                <a:latin typeface="Arial" panose="020B0604020202020204" pitchFamily="34" charset="0"/>
              </a:rPr>
              <a:t>ƛaɬom</a:t>
            </a:r>
            <a:endParaRPr lang="en-CA" sz="5400" dirty="0">
              <a:solidFill>
                <a:schemeClr val="accent2">
                  <a:lumMod val="40000"/>
                  <a:lumOff val="60000"/>
                </a:schemeClr>
              </a:solidFill>
              <a:latin typeface="Arial" panose="020B0604020202020204" pitchFamily="34" charset="0"/>
            </a:endParaRPr>
          </a:p>
          <a:p>
            <a:endParaRPr lang="en-CA" sz="5400" dirty="0">
              <a:solidFill>
                <a:schemeClr val="accent1">
                  <a:lumMod val="60000"/>
                  <a:lumOff val="40000"/>
                </a:schemeClr>
              </a:solidFill>
            </a:endParaRPr>
          </a:p>
        </p:txBody>
      </p:sp>
      <p:pic>
        <p:nvPicPr>
          <p:cNvPr id="8" name="Wolf">
            <a:hlinkClick r:id="" action="ppaction://media"/>
            <a:extLst>
              <a:ext uri="{FF2B5EF4-FFF2-40B4-BE49-F238E27FC236}">
                <a16:creationId xmlns:a16="http://schemas.microsoft.com/office/drawing/2014/main" id="{CBE51199-9DED-49FA-9BD8-56B93D1CAC4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048000" y="5738495"/>
            <a:ext cx="609600" cy="609600"/>
          </a:xfrm>
          <a:prstGeom prst="rect">
            <a:avLst/>
          </a:prstGeom>
        </p:spPr>
      </p:pic>
    </p:spTree>
    <p:extLst>
      <p:ext uri="{BB962C8B-B14F-4D97-AF65-F5344CB8AC3E}">
        <p14:creationId xmlns:p14="http://schemas.microsoft.com/office/powerpoint/2010/main" val="36799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36"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2E61-3F56-4172-9A65-413510219FC6}"/>
              </a:ext>
            </a:extLst>
          </p:cNvPr>
          <p:cNvSpPr>
            <a:spLocks noGrp="1"/>
          </p:cNvSpPr>
          <p:nvPr>
            <p:ph type="title"/>
          </p:nvPr>
        </p:nvSpPr>
        <p:spPr>
          <a:xfrm>
            <a:off x="548640" y="731520"/>
            <a:ext cx="3200400" cy="1314449"/>
          </a:xfrm>
        </p:spPr>
        <p:txBody>
          <a:bodyPr>
            <a:normAutofit/>
          </a:bodyPr>
          <a:lstStyle/>
          <a:p>
            <a:r>
              <a:rPr lang="en-CA" sz="6600" dirty="0"/>
              <a:t>Wolf</a:t>
            </a:r>
          </a:p>
        </p:txBody>
      </p:sp>
      <p:sp>
        <p:nvSpPr>
          <p:cNvPr id="3" name="Content Placeholder 2">
            <a:extLst>
              <a:ext uri="{FF2B5EF4-FFF2-40B4-BE49-F238E27FC236}">
                <a16:creationId xmlns:a16="http://schemas.microsoft.com/office/drawing/2014/main" id="{C4A9BA78-C9DF-4D74-AFA1-1BB24A46E178}"/>
              </a:ext>
            </a:extLst>
          </p:cNvPr>
          <p:cNvSpPr>
            <a:spLocks noGrp="1"/>
          </p:cNvSpPr>
          <p:nvPr>
            <p:ph idx="1"/>
          </p:nvPr>
        </p:nvSpPr>
        <p:spPr/>
        <p:txBody>
          <a:bodyPr/>
          <a:lstStyle/>
          <a:p>
            <a:pPr>
              <a:buFont typeface="Arial" panose="020B0604020202020204" pitchFamily="34" charset="0"/>
              <a:buChar char="•"/>
            </a:pPr>
            <a:r>
              <a:rPr lang="en-CA" sz="3200" dirty="0"/>
              <a:t>Wolf is a great communicator. </a:t>
            </a:r>
          </a:p>
          <a:p>
            <a:pPr>
              <a:buFont typeface="Arial" panose="020B0604020202020204" pitchFamily="34" charset="0"/>
              <a:buChar char="•"/>
            </a:pPr>
            <a:r>
              <a:rPr lang="en-CA" sz="3200" dirty="0"/>
              <a:t>Wolf represents how we </a:t>
            </a:r>
          </a:p>
          <a:p>
            <a:pPr marL="0" indent="0" algn="ctr">
              <a:buNone/>
            </a:pPr>
            <a:r>
              <a:rPr lang="en-CA" sz="3200" b="1" i="1" dirty="0"/>
              <a:t>Communicate</a:t>
            </a:r>
            <a:r>
              <a:rPr lang="en-CA" sz="3200" b="1" dirty="0"/>
              <a:t>. </a:t>
            </a:r>
          </a:p>
          <a:p>
            <a:pPr>
              <a:buFont typeface="Arial" panose="020B0604020202020204" pitchFamily="34" charset="0"/>
              <a:buChar char="•"/>
            </a:pPr>
            <a:r>
              <a:rPr lang="en-CA" sz="3200" dirty="0"/>
              <a:t>Through Wolf, we can learn to connect and engage with others; gather and share information; and cooperate with others by listening to and respecting each other.</a:t>
            </a:r>
          </a:p>
          <a:p>
            <a:endParaRPr lang="en-CA" dirty="0"/>
          </a:p>
        </p:txBody>
      </p:sp>
      <p:pic>
        <p:nvPicPr>
          <p:cNvPr id="5" name="Picture 4">
            <a:extLst>
              <a:ext uri="{FF2B5EF4-FFF2-40B4-BE49-F238E27FC236}">
                <a16:creationId xmlns:a16="http://schemas.microsoft.com/office/drawing/2014/main" id="{A57A01AE-3C6D-475F-BBE2-9AB5EE74A0C1}"/>
              </a:ext>
            </a:extLst>
          </p:cNvPr>
          <p:cNvPicPr>
            <a:picLocks noChangeAspect="1"/>
          </p:cNvPicPr>
          <p:nvPr/>
        </p:nvPicPr>
        <p:blipFill>
          <a:blip r:embed="rId2"/>
          <a:stretch>
            <a:fillRect/>
          </a:stretch>
        </p:blipFill>
        <p:spPr>
          <a:xfrm>
            <a:off x="899160" y="3014191"/>
            <a:ext cx="2109399" cy="3249450"/>
          </a:xfrm>
          <a:prstGeom prst="rect">
            <a:avLst/>
          </a:prstGeom>
        </p:spPr>
      </p:pic>
      <p:sp>
        <p:nvSpPr>
          <p:cNvPr id="4" name="Text Placeholder 3">
            <a:extLst>
              <a:ext uri="{FF2B5EF4-FFF2-40B4-BE49-F238E27FC236}">
                <a16:creationId xmlns:a16="http://schemas.microsoft.com/office/drawing/2014/main" id="{C4DFB0E8-7932-412C-8B72-A1542FC8F1CE}"/>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96263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D0D9-2FF0-40B7-B81E-EEC3B30A974F}"/>
              </a:ext>
            </a:extLst>
          </p:cNvPr>
          <p:cNvSpPr>
            <a:spLocks noGrp="1"/>
          </p:cNvSpPr>
          <p:nvPr>
            <p:ph type="title"/>
          </p:nvPr>
        </p:nvSpPr>
        <p:spPr/>
        <p:txBody>
          <a:bodyPr/>
          <a:lstStyle/>
          <a:p>
            <a:r>
              <a:rPr lang="en-CA" dirty="0"/>
              <a:t>For more info…</a:t>
            </a:r>
          </a:p>
        </p:txBody>
      </p:sp>
      <p:sp>
        <p:nvSpPr>
          <p:cNvPr id="3" name="Content Placeholder 2">
            <a:extLst>
              <a:ext uri="{FF2B5EF4-FFF2-40B4-BE49-F238E27FC236}">
                <a16:creationId xmlns:a16="http://schemas.microsoft.com/office/drawing/2014/main" id="{04AD2C56-772C-4464-8D44-05C467E0C2E1}"/>
              </a:ext>
            </a:extLst>
          </p:cNvPr>
          <p:cNvSpPr>
            <a:spLocks noGrp="1"/>
          </p:cNvSpPr>
          <p:nvPr>
            <p:ph idx="1"/>
          </p:nvPr>
        </p:nvSpPr>
        <p:spPr/>
        <p:txBody>
          <a:bodyPr/>
          <a:lstStyle/>
          <a:p>
            <a:r>
              <a:rPr lang="en-CA" b="1" dirty="0"/>
              <a:t>First Voices: (words from this slideshow were obtained from this sit. </a:t>
            </a:r>
          </a:p>
          <a:p>
            <a:pPr lvl="1"/>
            <a:r>
              <a:rPr lang="en-CA" dirty="0"/>
              <a:t>https://www.firstvoices.com/</a:t>
            </a:r>
          </a:p>
          <a:p>
            <a:r>
              <a:rPr lang="en-CA" b="1" dirty="0" err="1"/>
              <a:t>K’omoks</a:t>
            </a:r>
            <a:r>
              <a:rPr lang="en-CA" b="1" dirty="0"/>
              <a:t> First Nation:</a:t>
            </a:r>
          </a:p>
          <a:p>
            <a:pPr lvl="1"/>
            <a:r>
              <a:rPr lang="en-CA" dirty="0"/>
              <a:t>http://www.komoks.ca/about-us</a:t>
            </a:r>
          </a:p>
          <a:p>
            <a:r>
              <a:rPr lang="en-CA" b="1" dirty="0" err="1"/>
              <a:t>Tla’amin</a:t>
            </a:r>
            <a:r>
              <a:rPr lang="en-CA" b="1" dirty="0"/>
              <a:t> First Nation Language: </a:t>
            </a:r>
          </a:p>
          <a:p>
            <a:pPr lvl="1"/>
            <a:r>
              <a:rPr lang="en-CA" dirty="0">
                <a:hlinkClick r:id="rId2"/>
              </a:rPr>
              <a:t>http://www.tlaaminnation.com/language/</a:t>
            </a:r>
            <a:endParaRPr lang="en-CA" dirty="0"/>
          </a:p>
          <a:p>
            <a:pPr lvl="1"/>
            <a:endParaRPr lang="en-CA" dirty="0"/>
          </a:p>
          <a:p>
            <a:pPr marL="201168" lvl="1" indent="0">
              <a:buNone/>
            </a:pPr>
            <a:r>
              <a:rPr lang="en-CA" sz="2000" b="1" dirty="0"/>
              <a:t>For Teaching resources and connections to the </a:t>
            </a:r>
            <a:r>
              <a:rPr lang="en-CA" sz="2000" b="1"/>
              <a:t>curricular competencies. </a:t>
            </a:r>
            <a:endParaRPr lang="en-CA" sz="2000" b="1" dirty="0"/>
          </a:p>
          <a:p>
            <a:pPr lvl="1"/>
            <a:r>
              <a:rPr lang="en-CA" dirty="0"/>
              <a:t>https://deltalearns.ca/thesixcedars/</a:t>
            </a:r>
          </a:p>
        </p:txBody>
      </p:sp>
      <p:sp>
        <p:nvSpPr>
          <p:cNvPr id="4" name="Text Placeholder 3">
            <a:extLst>
              <a:ext uri="{FF2B5EF4-FFF2-40B4-BE49-F238E27FC236}">
                <a16:creationId xmlns:a16="http://schemas.microsoft.com/office/drawing/2014/main" id="{4D6F7A9C-3A46-428F-AA41-45EF9D3E90A4}"/>
              </a:ext>
            </a:extLst>
          </p:cNvPr>
          <p:cNvSpPr>
            <a:spLocks noGrp="1"/>
          </p:cNvSpPr>
          <p:nvPr>
            <p:ph type="body" sz="half" idx="2"/>
          </p:nvPr>
        </p:nvSpPr>
        <p:spPr/>
        <p:txBody>
          <a:bodyPr/>
          <a:lstStyle/>
          <a:p>
            <a:r>
              <a:rPr lang="en-CA" dirty="0"/>
              <a:t>See the following websites:...</a:t>
            </a:r>
          </a:p>
        </p:txBody>
      </p:sp>
    </p:spTree>
    <p:extLst>
      <p:ext uri="{BB962C8B-B14F-4D97-AF65-F5344CB8AC3E}">
        <p14:creationId xmlns:p14="http://schemas.microsoft.com/office/powerpoint/2010/main" val="420560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Animal Symbolism</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CA" sz="2400" dirty="0"/>
              <a:t>Different animals symbolize and represent human traits, values and characteristics.</a:t>
            </a:r>
          </a:p>
          <a:p>
            <a:pPr>
              <a:buFont typeface="Arial" panose="020B0604020202020204" pitchFamily="34" charset="0"/>
              <a:buChar char="•"/>
            </a:pPr>
            <a:r>
              <a:rPr lang="en-CA" sz="2400" dirty="0"/>
              <a:t>On many totem poles, animals often represent families crests or clans and are used to tell a story.</a:t>
            </a:r>
          </a:p>
          <a:p>
            <a:pPr>
              <a:buFont typeface="Arial" panose="020B0604020202020204" pitchFamily="34" charset="0"/>
              <a:buChar char="•"/>
            </a:pPr>
            <a:endParaRPr lang="en-CA" sz="2800" dirty="0"/>
          </a:p>
        </p:txBody>
      </p:sp>
      <p:pic>
        <p:nvPicPr>
          <p:cNvPr id="4" name="Picture 3" descr="File:&lt;strong&gt;Totem Pole&lt;/strong&gt; with Raven and his wife.JPG - Wikimedi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190" y="3780288"/>
            <a:ext cx="1473287" cy="2207172"/>
          </a:xfrm>
          <a:prstGeom prst="rect">
            <a:avLst/>
          </a:prstGeom>
        </p:spPr>
      </p:pic>
      <p:pic>
        <p:nvPicPr>
          <p:cNvPr id="5" name="Picture 4" descr="File:Stanley Park &lt;strong&gt;totem&lt;/strong&gt; &lt;strong&gt;poles&lt;/strong&gt; (2012) - 2.JPG - Wikimedi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3770296"/>
            <a:ext cx="2942896" cy="2207172"/>
          </a:xfrm>
          <a:prstGeom prst="rect">
            <a:avLst/>
          </a:prstGeom>
        </p:spPr>
      </p:pic>
      <p:pic>
        <p:nvPicPr>
          <p:cNvPr id="6" name="Picture 5" descr="File:&lt;strong&gt;Totem&lt;/strong&gt; &lt;strong&gt;poles&lt;/strong&gt;.jp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419" y="3772100"/>
            <a:ext cx="1500904" cy="2250860"/>
          </a:xfrm>
          <a:prstGeom prst="rect">
            <a:avLst/>
          </a:prstGeom>
        </p:spPr>
      </p:pic>
      <p:pic>
        <p:nvPicPr>
          <p:cNvPr id="7" name="Picture 6" descr="File:White Rock, BC - &lt;strong&gt;Coast&lt;/strong&gt; &lt;strong&gt;Salish&lt;/strong&gt; housepost and Haid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684" y="3780288"/>
            <a:ext cx="3376607" cy="2242672"/>
          </a:xfrm>
          <a:prstGeom prst="rect">
            <a:avLst/>
          </a:prstGeom>
        </p:spPr>
      </p:pic>
    </p:spTree>
    <p:extLst>
      <p:ext uri="{BB962C8B-B14F-4D97-AF65-F5344CB8AC3E}">
        <p14:creationId xmlns:p14="http://schemas.microsoft.com/office/powerpoint/2010/main" val="419852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61696"/>
            <a:ext cx="10058400" cy="775664"/>
          </a:xfrm>
        </p:spPr>
        <p:txBody>
          <a:bodyPr/>
          <a:lstStyle/>
          <a:p>
            <a:r>
              <a:rPr lang="en-CA" dirty="0"/>
              <a:t>Language	</a:t>
            </a:r>
          </a:p>
        </p:txBody>
      </p:sp>
      <p:sp>
        <p:nvSpPr>
          <p:cNvPr id="3" name="Content Placeholder 2"/>
          <p:cNvSpPr>
            <a:spLocks noGrp="1"/>
          </p:cNvSpPr>
          <p:nvPr>
            <p:ph idx="1"/>
          </p:nvPr>
        </p:nvSpPr>
        <p:spPr>
          <a:xfrm>
            <a:off x="1097279" y="1845734"/>
            <a:ext cx="4956679" cy="4050570"/>
          </a:xfrm>
        </p:spPr>
        <p:txBody>
          <a:bodyPr vert="horz" lIns="0" tIns="45720" rIns="0" bIns="45720" rtlCol="0" anchor="t">
            <a:normAutofit fontScale="92500" lnSpcReduction="20000"/>
          </a:bodyPr>
          <a:lstStyle/>
          <a:p>
            <a:pPr>
              <a:buFont typeface="Arial" panose="020B0604020202020204" pitchFamily="34" charset="0"/>
              <a:buChar char="•"/>
            </a:pPr>
            <a:r>
              <a:rPr lang="en-CA" sz="2400" dirty="0"/>
              <a:t>Two cultures are identified in the </a:t>
            </a:r>
            <a:r>
              <a:rPr lang="en-CA" sz="2400" dirty="0" err="1"/>
              <a:t>K’omoks</a:t>
            </a:r>
            <a:r>
              <a:rPr lang="en-CA" sz="2400" dirty="0"/>
              <a:t> First Nation community: Coast Salish (Island-Comox speaking peoples) and </a:t>
            </a:r>
            <a:r>
              <a:rPr lang="en-CA" sz="2400" dirty="0" err="1"/>
              <a:t>Kwakwaka'wakw</a:t>
            </a:r>
            <a:r>
              <a:rPr lang="en-CA" sz="2400" dirty="0"/>
              <a:t> (Kwak̓’</a:t>
            </a:r>
            <a:r>
              <a:rPr lang="en-CA" sz="2400" dirty="0" err="1"/>
              <a:t>wala</a:t>
            </a:r>
            <a:r>
              <a:rPr lang="en-CA" sz="2400" dirty="0"/>
              <a:t> speaking peoples). </a:t>
            </a:r>
          </a:p>
          <a:p>
            <a:pPr>
              <a:buFont typeface="Arial" panose="020B0604020202020204" pitchFamily="34" charset="0"/>
              <a:buChar char="•"/>
            </a:pPr>
            <a:r>
              <a:rPr lang="en-CA" sz="2400" dirty="0" err="1"/>
              <a:t>Sliammon</a:t>
            </a:r>
            <a:r>
              <a:rPr lang="en-CA" sz="2400" dirty="0"/>
              <a:t> is one of the Coast Salish Languages.</a:t>
            </a:r>
          </a:p>
          <a:p>
            <a:pPr>
              <a:buFont typeface="Arial" panose="020B0604020202020204" pitchFamily="34" charset="0"/>
              <a:buChar char="•"/>
            </a:pPr>
            <a:r>
              <a:rPr lang="en-CA" sz="2400" dirty="0"/>
              <a:t>Traditionally the </a:t>
            </a:r>
            <a:r>
              <a:rPr lang="en-CA" sz="2400" dirty="0" err="1"/>
              <a:t>K’omoks</a:t>
            </a:r>
            <a:r>
              <a:rPr lang="en-CA" sz="2400" dirty="0"/>
              <a:t> First Nation territory is Coast Salish Territory and the original language spoken in this area is </a:t>
            </a:r>
            <a:r>
              <a:rPr lang="en-CA" sz="2400" dirty="0" err="1"/>
              <a:t>Pentlatch</a:t>
            </a:r>
            <a:r>
              <a:rPr lang="en-CA" sz="2400" dirty="0"/>
              <a:t>.  There are no fluent </a:t>
            </a:r>
            <a:r>
              <a:rPr lang="en-CA" sz="2400" dirty="0" err="1"/>
              <a:t>Pentlatch</a:t>
            </a:r>
            <a:r>
              <a:rPr lang="en-CA" sz="2400" dirty="0"/>
              <a:t> speakers in this territory, today.  The most similar language spoken today is </a:t>
            </a:r>
            <a:r>
              <a:rPr lang="en-CA" sz="2400" dirty="0" err="1"/>
              <a:t>Sliammon</a:t>
            </a:r>
            <a:r>
              <a:rPr lang="en-CA" sz="2400" dirty="0"/>
              <a:t> from Powell River. </a:t>
            </a:r>
            <a:endParaRPr lang="en-CA" sz="2400" dirty="0">
              <a:cs typeface="Calibri"/>
            </a:endParaRPr>
          </a:p>
          <a:p>
            <a:pPr>
              <a:buFont typeface="Arial" panose="020B0604020202020204" pitchFamily="34" charset="0"/>
              <a:buChar char="•"/>
            </a:pPr>
            <a:endParaRPr lang="en-CA" sz="2400"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8037" y="1845733"/>
            <a:ext cx="4461685" cy="4272455"/>
          </a:xfrm>
          <a:prstGeom prst="rect">
            <a:avLst/>
          </a:prstGeom>
        </p:spPr>
      </p:pic>
      <p:sp>
        <p:nvSpPr>
          <p:cNvPr id="5" name="TextBox 4">
            <a:extLst>
              <a:ext uri="{FF2B5EF4-FFF2-40B4-BE49-F238E27FC236}">
                <a16:creationId xmlns:a16="http://schemas.microsoft.com/office/drawing/2014/main" id="{ED4B219F-295D-4260-8F75-0F384188BC57}"/>
              </a:ext>
            </a:extLst>
          </p:cNvPr>
          <p:cNvSpPr txBox="1"/>
          <p:nvPr/>
        </p:nvSpPr>
        <p:spPr>
          <a:xfrm>
            <a:off x="525780" y="6446520"/>
            <a:ext cx="11666220" cy="261610"/>
          </a:xfrm>
          <a:prstGeom prst="rect">
            <a:avLst/>
          </a:prstGeom>
          <a:noFill/>
        </p:spPr>
        <p:txBody>
          <a:bodyPr wrap="square" rtlCol="0">
            <a:spAutoFit/>
          </a:bodyPr>
          <a:lstStyle/>
          <a:p>
            <a:r>
              <a:rPr lang="en-CA" sz="1100" dirty="0"/>
              <a:t>*language information is as we understand it at this time. Please check in periodically to see if our understandings have changed or if you have information to help improve our understanding. </a:t>
            </a:r>
          </a:p>
        </p:txBody>
      </p:sp>
    </p:spTree>
    <p:extLst>
      <p:ext uri="{BB962C8B-B14F-4D97-AF65-F5344CB8AC3E}">
        <p14:creationId xmlns:p14="http://schemas.microsoft.com/office/powerpoint/2010/main" val="233897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940905-44ED-4123-98C7-FDBC3B44509F}"/>
              </a:ext>
            </a:extLst>
          </p:cNvPr>
          <p:cNvSpPr>
            <a:spLocks noGrp="1"/>
          </p:cNvSpPr>
          <p:nvPr>
            <p:ph type="title"/>
          </p:nvPr>
        </p:nvSpPr>
        <p:spPr>
          <a:xfrm>
            <a:off x="492370" y="605896"/>
            <a:ext cx="3084844" cy="2394479"/>
          </a:xfrm>
        </p:spPr>
        <p:txBody>
          <a:bodyPr anchor="ctr">
            <a:normAutofit fontScale="90000"/>
          </a:bodyPr>
          <a:lstStyle/>
          <a:p>
            <a:br>
              <a:rPr lang="en-CA" sz="5400" b="1" dirty="0">
                <a:solidFill>
                  <a:srgbClr val="FFFFFF"/>
                </a:solidFill>
              </a:rPr>
            </a:br>
            <a:r>
              <a:rPr lang="en-CA" sz="5400" b="1" dirty="0" err="1">
                <a:solidFill>
                  <a:srgbClr val="FFFFFF"/>
                </a:solidFill>
              </a:rPr>
              <a:t>Namwayut</a:t>
            </a:r>
            <a:br>
              <a:rPr lang="en-CA" sz="5400" b="1" dirty="0">
                <a:solidFill>
                  <a:srgbClr val="FFFFFF"/>
                </a:solidFill>
              </a:rPr>
            </a:br>
            <a:br>
              <a:rPr lang="en-CA" sz="3600" b="1" dirty="0">
                <a:solidFill>
                  <a:srgbClr val="FFFFFF"/>
                </a:solidFill>
              </a:rPr>
            </a:br>
            <a:br>
              <a:rPr lang="en-CA" sz="3600" b="1" dirty="0">
                <a:solidFill>
                  <a:srgbClr val="FFFFFF"/>
                </a:solidFill>
              </a:rPr>
            </a:br>
            <a:endParaRPr lang="en-CA"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A98D814-9474-49C8-AD76-778C553BDB82}"/>
              </a:ext>
            </a:extLst>
          </p:cNvPr>
          <p:cNvSpPr>
            <a:spLocks noGrp="1"/>
          </p:cNvSpPr>
          <p:nvPr>
            <p:ph idx="1"/>
          </p:nvPr>
        </p:nvSpPr>
        <p:spPr>
          <a:xfrm>
            <a:off x="4742016" y="605896"/>
            <a:ext cx="6413663" cy="5646208"/>
          </a:xfrm>
        </p:spPr>
        <p:txBody>
          <a:bodyPr anchor="ctr">
            <a:normAutofit/>
          </a:bodyPr>
          <a:lstStyle/>
          <a:p>
            <a:pPr marL="0" indent="0">
              <a:buNone/>
            </a:pPr>
            <a:r>
              <a:rPr lang="en-CA" dirty="0"/>
              <a:t>Using the philosophy of </a:t>
            </a:r>
            <a:r>
              <a:rPr lang="en-CA" dirty="0" err="1"/>
              <a:t>namwayut</a:t>
            </a:r>
            <a:r>
              <a:rPr lang="en-CA" dirty="0"/>
              <a:t> and the book </a:t>
            </a:r>
            <a:r>
              <a:rPr lang="en-CA" i="1" dirty="0"/>
              <a:t>Six Cedar Trees</a:t>
            </a:r>
            <a:r>
              <a:rPr lang="en-CA" dirty="0"/>
              <a:t> we see an example of combining worldviews and principles from the environment and land we live.  </a:t>
            </a:r>
          </a:p>
          <a:p>
            <a:pPr marL="0" indent="0">
              <a:buNone/>
            </a:pPr>
            <a:r>
              <a:rPr lang="en-CA" dirty="0"/>
              <a:t>The core competencies  guide teachers in the importance of social and emotional learning with our students and this connects directly to the First Peoples Principles of Learning. </a:t>
            </a:r>
          </a:p>
          <a:p>
            <a:pPr marL="0" indent="0">
              <a:buNone/>
            </a:pPr>
            <a:r>
              <a:rPr lang="en-CA" dirty="0"/>
              <a:t>Animal symbolism, in some form, and/or all connection to the land, guides how many Indigenous people have lived with this land for thousands of years in relationship to all living things.</a:t>
            </a:r>
            <a:endParaRPr lang="en-CA" dirty="0">
              <a:cs typeface="Calibri"/>
            </a:endParaRPr>
          </a:p>
          <a:p>
            <a:pPr marL="0" indent="0">
              <a:buNone/>
            </a:pPr>
            <a:r>
              <a:rPr lang="en-CA" dirty="0"/>
              <a:t>The animals represented here are some of the northwest coast animals and are important to many of the people who live in this area. The descriptors are generalized and not specific to one culture. The meanings are important to an individual as well as families and  groups. </a:t>
            </a:r>
            <a:endParaRPr lang="en-CA" dirty="0">
              <a:cs typeface="Calibri"/>
            </a:endParaRPr>
          </a:p>
        </p:txBody>
      </p:sp>
      <p:sp>
        <p:nvSpPr>
          <p:cNvPr id="4" name="TextBox 3">
            <a:extLst>
              <a:ext uri="{FF2B5EF4-FFF2-40B4-BE49-F238E27FC236}">
                <a16:creationId xmlns:a16="http://schemas.microsoft.com/office/drawing/2014/main" id="{CC845C5D-F928-45D7-9797-2FD926C8A2B2}"/>
              </a:ext>
            </a:extLst>
          </p:cNvPr>
          <p:cNvSpPr txBox="1"/>
          <p:nvPr/>
        </p:nvSpPr>
        <p:spPr>
          <a:xfrm>
            <a:off x="367027" y="1851945"/>
            <a:ext cx="3673044" cy="1754326"/>
          </a:xfrm>
          <a:prstGeom prst="rect">
            <a:avLst/>
          </a:prstGeom>
          <a:noFill/>
        </p:spPr>
        <p:txBody>
          <a:bodyPr wrap="square" rtlCol="0" anchor="t">
            <a:spAutoFit/>
          </a:bodyPr>
          <a:lstStyle/>
          <a:p>
            <a:pPr marL="285750" indent="-285750">
              <a:buFont typeface="Arial" panose="020B0604020202020204" pitchFamily="34" charset="0"/>
              <a:buChar char="•"/>
            </a:pPr>
            <a:r>
              <a:rPr lang="en-CA" sz="3600" b="1" dirty="0">
                <a:solidFill>
                  <a:srgbClr val="FFFFFF"/>
                </a:solidFill>
              </a:rPr>
              <a:t>we are all one</a:t>
            </a:r>
          </a:p>
          <a:p>
            <a:pPr marL="285750" indent="-285750">
              <a:buFont typeface="Arial" panose="020B0604020202020204" pitchFamily="34" charset="0"/>
              <a:buChar char="•"/>
            </a:pPr>
            <a:r>
              <a:rPr lang="en-CA" sz="3600" b="1" dirty="0">
                <a:solidFill>
                  <a:srgbClr val="FFFFFF"/>
                </a:solidFill>
              </a:rPr>
              <a:t>all living things are connected</a:t>
            </a:r>
            <a:endParaRPr lang="en-CA" sz="3600" dirty="0"/>
          </a:p>
        </p:txBody>
      </p:sp>
    </p:spTree>
    <p:extLst>
      <p:ext uri="{BB962C8B-B14F-4D97-AF65-F5344CB8AC3E}">
        <p14:creationId xmlns:p14="http://schemas.microsoft.com/office/powerpoint/2010/main" val="219992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B896DA-FE23-4EDE-9C5E-4DCBC6AD07B7}"/>
              </a:ext>
            </a:extLst>
          </p:cNvPr>
          <p:cNvSpPr>
            <a:spLocks noGrp="1"/>
          </p:cNvSpPr>
          <p:nvPr>
            <p:ph type="title"/>
          </p:nvPr>
        </p:nvSpPr>
        <p:spPr>
          <a:xfrm>
            <a:off x="482989" y="1325125"/>
            <a:ext cx="3084844" cy="3089713"/>
          </a:xfrm>
        </p:spPr>
        <p:txBody>
          <a:bodyPr>
            <a:noAutofit/>
          </a:bodyPr>
          <a:lstStyle/>
          <a:p>
            <a:r>
              <a:rPr lang="en-CA" dirty="0">
                <a:solidFill>
                  <a:srgbClr val="FFFFFF"/>
                </a:solidFill>
              </a:rPr>
              <a:t>First Peoples Principles of Learning</a:t>
            </a:r>
          </a:p>
        </p:txBody>
      </p:sp>
      <p:sp>
        <p:nvSpPr>
          <p:cNvPr id="16" name="Rectangle 15">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3">
            <a:extLst>
              <a:ext uri="{FF2B5EF4-FFF2-40B4-BE49-F238E27FC236}">
                <a16:creationId xmlns:a16="http://schemas.microsoft.com/office/drawing/2014/main" id="{E468B0BB-E0CF-453E-AF57-E2CE19EE8A42}"/>
              </a:ext>
            </a:extLst>
          </p:cNvPr>
          <p:cNvPicPr>
            <a:picLocks noChangeAspect="1"/>
          </p:cNvPicPr>
          <p:nvPr/>
        </p:nvPicPr>
        <p:blipFill>
          <a:blip r:embed="rId2"/>
          <a:stretch>
            <a:fillRect/>
          </a:stretch>
        </p:blipFill>
        <p:spPr>
          <a:xfrm>
            <a:off x="6342205" y="640080"/>
            <a:ext cx="3597706" cy="5577840"/>
          </a:xfrm>
          <a:prstGeom prst="rect">
            <a:avLst/>
          </a:prstGeom>
        </p:spPr>
      </p:pic>
    </p:spTree>
    <p:extLst>
      <p:ext uri="{BB962C8B-B14F-4D97-AF65-F5344CB8AC3E}">
        <p14:creationId xmlns:p14="http://schemas.microsoft.com/office/powerpoint/2010/main" val="27569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92" y="1068404"/>
            <a:ext cx="3200400" cy="1676400"/>
          </a:xfrm>
        </p:spPr>
        <p:txBody>
          <a:bodyPr>
            <a:normAutofit/>
          </a:bodyPr>
          <a:lstStyle/>
          <a:p>
            <a:r>
              <a:rPr lang="en-CA" sz="5400" dirty="0" err="1"/>
              <a:t>Kwak’wala</a:t>
            </a:r>
            <a:br>
              <a:rPr lang="en-CA" sz="5400" dirty="0"/>
            </a:br>
            <a:r>
              <a:rPr lang="en-CA" sz="5400" dirty="0" err="1">
                <a:solidFill>
                  <a:schemeClr val="accent1">
                    <a:lumMod val="60000"/>
                    <a:lumOff val="40000"/>
                  </a:schemeClr>
                </a:solidFill>
              </a:rPr>
              <a:t>t̕sawi</a:t>
            </a:r>
            <a:endParaRPr lang="en-CA" sz="5400" dirty="0">
              <a:solidFill>
                <a:schemeClr val="accent1">
                  <a:lumMod val="60000"/>
                  <a:lumOff val="40000"/>
                </a:schemeClr>
              </a:solidFill>
            </a:endParaRPr>
          </a:p>
        </p:txBody>
      </p:sp>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079764" y="1068404"/>
            <a:ext cx="6082180" cy="4561635"/>
          </a:xfrm>
        </p:spPr>
      </p:pic>
      <p:sp>
        <p:nvSpPr>
          <p:cNvPr id="4" name="Text Placeholder 3"/>
          <p:cNvSpPr>
            <a:spLocks noGrp="1"/>
          </p:cNvSpPr>
          <p:nvPr>
            <p:ph type="body" sz="half" idx="2"/>
          </p:nvPr>
        </p:nvSpPr>
        <p:spPr>
          <a:xfrm>
            <a:off x="439492" y="3015914"/>
            <a:ext cx="3200400" cy="1828800"/>
          </a:xfrm>
        </p:spPr>
        <p:txBody>
          <a:bodyPr>
            <a:normAutofit/>
          </a:bodyPr>
          <a:lstStyle/>
          <a:p>
            <a:pPr marL="342900" indent="-342900">
              <a:buFont typeface="Arial" panose="020B0604020202020204" pitchFamily="34" charset="0"/>
              <a:buChar char="•"/>
            </a:pPr>
            <a:r>
              <a:rPr lang="en-CA" sz="2800" dirty="0"/>
              <a:t>Creative</a:t>
            </a:r>
          </a:p>
          <a:p>
            <a:pPr marL="342900" indent="-342900">
              <a:buFont typeface="Arial" panose="020B0604020202020204" pitchFamily="34" charset="0"/>
              <a:buChar char="•"/>
            </a:pPr>
            <a:r>
              <a:rPr lang="en-CA" sz="2800" dirty="0"/>
              <a:t>Artistic</a:t>
            </a:r>
          </a:p>
          <a:p>
            <a:pPr marL="342900" indent="-342900">
              <a:buFont typeface="Arial" panose="020B0604020202020204" pitchFamily="34" charset="0"/>
              <a:buChar char="•"/>
            </a:pPr>
            <a:r>
              <a:rPr lang="en-CA" sz="2800" dirty="0"/>
              <a:t>Determined</a:t>
            </a:r>
          </a:p>
        </p:txBody>
      </p:sp>
      <p:pic>
        <p:nvPicPr>
          <p:cNvPr id="3" name="t_saw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21329" y="2000249"/>
            <a:ext cx="609600" cy="609600"/>
          </a:xfrm>
          <a:prstGeom prst="rect">
            <a:avLst/>
          </a:prstGeom>
        </p:spPr>
      </p:pic>
      <p:sp>
        <p:nvSpPr>
          <p:cNvPr id="6" name="Rectangle 5">
            <a:extLst>
              <a:ext uri="{FF2B5EF4-FFF2-40B4-BE49-F238E27FC236}">
                <a16:creationId xmlns:a16="http://schemas.microsoft.com/office/drawing/2014/main" id="{1B1CC27E-DE57-4150-BD5D-14D8157B5413}"/>
              </a:ext>
            </a:extLst>
          </p:cNvPr>
          <p:cNvSpPr/>
          <p:nvPr/>
        </p:nvSpPr>
        <p:spPr>
          <a:xfrm>
            <a:off x="290879" y="145074"/>
            <a:ext cx="2050561" cy="923330"/>
          </a:xfrm>
          <a:prstGeom prst="rect">
            <a:avLst/>
          </a:prstGeom>
        </p:spPr>
        <p:txBody>
          <a:bodyPr wrap="none">
            <a:spAutoFit/>
          </a:bodyPr>
          <a:lstStyle/>
          <a:p>
            <a:r>
              <a:rPr lang="en-CA" sz="5400" spc="-50" dirty="0">
                <a:solidFill>
                  <a:srgbClr val="FFFFFF"/>
                </a:solidFill>
                <a:latin typeface="Calibri Light" panose="020F0302020204030204"/>
                <a:ea typeface="+mj-ea"/>
                <a:cs typeface="+mj-cs"/>
              </a:rPr>
              <a:t>Beaver</a:t>
            </a:r>
            <a:endParaRPr lang="en-CA" dirty="0"/>
          </a:p>
        </p:txBody>
      </p:sp>
      <p:sp>
        <p:nvSpPr>
          <p:cNvPr id="7" name="Title 1">
            <a:extLst>
              <a:ext uri="{FF2B5EF4-FFF2-40B4-BE49-F238E27FC236}">
                <a16:creationId xmlns:a16="http://schemas.microsoft.com/office/drawing/2014/main" id="{45D5C306-94E9-4E72-9591-06B2A1B69821}"/>
              </a:ext>
            </a:extLst>
          </p:cNvPr>
          <p:cNvSpPr txBox="1">
            <a:spLocks/>
          </p:cNvSpPr>
          <p:nvPr/>
        </p:nvSpPr>
        <p:spPr>
          <a:xfrm>
            <a:off x="441202" y="5315619"/>
            <a:ext cx="3200400" cy="154238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lvl="0" defTabSz="457200">
              <a:lnSpc>
                <a:spcPct val="100000"/>
              </a:lnSpc>
              <a:spcBef>
                <a:spcPts val="0"/>
              </a:spcBef>
            </a:pPr>
            <a:r>
              <a:rPr lang="en-CA" sz="5400" dirty="0" err="1"/>
              <a:t>Sliammon</a:t>
            </a:r>
            <a:br>
              <a:rPr lang="en-CA" sz="5400" dirty="0"/>
            </a:br>
            <a:r>
              <a:rPr lang="en-CA" sz="5400" spc="0" dirty="0" err="1">
                <a:solidFill>
                  <a:srgbClr val="CCFF99"/>
                </a:solidFill>
                <a:latin typeface="Arial" panose="020B0604020202020204" pitchFamily="34" charset="0"/>
                <a:ea typeface="+mn-ea"/>
                <a:cs typeface="+mn-cs"/>
              </a:rPr>
              <a:t>qowut</a:t>
            </a:r>
            <a:endParaRPr lang="en-CA" sz="5400" spc="0" dirty="0">
              <a:solidFill>
                <a:srgbClr val="CCFF99"/>
              </a:solidFill>
              <a:latin typeface="Arial" panose="020B0604020202020204" pitchFamily="34" charset="0"/>
              <a:ea typeface="+mn-ea"/>
              <a:cs typeface="+mn-cs"/>
            </a:endParaRPr>
          </a:p>
          <a:p>
            <a:endParaRPr lang="en-CA" sz="5400" dirty="0">
              <a:solidFill>
                <a:schemeClr val="accent1">
                  <a:lumMod val="60000"/>
                  <a:lumOff val="40000"/>
                </a:schemeClr>
              </a:solidFill>
            </a:endParaRPr>
          </a:p>
        </p:txBody>
      </p:sp>
      <p:pic>
        <p:nvPicPr>
          <p:cNvPr id="8" name="Beaver">
            <a:hlinkClick r:id="" action="ppaction://media"/>
            <a:extLst>
              <a:ext uri="{FF2B5EF4-FFF2-40B4-BE49-F238E27FC236}">
                <a16:creationId xmlns:a16="http://schemas.microsoft.com/office/drawing/2014/main" id="{1FC77B31-EBAB-4207-BAB8-737D51C746D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821329" y="5630039"/>
            <a:ext cx="609600" cy="609600"/>
          </a:xfrm>
          <a:prstGeom prst="rect">
            <a:avLst/>
          </a:prstGeom>
        </p:spPr>
      </p:pic>
    </p:spTree>
    <p:extLst>
      <p:ext uri="{BB962C8B-B14F-4D97-AF65-F5344CB8AC3E}">
        <p14:creationId xmlns:p14="http://schemas.microsoft.com/office/powerpoint/2010/main" val="19246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88"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5878-FA18-42F6-B064-82C07FE574A8}"/>
              </a:ext>
            </a:extLst>
          </p:cNvPr>
          <p:cNvSpPr>
            <a:spLocks noGrp="1"/>
          </p:cNvSpPr>
          <p:nvPr>
            <p:ph type="title"/>
          </p:nvPr>
        </p:nvSpPr>
        <p:spPr>
          <a:xfrm>
            <a:off x="377190" y="731520"/>
            <a:ext cx="2537460" cy="1223009"/>
          </a:xfrm>
        </p:spPr>
        <p:txBody>
          <a:bodyPr>
            <a:normAutofit/>
          </a:bodyPr>
          <a:lstStyle/>
          <a:p>
            <a:r>
              <a:rPr lang="en-CA" sz="5400" dirty="0"/>
              <a:t>Beaver</a:t>
            </a:r>
          </a:p>
        </p:txBody>
      </p:sp>
      <p:sp>
        <p:nvSpPr>
          <p:cNvPr id="3" name="Content Placeholder 2">
            <a:extLst>
              <a:ext uri="{FF2B5EF4-FFF2-40B4-BE49-F238E27FC236}">
                <a16:creationId xmlns:a16="http://schemas.microsoft.com/office/drawing/2014/main" id="{5919E779-C0D8-41E8-8F22-2918400C1D3A}"/>
              </a:ext>
            </a:extLst>
          </p:cNvPr>
          <p:cNvSpPr>
            <a:spLocks noGrp="1"/>
          </p:cNvSpPr>
          <p:nvPr>
            <p:ph idx="1"/>
          </p:nvPr>
        </p:nvSpPr>
        <p:spPr>
          <a:xfrm>
            <a:off x="4800600" y="731520"/>
            <a:ext cx="6819900" cy="5257800"/>
          </a:xfrm>
        </p:spPr>
        <p:txBody>
          <a:bodyPr>
            <a:normAutofit/>
          </a:bodyPr>
          <a:lstStyle/>
          <a:p>
            <a:pPr>
              <a:buFont typeface="Arial" panose="020B0604020202020204" pitchFamily="34" charset="0"/>
              <a:buChar char="•"/>
            </a:pPr>
            <a:r>
              <a:rPr lang="en-CA" sz="3200" dirty="0"/>
              <a:t>Beaver is a diligent collaborator. </a:t>
            </a:r>
          </a:p>
          <a:p>
            <a:pPr>
              <a:buFont typeface="Arial" panose="020B0604020202020204" pitchFamily="34" charset="0"/>
              <a:buChar char="•"/>
            </a:pPr>
            <a:r>
              <a:rPr lang="en-CA" sz="3000" dirty="0"/>
              <a:t>Beaver represents the ways of knowing our</a:t>
            </a:r>
          </a:p>
          <a:p>
            <a:pPr marL="0" algn="ctr">
              <a:buNone/>
            </a:pPr>
            <a:r>
              <a:rPr lang="en-CA" sz="3200" b="1"/>
              <a:t>Social </a:t>
            </a:r>
            <a:r>
              <a:rPr lang="en-CA" sz="3200" b="1" dirty="0"/>
              <a:t>Responsibility.</a:t>
            </a:r>
            <a:endParaRPr lang="en-CA" sz="3200" dirty="0"/>
          </a:p>
          <a:p>
            <a:pPr>
              <a:buFont typeface="Arial" panose="020B0604020202020204" pitchFamily="34" charset="0"/>
              <a:buChar char="•"/>
            </a:pPr>
            <a:r>
              <a:rPr lang="en-CA" sz="3200" dirty="0"/>
              <a:t>Through Beaver, we can learn to care for our community and environment by valuing diversity, advocating for others and working together for a greater good.</a:t>
            </a:r>
          </a:p>
        </p:txBody>
      </p:sp>
      <p:pic>
        <p:nvPicPr>
          <p:cNvPr id="5" name="Picture 4">
            <a:extLst>
              <a:ext uri="{FF2B5EF4-FFF2-40B4-BE49-F238E27FC236}">
                <a16:creationId xmlns:a16="http://schemas.microsoft.com/office/drawing/2014/main" id="{989F6A38-0BA6-4465-8D3F-0E03302176F8}"/>
              </a:ext>
            </a:extLst>
          </p:cNvPr>
          <p:cNvPicPr>
            <a:picLocks noChangeAspect="1"/>
          </p:cNvPicPr>
          <p:nvPr/>
        </p:nvPicPr>
        <p:blipFill>
          <a:blip r:embed="rId2"/>
          <a:stretch>
            <a:fillRect/>
          </a:stretch>
        </p:blipFill>
        <p:spPr>
          <a:xfrm>
            <a:off x="780177" y="3178820"/>
            <a:ext cx="2554445" cy="2810500"/>
          </a:xfrm>
          <a:prstGeom prst="rect">
            <a:avLst/>
          </a:prstGeom>
        </p:spPr>
      </p:pic>
      <p:sp>
        <p:nvSpPr>
          <p:cNvPr id="4" name="Text Placeholder 3">
            <a:extLst>
              <a:ext uri="{FF2B5EF4-FFF2-40B4-BE49-F238E27FC236}">
                <a16:creationId xmlns:a16="http://schemas.microsoft.com/office/drawing/2014/main" id="{8F396A0B-C8DE-4A18-A001-497B69F88F84}"/>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298508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69" y="864605"/>
            <a:ext cx="2900363" cy="1526103"/>
          </a:xfrm>
        </p:spPr>
        <p:txBody>
          <a:bodyPr>
            <a:noAutofit/>
          </a:bodyPr>
          <a:lstStyle/>
          <a:p>
            <a:r>
              <a:rPr lang="en-CA" sz="4800" dirty="0" err="1"/>
              <a:t>Kwak’wala</a:t>
            </a:r>
            <a:br>
              <a:rPr lang="en-CA" sz="5400" dirty="0"/>
            </a:br>
            <a:r>
              <a:rPr lang="en-CA" sz="5400" dirty="0" err="1">
                <a:solidFill>
                  <a:schemeClr val="accent1">
                    <a:lumMod val="60000"/>
                    <a:lumOff val="40000"/>
                  </a:schemeClr>
                </a:solidFill>
              </a:rPr>
              <a:t>t̕ła'yi</a:t>
            </a:r>
            <a:endParaRPr lang="en-CA" sz="5400" dirty="0">
              <a:solidFill>
                <a:schemeClr val="accent1">
                  <a:lumMod val="60000"/>
                  <a:lumOff val="40000"/>
                </a:schemeClr>
              </a:solidFill>
            </a:endParaRPr>
          </a:p>
        </p:txBody>
      </p:sp>
      <p:pic>
        <p:nvPicPr>
          <p:cNvPr id="6" name="005black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27593" y="1671317"/>
            <a:ext cx="609600" cy="609600"/>
          </a:xfrm>
          <a:prstGeom prst="rect">
            <a:avLst/>
          </a:prstGeom>
        </p:spPr>
      </p:pic>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5962" y="591291"/>
            <a:ext cx="6660163" cy="4995122"/>
          </a:xfrm>
        </p:spPr>
      </p:pic>
      <p:sp>
        <p:nvSpPr>
          <p:cNvPr id="4" name="Text Placeholder 3"/>
          <p:cNvSpPr>
            <a:spLocks noGrp="1"/>
          </p:cNvSpPr>
          <p:nvPr>
            <p:ph type="body" sz="half" idx="2"/>
          </p:nvPr>
        </p:nvSpPr>
        <p:spPr>
          <a:xfrm>
            <a:off x="671769" y="2579372"/>
            <a:ext cx="3200400" cy="2118966"/>
          </a:xfrm>
        </p:spPr>
        <p:txBody>
          <a:bodyPr>
            <a:normAutofit lnSpcReduction="10000"/>
          </a:bodyPr>
          <a:lstStyle/>
          <a:p>
            <a:pPr marL="342900" indent="-342900">
              <a:buFont typeface="Arial" panose="020B0604020202020204" pitchFamily="34" charset="0"/>
              <a:buChar char="•"/>
            </a:pPr>
            <a:r>
              <a:rPr lang="en-CA" sz="2800" dirty="0"/>
              <a:t>Strength</a:t>
            </a:r>
          </a:p>
          <a:p>
            <a:pPr marL="342900" indent="-342900">
              <a:buFont typeface="Arial" panose="020B0604020202020204" pitchFamily="34" charset="0"/>
              <a:buChar char="•"/>
            </a:pPr>
            <a:r>
              <a:rPr lang="en-CA" sz="2800" dirty="0"/>
              <a:t>Learned Humility</a:t>
            </a:r>
          </a:p>
          <a:p>
            <a:pPr marL="342900" indent="-342900">
              <a:buFont typeface="Arial" panose="020B0604020202020204" pitchFamily="34" charset="0"/>
              <a:buChar char="•"/>
            </a:pPr>
            <a:r>
              <a:rPr lang="en-CA" sz="2800" dirty="0"/>
              <a:t>Motherhood</a:t>
            </a:r>
          </a:p>
          <a:p>
            <a:pPr marL="342900" indent="-342900">
              <a:buFont typeface="Arial" panose="020B0604020202020204" pitchFamily="34" charset="0"/>
              <a:buChar char="•"/>
            </a:pPr>
            <a:r>
              <a:rPr lang="en-CA" sz="2800" dirty="0"/>
              <a:t>Teaching</a:t>
            </a:r>
          </a:p>
        </p:txBody>
      </p:sp>
      <p:pic>
        <p:nvPicPr>
          <p:cNvPr id="8" name="Picture 7">
            <a:extLst>
              <a:ext uri="{FF2B5EF4-FFF2-40B4-BE49-F238E27FC236}">
                <a16:creationId xmlns:a16="http://schemas.microsoft.com/office/drawing/2014/main" id="{CCCC7CC6-2B26-4C89-901F-296C597007BD}"/>
              </a:ext>
            </a:extLst>
          </p:cNvPr>
          <p:cNvPicPr>
            <a:picLocks noChangeAspect="1"/>
          </p:cNvPicPr>
          <p:nvPr/>
        </p:nvPicPr>
        <p:blipFill>
          <a:blip r:embed="rId8"/>
          <a:stretch>
            <a:fillRect/>
          </a:stretch>
        </p:blipFill>
        <p:spPr>
          <a:xfrm>
            <a:off x="-141558" y="-20981"/>
            <a:ext cx="3478751" cy="1393843"/>
          </a:xfrm>
          <a:prstGeom prst="rect">
            <a:avLst/>
          </a:prstGeom>
        </p:spPr>
      </p:pic>
      <p:sp>
        <p:nvSpPr>
          <p:cNvPr id="11" name="Title 1">
            <a:extLst>
              <a:ext uri="{FF2B5EF4-FFF2-40B4-BE49-F238E27FC236}">
                <a16:creationId xmlns:a16="http://schemas.microsoft.com/office/drawing/2014/main" id="{2E91E202-5E94-4C40-831A-126E6829FC65}"/>
              </a:ext>
            </a:extLst>
          </p:cNvPr>
          <p:cNvSpPr txBox="1">
            <a:spLocks/>
          </p:cNvSpPr>
          <p:nvPr/>
        </p:nvSpPr>
        <p:spPr>
          <a:xfrm>
            <a:off x="529428" y="5069271"/>
            <a:ext cx="2900363" cy="152610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CA" sz="4800" dirty="0" err="1"/>
              <a:t>Sliammon</a:t>
            </a:r>
            <a:endParaRPr lang="en-CA" sz="4800" dirty="0"/>
          </a:p>
          <a:p>
            <a:r>
              <a:rPr lang="en-CA" sz="5400" dirty="0" err="1">
                <a:solidFill>
                  <a:srgbClr val="CCFF99"/>
                </a:solidFill>
              </a:rPr>
              <a:t>mɛ</a:t>
            </a:r>
            <a:r>
              <a:rPr lang="el-GR" sz="5400" dirty="0">
                <a:solidFill>
                  <a:srgbClr val="CCFF99"/>
                </a:solidFill>
              </a:rPr>
              <a:t>χ</a:t>
            </a:r>
            <a:r>
              <a:rPr lang="en-CA" sz="5400" dirty="0" err="1">
                <a:solidFill>
                  <a:srgbClr val="CCFF99"/>
                </a:solidFill>
              </a:rPr>
              <a:t>aɬ</a:t>
            </a:r>
            <a:endParaRPr lang="en-CA" sz="5400" dirty="0">
              <a:solidFill>
                <a:srgbClr val="CCFF99"/>
              </a:solidFill>
            </a:endParaRPr>
          </a:p>
          <a:p>
            <a:endParaRPr lang="en-CA" sz="2800" dirty="0"/>
          </a:p>
        </p:txBody>
      </p:sp>
      <p:pic>
        <p:nvPicPr>
          <p:cNvPr id="3" name="Bear">
            <a:hlinkClick r:id="" action="ppaction://media"/>
            <a:extLst>
              <a:ext uri="{FF2B5EF4-FFF2-40B4-BE49-F238E27FC236}">
                <a16:creationId xmlns:a16="http://schemas.microsoft.com/office/drawing/2014/main" id="{FB19131F-A34E-438B-9A40-E9EBB8FC8791}"/>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820191" y="5339254"/>
            <a:ext cx="609600" cy="609600"/>
          </a:xfrm>
          <a:prstGeom prst="rect">
            <a:avLst/>
          </a:prstGeom>
        </p:spPr>
      </p:pic>
    </p:spTree>
    <p:extLst>
      <p:ext uri="{BB962C8B-B14F-4D97-AF65-F5344CB8AC3E}">
        <p14:creationId xmlns:p14="http://schemas.microsoft.com/office/powerpoint/2010/main" val="37574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66"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79A6-ADD3-48CC-A6B9-FB0EDFF2D0C5}"/>
              </a:ext>
            </a:extLst>
          </p:cNvPr>
          <p:cNvSpPr>
            <a:spLocks noGrp="1"/>
          </p:cNvSpPr>
          <p:nvPr>
            <p:ph type="title"/>
          </p:nvPr>
        </p:nvSpPr>
        <p:spPr>
          <a:xfrm>
            <a:off x="740550" y="842961"/>
            <a:ext cx="3200400" cy="1165859"/>
          </a:xfrm>
        </p:spPr>
        <p:txBody>
          <a:bodyPr>
            <a:normAutofit/>
          </a:bodyPr>
          <a:lstStyle/>
          <a:p>
            <a:r>
              <a:rPr lang="en-CA" sz="5400" dirty="0"/>
              <a:t>Bear</a:t>
            </a:r>
          </a:p>
        </p:txBody>
      </p:sp>
      <p:sp>
        <p:nvSpPr>
          <p:cNvPr id="3" name="Content Placeholder 2">
            <a:extLst>
              <a:ext uri="{FF2B5EF4-FFF2-40B4-BE49-F238E27FC236}">
                <a16:creationId xmlns:a16="http://schemas.microsoft.com/office/drawing/2014/main" id="{DC6ECAF2-D17A-4429-B5F9-6A39F0E3D83F}"/>
              </a:ext>
            </a:extLst>
          </p:cNvPr>
          <p:cNvSpPr>
            <a:spLocks noGrp="1"/>
          </p:cNvSpPr>
          <p:nvPr>
            <p:ph idx="1"/>
          </p:nvPr>
        </p:nvSpPr>
        <p:spPr>
          <a:xfrm>
            <a:off x="4800600" y="731520"/>
            <a:ext cx="6740236" cy="5257800"/>
          </a:xfrm>
        </p:spPr>
        <p:txBody>
          <a:bodyPr>
            <a:normAutofit/>
          </a:bodyPr>
          <a:lstStyle/>
          <a:p>
            <a:pPr>
              <a:buFont typeface="Arial" panose="020B0604020202020204" pitchFamily="34" charset="0"/>
              <a:buChar char="•"/>
            </a:pPr>
            <a:r>
              <a:rPr lang="en-CA" sz="3200" dirty="0"/>
              <a:t>Bear is a great protector. </a:t>
            </a:r>
          </a:p>
          <a:p>
            <a:pPr>
              <a:buFont typeface="Arial" panose="020B0604020202020204" pitchFamily="34" charset="0"/>
              <a:buChar char="•"/>
            </a:pPr>
            <a:r>
              <a:rPr lang="en-CA" sz="3000" dirty="0"/>
              <a:t>Bear represents the ways of knowing our</a:t>
            </a:r>
          </a:p>
          <a:p>
            <a:pPr marL="0" indent="0" algn="ctr">
              <a:buNone/>
            </a:pPr>
            <a:r>
              <a:rPr lang="en-CA" sz="3200" b="1" dirty="0"/>
              <a:t>Personal Awareness </a:t>
            </a:r>
          </a:p>
          <a:p>
            <a:pPr marL="0" indent="0" algn="ctr">
              <a:spcBef>
                <a:spcPts val="600"/>
              </a:spcBef>
              <a:buNone/>
            </a:pPr>
            <a:r>
              <a:rPr lang="en-CA" sz="3200" b="1" dirty="0"/>
              <a:t>and Responsibility</a:t>
            </a:r>
            <a:r>
              <a:rPr lang="en-CA" sz="3200" dirty="0"/>
              <a:t>. </a:t>
            </a:r>
          </a:p>
          <a:p>
            <a:pPr>
              <a:buFont typeface="Arial" panose="020B0604020202020204" pitchFamily="34" charset="0"/>
              <a:buChar char="•"/>
            </a:pPr>
            <a:r>
              <a:rPr lang="en-CA" sz="3200" dirty="0"/>
              <a:t>Through Bear, we can learn to nurture our own personal well-being by valuing ourselves and our accomplishments; understanding our feelings and making good choices that demonstrate respect for ourselves and others.</a:t>
            </a:r>
          </a:p>
        </p:txBody>
      </p:sp>
      <p:pic>
        <p:nvPicPr>
          <p:cNvPr id="5" name="Picture 4">
            <a:extLst>
              <a:ext uri="{FF2B5EF4-FFF2-40B4-BE49-F238E27FC236}">
                <a16:creationId xmlns:a16="http://schemas.microsoft.com/office/drawing/2014/main" id="{A2FB0C17-08D2-4D69-95D4-3C66FD36C222}"/>
              </a:ext>
            </a:extLst>
          </p:cNvPr>
          <p:cNvPicPr>
            <a:picLocks noChangeAspect="1"/>
          </p:cNvPicPr>
          <p:nvPr/>
        </p:nvPicPr>
        <p:blipFill>
          <a:blip r:embed="rId2"/>
          <a:stretch>
            <a:fillRect/>
          </a:stretch>
        </p:blipFill>
        <p:spPr>
          <a:xfrm>
            <a:off x="740550" y="2974655"/>
            <a:ext cx="2633700" cy="3292125"/>
          </a:xfrm>
          <a:prstGeom prst="rect">
            <a:avLst/>
          </a:prstGeom>
        </p:spPr>
      </p:pic>
      <p:sp>
        <p:nvSpPr>
          <p:cNvPr id="4" name="Text Placeholder 3">
            <a:extLst>
              <a:ext uri="{FF2B5EF4-FFF2-40B4-BE49-F238E27FC236}">
                <a16:creationId xmlns:a16="http://schemas.microsoft.com/office/drawing/2014/main" id="{B2A6C0B3-6D18-4525-9AA0-743C23665645}"/>
              </a:ext>
            </a:extLst>
          </p:cNvPr>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306500728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2885C5-7F15-455F-B5D6-70B5A0C2464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C3A4046-530A-433E-828E-873A4CD98D60}">
  <ds:schemaRefs>
    <ds:schemaRef ds:uri="http://schemas.microsoft.com/sharepoint/v3/contenttype/forms"/>
  </ds:schemaRefs>
</ds:datastoreItem>
</file>

<file path=customXml/itemProps3.xml><?xml version="1.0" encoding="utf-8"?>
<ds:datastoreItem xmlns:ds="http://schemas.openxmlformats.org/officeDocument/2006/customXml" ds:itemID="{09DD1E3E-C95B-4A73-B912-0AEB6F9D7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1166</TotalTime>
  <Words>563</Words>
  <Application>Microsoft Office PowerPoint</Application>
  <PresentationFormat>Widescreen</PresentationFormat>
  <Paragraphs>104</Paragraphs>
  <Slides>18</Slides>
  <Notes>1</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Six Cedar Trees Animals  Kwak’wala and Sliammon Language</vt:lpstr>
      <vt:lpstr>Animal Symbolism</vt:lpstr>
      <vt:lpstr>Language </vt:lpstr>
      <vt:lpstr> Namwayut   </vt:lpstr>
      <vt:lpstr>First Peoples Principles of Learning</vt:lpstr>
      <vt:lpstr>Kwak’wala t̕sawi</vt:lpstr>
      <vt:lpstr>Beaver</vt:lpstr>
      <vt:lpstr>Kwak’wala t̕ła'yi</vt:lpstr>
      <vt:lpstr>Bear</vt:lpstr>
      <vt:lpstr>Kwak’wala max̱'inux̱ </vt:lpstr>
      <vt:lpstr>Orca</vt:lpstr>
      <vt:lpstr>Sliammon p’oho</vt:lpstr>
      <vt:lpstr>Raven</vt:lpstr>
      <vt:lpstr>Kwak’wala k̓uta̱la </vt:lpstr>
      <vt:lpstr>Salmon</vt:lpstr>
      <vt:lpstr>Kwak’wala atła'na̱m</vt:lpstr>
      <vt:lpstr>Wolf</vt:lpstr>
      <vt:lpstr>For more info…</vt:lpstr>
    </vt:vector>
  </TitlesOfParts>
  <Company>SD71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Coast Teachings about Animals</dc:title>
  <dc:creator>Shannon Campbell</dc:creator>
  <cp:lastModifiedBy>Lynn Swift</cp:lastModifiedBy>
  <cp:revision>70</cp:revision>
  <dcterms:created xsi:type="dcterms:W3CDTF">2018-01-16T20:42:18Z</dcterms:created>
  <dcterms:modified xsi:type="dcterms:W3CDTF">2019-04-29T22:16:57Z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