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7"/>
  </p:notesMasterIdLst>
  <p:sldIdLst>
    <p:sldId id="256" r:id="rId5"/>
    <p:sldId id="260" r:id="rId6"/>
    <p:sldId id="261" r:id="rId7"/>
    <p:sldId id="263" r:id="rId8"/>
    <p:sldId id="259" r:id="rId9"/>
    <p:sldId id="262" r:id="rId10"/>
    <p:sldId id="264" r:id="rId11"/>
    <p:sldId id="265" r:id="rId12"/>
    <p:sldId id="266" r:id="rId13"/>
    <p:sldId id="257" r:id="rId14"/>
    <p:sldId id="267" r:id="rId15"/>
    <p:sldId id="268"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ail Martindale" initials="GM" lastIdx="1" clrIdx="0">
    <p:extLst>
      <p:ext uri="{19B8F6BF-5375-455C-9EA6-DF929625EA0E}">
        <p15:presenceInfo xmlns:p15="http://schemas.microsoft.com/office/powerpoint/2012/main" userId="S-1-5-21-1433684610-1222144237-2970850384-155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9" autoAdjust="0"/>
    <p:restoredTop sz="75089" autoAdjust="0"/>
  </p:normalViewPr>
  <p:slideViewPr>
    <p:cSldViewPr snapToGrid="0">
      <p:cViewPr varScale="1">
        <p:scale>
          <a:sx n="68" d="100"/>
          <a:sy n="68" d="100"/>
        </p:scale>
        <p:origin x="1008"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6-04-14T14:58:48.458" idx="1">
    <p:pos x="10" y="10"/>
    <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D79477-586B-4598-ACAD-CAF004595598}" type="datetimeFigureOut">
              <a:rPr lang="en-CA" smtClean="0"/>
              <a:t>2018-06-04</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9E2541-D646-4BEC-8803-2F49F5DB9E76}" type="slidenum">
              <a:rPr lang="en-CA" smtClean="0"/>
              <a:t>‹#›</a:t>
            </a:fld>
            <a:endParaRPr lang="en-CA"/>
          </a:p>
        </p:txBody>
      </p:sp>
    </p:spTree>
    <p:extLst>
      <p:ext uri="{BB962C8B-B14F-4D97-AF65-F5344CB8AC3E}">
        <p14:creationId xmlns:p14="http://schemas.microsoft.com/office/powerpoint/2010/main" val="18341309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Ask students if they can identify any of the animals in the picture?</a:t>
            </a:r>
          </a:p>
          <a:p>
            <a:r>
              <a:rPr lang="en-CA" dirty="0" smtClean="0"/>
              <a:t>Left top: caribou</a:t>
            </a:r>
            <a:r>
              <a:rPr lang="en-CA" baseline="0" dirty="0" smtClean="0"/>
              <a:t> (an important food source to many First Nations and Inuit people), bison (main resource of First Nation of the prairies and plains), Totem poles in front of the new </a:t>
            </a:r>
            <a:r>
              <a:rPr lang="en-CA" baseline="0" dirty="0" err="1" smtClean="0"/>
              <a:t>K’omoks</a:t>
            </a:r>
            <a:r>
              <a:rPr lang="en-CA" baseline="0" dirty="0" smtClean="0"/>
              <a:t> First Nation administration building  </a:t>
            </a:r>
            <a:r>
              <a:rPr lang="en-CA" baseline="0" dirty="0" err="1" smtClean="0"/>
              <a:t>depticting</a:t>
            </a:r>
            <a:r>
              <a:rPr lang="en-CA" baseline="0" dirty="0" smtClean="0"/>
              <a:t> animals that represent the 4 clans of the </a:t>
            </a:r>
            <a:r>
              <a:rPr lang="en-CA" baseline="0" dirty="0" err="1" smtClean="0"/>
              <a:t>K’omoks</a:t>
            </a:r>
            <a:r>
              <a:rPr lang="en-CA" baseline="0" dirty="0" smtClean="0"/>
              <a:t> people, whale carving, bear and salmon.  </a:t>
            </a:r>
            <a:endParaRPr lang="en-CA" dirty="0"/>
          </a:p>
        </p:txBody>
      </p:sp>
      <p:sp>
        <p:nvSpPr>
          <p:cNvPr id="4" name="Slide Number Placeholder 3"/>
          <p:cNvSpPr>
            <a:spLocks noGrp="1"/>
          </p:cNvSpPr>
          <p:nvPr>
            <p:ph type="sldNum" sz="quarter" idx="10"/>
          </p:nvPr>
        </p:nvSpPr>
        <p:spPr/>
        <p:txBody>
          <a:bodyPr/>
          <a:lstStyle/>
          <a:p>
            <a:fld id="{E39E2541-D646-4BEC-8803-2F49F5DB9E76}" type="slidenum">
              <a:rPr lang="en-CA" smtClean="0"/>
              <a:t>1</a:t>
            </a:fld>
            <a:endParaRPr lang="en-CA"/>
          </a:p>
        </p:txBody>
      </p:sp>
    </p:spTree>
    <p:extLst>
      <p:ext uri="{BB962C8B-B14F-4D97-AF65-F5344CB8AC3E}">
        <p14:creationId xmlns:p14="http://schemas.microsoft.com/office/powerpoint/2010/main" val="25017554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Animals are so important to Aboriginal people that they show up in carvings, monuments, totem poles, jewelry,</a:t>
            </a:r>
            <a:r>
              <a:rPr lang="en-CA" baseline="0" dirty="0" smtClean="0"/>
              <a:t> on button blankets and visual arts.</a:t>
            </a:r>
            <a:endParaRPr lang="en-CA" dirty="0"/>
          </a:p>
        </p:txBody>
      </p:sp>
      <p:sp>
        <p:nvSpPr>
          <p:cNvPr id="4" name="Slide Number Placeholder 3"/>
          <p:cNvSpPr>
            <a:spLocks noGrp="1"/>
          </p:cNvSpPr>
          <p:nvPr>
            <p:ph type="sldNum" sz="quarter" idx="10"/>
          </p:nvPr>
        </p:nvSpPr>
        <p:spPr/>
        <p:txBody>
          <a:bodyPr/>
          <a:lstStyle/>
          <a:p>
            <a:fld id="{E39E2541-D646-4BEC-8803-2F49F5DB9E76}" type="slidenum">
              <a:rPr lang="en-CA" smtClean="0"/>
              <a:t>11</a:t>
            </a:fld>
            <a:endParaRPr lang="en-CA"/>
          </a:p>
        </p:txBody>
      </p:sp>
    </p:spTree>
    <p:extLst>
      <p:ext uri="{BB962C8B-B14F-4D97-AF65-F5344CB8AC3E}">
        <p14:creationId xmlns:p14="http://schemas.microsoft.com/office/powerpoint/2010/main" val="22285524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Print</a:t>
            </a:r>
            <a:r>
              <a:rPr lang="en-CA" baseline="0" dirty="0" smtClean="0"/>
              <a:t> off and have students journal about how animals are important in their lives.</a:t>
            </a:r>
            <a:endParaRPr lang="en-CA" dirty="0"/>
          </a:p>
        </p:txBody>
      </p:sp>
      <p:sp>
        <p:nvSpPr>
          <p:cNvPr id="4" name="Slide Number Placeholder 3"/>
          <p:cNvSpPr>
            <a:spLocks noGrp="1"/>
          </p:cNvSpPr>
          <p:nvPr>
            <p:ph type="sldNum" sz="quarter" idx="10"/>
          </p:nvPr>
        </p:nvSpPr>
        <p:spPr/>
        <p:txBody>
          <a:bodyPr/>
          <a:lstStyle/>
          <a:p>
            <a:fld id="{E39E2541-D646-4BEC-8803-2F49F5DB9E76}" type="slidenum">
              <a:rPr lang="en-CA" smtClean="0"/>
              <a:t>12</a:t>
            </a:fld>
            <a:endParaRPr lang="en-CA"/>
          </a:p>
        </p:txBody>
      </p:sp>
    </p:spTree>
    <p:extLst>
      <p:ext uri="{BB962C8B-B14F-4D97-AF65-F5344CB8AC3E}">
        <p14:creationId xmlns:p14="http://schemas.microsoft.com/office/powerpoint/2010/main" val="23368932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People use animals as pets,</a:t>
            </a:r>
            <a:r>
              <a:rPr lang="en-CA" baseline="0" dirty="0" smtClean="0"/>
              <a:t> for companionship and comfort</a:t>
            </a:r>
            <a:endParaRPr lang="en-CA" dirty="0"/>
          </a:p>
        </p:txBody>
      </p:sp>
      <p:sp>
        <p:nvSpPr>
          <p:cNvPr id="4" name="Slide Number Placeholder 3"/>
          <p:cNvSpPr>
            <a:spLocks noGrp="1"/>
          </p:cNvSpPr>
          <p:nvPr>
            <p:ph type="sldNum" sz="quarter" idx="10"/>
          </p:nvPr>
        </p:nvSpPr>
        <p:spPr/>
        <p:txBody>
          <a:bodyPr/>
          <a:lstStyle/>
          <a:p>
            <a:fld id="{E39E2541-D646-4BEC-8803-2F49F5DB9E76}" type="slidenum">
              <a:rPr lang="en-CA" smtClean="0"/>
              <a:t>2</a:t>
            </a:fld>
            <a:endParaRPr lang="en-CA"/>
          </a:p>
        </p:txBody>
      </p:sp>
    </p:spTree>
    <p:extLst>
      <p:ext uri="{BB962C8B-B14F-4D97-AF65-F5344CB8AC3E}">
        <p14:creationId xmlns:p14="http://schemas.microsoft.com/office/powerpoint/2010/main" val="31230490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People</a:t>
            </a:r>
            <a:r>
              <a:rPr lang="en-CA" baseline="0" dirty="0" smtClean="0"/>
              <a:t> use animals on the farm, for meat, milk. Eggs and to help work the farm.</a:t>
            </a:r>
            <a:endParaRPr lang="en-CA" dirty="0"/>
          </a:p>
        </p:txBody>
      </p:sp>
      <p:sp>
        <p:nvSpPr>
          <p:cNvPr id="4" name="Slide Number Placeholder 3"/>
          <p:cNvSpPr>
            <a:spLocks noGrp="1"/>
          </p:cNvSpPr>
          <p:nvPr>
            <p:ph type="sldNum" sz="quarter" idx="10"/>
          </p:nvPr>
        </p:nvSpPr>
        <p:spPr/>
        <p:txBody>
          <a:bodyPr/>
          <a:lstStyle/>
          <a:p>
            <a:fld id="{E39E2541-D646-4BEC-8803-2F49F5DB9E76}" type="slidenum">
              <a:rPr lang="en-CA" smtClean="0"/>
              <a:t>3</a:t>
            </a:fld>
            <a:endParaRPr lang="en-CA"/>
          </a:p>
        </p:txBody>
      </p:sp>
    </p:spTree>
    <p:extLst>
      <p:ext uri="{BB962C8B-B14F-4D97-AF65-F5344CB8AC3E}">
        <p14:creationId xmlns:p14="http://schemas.microsoft.com/office/powerpoint/2010/main" val="39667965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People use animal to help them</a:t>
            </a:r>
            <a:r>
              <a:rPr lang="en-CA" baseline="0" dirty="0" smtClean="0"/>
              <a:t> with jobs: seeing eye dogs, rescue dogs, avalanche dogs, pack horses, plow horses etc.</a:t>
            </a:r>
            <a:endParaRPr lang="en-CA" dirty="0"/>
          </a:p>
        </p:txBody>
      </p:sp>
      <p:sp>
        <p:nvSpPr>
          <p:cNvPr id="4" name="Slide Number Placeholder 3"/>
          <p:cNvSpPr>
            <a:spLocks noGrp="1"/>
          </p:cNvSpPr>
          <p:nvPr>
            <p:ph type="sldNum" sz="quarter" idx="10"/>
          </p:nvPr>
        </p:nvSpPr>
        <p:spPr/>
        <p:txBody>
          <a:bodyPr/>
          <a:lstStyle/>
          <a:p>
            <a:fld id="{E39E2541-D646-4BEC-8803-2F49F5DB9E76}" type="slidenum">
              <a:rPr lang="en-CA" smtClean="0"/>
              <a:t>4</a:t>
            </a:fld>
            <a:endParaRPr lang="en-CA"/>
          </a:p>
        </p:txBody>
      </p:sp>
    </p:spTree>
    <p:extLst>
      <p:ext uri="{BB962C8B-B14F-4D97-AF65-F5344CB8AC3E}">
        <p14:creationId xmlns:p14="http://schemas.microsoft.com/office/powerpoint/2010/main" val="3030590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People use animals as food.</a:t>
            </a:r>
            <a:r>
              <a:rPr lang="en-CA" baseline="0" dirty="0" smtClean="0"/>
              <a:t>  Steak, bacon, ham, chicken nuggets, scrambled eggs etc. all come from animals.  </a:t>
            </a:r>
            <a:endParaRPr lang="en-CA" dirty="0"/>
          </a:p>
        </p:txBody>
      </p:sp>
      <p:sp>
        <p:nvSpPr>
          <p:cNvPr id="4" name="Slide Number Placeholder 3"/>
          <p:cNvSpPr>
            <a:spLocks noGrp="1"/>
          </p:cNvSpPr>
          <p:nvPr>
            <p:ph type="sldNum" sz="quarter" idx="10"/>
          </p:nvPr>
        </p:nvSpPr>
        <p:spPr/>
        <p:txBody>
          <a:bodyPr/>
          <a:lstStyle/>
          <a:p>
            <a:fld id="{E39E2541-D646-4BEC-8803-2F49F5DB9E76}" type="slidenum">
              <a:rPr lang="en-CA" smtClean="0"/>
              <a:t>5</a:t>
            </a:fld>
            <a:endParaRPr lang="en-CA"/>
          </a:p>
        </p:txBody>
      </p:sp>
    </p:spTree>
    <p:extLst>
      <p:ext uri="{BB962C8B-B14F-4D97-AF65-F5344CB8AC3E}">
        <p14:creationId xmlns:p14="http://schemas.microsoft.com/office/powerpoint/2010/main" val="31727591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Aboriginal people have used animals to help them survive for many, many years.  They give thanks</a:t>
            </a:r>
            <a:r>
              <a:rPr lang="en-CA" baseline="0" dirty="0" smtClean="0"/>
              <a:t> to the animal for giving its life so that they survive.  </a:t>
            </a:r>
          </a:p>
          <a:p>
            <a:r>
              <a:rPr lang="en-CA" baseline="0" dirty="0" smtClean="0"/>
              <a:t>Aboriginal people used all parts of an animal if they killed it.  They used animal meat as food, used the bones and antlers for tools and weapons, used the hides for shelter and clothing, sinew for rope and snowshoes.  </a:t>
            </a:r>
            <a:endParaRPr lang="en-CA" dirty="0"/>
          </a:p>
        </p:txBody>
      </p:sp>
      <p:sp>
        <p:nvSpPr>
          <p:cNvPr id="4" name="Slide Number Placeholder 3"/>
          <p:cNvSpPr>
            <a:spLocks noGrp="1"/>
          </p:cNvSpPr>
          <p:nvPr>
            <p:ph type="sldNum" sz="quarter" idx="10"/>
          </p:nvPr>
        </p:nvSpPr>
        <p:spPr/>
        <p:txBody>
          <a:bodyPr/>
          <a:lstStyle/>
          <a:p>
            <a:fld id="{E39E2541-D646-4BEC-8803-2F49F5DB9E76}" type="slidenum">
              <a:rPr lang="en-CA" smtClean="0"/>
              <a:t>7</a:t>
            </a:fld>
            <a:endParaRPr lang="en-CA"/>
          </a:p>
        </p:txBody>
      </p:sp>
    </p:spTree>
    <p:extLst>
      <p:ext uri="{BB962C8B-B14F-4D97-AF65-F5344CB8AC3E}">
        <p14:creationId xmlns:p14="http://schemas.microsoft.com/office/powerpoint/2010/main" val="31384322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Animals were the main food</a:t>
            </a:r>
            <a:r>
              <a:rPr lang="en-CA" baseline="0" dirty="0" smtClean="0"/>
              <a:t> source for First Nations people.  As hunters and gatherers, First Nations people followed a seasonal round.  They harvested food  (caribou, bison, deer, fowl, fish, shellfish, small mammals, whale, urchins </a:t>
            </a:r>
            <a:r>
              <a:rPr lang="en-CA" baseline="0" dirty="0" err="1" smtClean="0"/>
              <a:t>etc</a:t>
            </a:r>
            <a:r>
              <a:rPr lang="en-CA" baseline="0" dirty="0" smtClean="0"/>
              <a:t>) in season and dried and preserved it for winter use.  </a:t>
            </a:r>
            <a:endParaRPr lang="en-CA" dirty="0"/>
          </a:p>
        </p:txBody>
      </p:sp>
      <p:sp>
        <p:nvSpPr>
          <p:cNvPr id="4" name="Slide Number Placeholder 3"/>
          <p:cNvSpPr>
            <a:spLocks noGrp="1"/>
          </p:cNvSpPr>
          <p:nvPr>
            <p:ph type="sldNum" sz="quarter" idx="10"/>
          </p:nvPr>
        </p:nvSpPr>
        <p:spPr/>
        <p:txBody>
          <a:bodyPr/>
          <a:lstStyle/>
          <a:p>
            <a:fld id="{E39E2541-D646-4BEC-8803-2F49F5DB9E76}" type="slidenum">
              <a:rPr lang="en-CA" smtClean="0"/>
              <a:t>8</a:t>
            </a:fld>
            <a:endParaRPr lang="en-CA"/>
          </a:p>
        </p:txBody>
      </p:sp>
    </p:spTree>
    <p:extLst>
      <p:ext uri="{BB962C8B-B14F-4D97-AF65-F5344CB8AC3E}">
        <p14:creationId xmlns:p14="http://schemas.microsoft.com/office/powerpoint/2010/main" val="41291440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Animal hides,</a:t>
            </a:r>
            <a:r>
              <a:rPr lang="en-CA" baseline="0" dirty="0" smtClean="0"/>
              <a:t> furs and sinew were used to make clothing.</a:t>
            </a:r>
            <a:endParaRPr lang="en-CA" dirty="0"/>
          </a:p>
        </p:txBody>
      </p:sp>
      <p:sp>
        <p:nvSpPr>
          <p:cNvPr id="4" name="Slide Number Placeholder 3"/>
          <p:cNvSpPr>
            <a:spLocks noGrp="1"/>
          </p:cNvSpPr>
          <p:nvPr>
            <p:ph type="sldNum" sz="quarter" idx="10"/>
          </p:nvPr>
        </p:nvSpPr>
        <p:spPr/>
        <p:txBody>
          <a:bodyPr/>
          <a:lstStyle/>
          <a:p>
            <a:fld id="{E39E2541-D646-4BEC-8803-2F49F5DB9E76}" type="slidenum">
              <a:rPr lang="en-CA" smtClean="0"/>
              <a:t>9</a:t>
            </a:fld>
            <a:endParaRPr lang="en-CA"/>
          </a:p>
        </p:txBody>
      </p:sp>
    </p:spTree>
    <p:extLst>
      <p:ext uri="{BB962C8B-B14F-4D97-AF65-F5344CB8AC3E}">
        <p14:creationId xmlns:p14="http://schemas.microsoft.com/office/powerpoint/2010/main" val="41573333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Animal bones, antlers and sinew</a:t>
            </a:r>
            <a:r>
              <a:rPr lang="en-CA" baseline="0" dirty="0" smtClean="0"/>
              <a:t> were used to make tools and weapons.</a:t>
            </a:r>
            <a:endParaRPr lang="en-CA" dirty="0"/>
          </a:p>
        </p:txBody>
      </p:sp>
      <p:sp>
        <p:nvSpPr>
          <p:cNvPr id="4" name="Slide Number Placeholder 3"/>
          <p:cNvSpPr>
            <a:spLocks noGrp="1"/>
          </p:cNvSpPr>
          <p:nvPr>
            <p:ph type="sldNum" sz="quarter" idx="10"/>
          </p:nvPr>
        </p:nvSpPr>
        <p:spPr/>
        <p:txBody>
          <a:bodyPr/>
          <a:lstStyle/>
          <a:p>
            <a:fld id="{E39E2541-D646-4BEC-8803-2F49F5DB9E76}" type="slidenum">
              <a:rPr lang="en-CA" smtClean="0"/>
              <a:t>10</a:t>
            </a:fld>
            <a:endParaRPr lang="en-CA"/>
          </a:p>
        </p:txBody>
      </p:sp>
    </p:spTree>
    <p:extLst>
      <p:ext uri="{BB962C8B-B14F-4D97-AF65-F5344CB8AC3E}">
        <p14:creationId xmlns:p14="http://schemas.microsoft.com/office/powerpoint/2010/main" val="34507643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CA"/>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7A962BFD-3A65-44EB-8B79-3EF4B49EF9E3}" type="datetimeFigureOut">
              <a:rPr lang="en-CA" smtClean="0"/>
              <a:t>2018-06-04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5EC9878D-6225-4BD3-AB72-E44DB93D8847}" type="slidenum">
              <a:rPr lang="en-CA" smtClean="0"/>
              <a:t>‹#›</a:t>
            </a:fld>
            <a:endParaRPr lang="en-CA"/>
          </a:p>
        </p:txBody>
      </p:sp>
    </p:spTree>
    <p:extLst>
      <p:ext uri="{BB962C8B-B14F-4D97-AF65-F5344CB8AC3E}">
        <p14:creationId xmlns:p14="http://schemas.microsoft.com/office/powerpoint/2010/main" val="20787312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7A962BFD-3A65-44EB-8B79-3EF4B49EF9E3}" type="datetimeFigureOut">
              <a:rPr lang="en-CA" smtClean="0"/>
              <a:t>2018-06-04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5EC9878D-6225-4BD3-AB72-E44DB93D8847}" type="slidenum">
              <a:rPr lang="en-CA" smtClean="0"/>
              <a:t>‹#›</a:t>
            </a:fld>
            <a:endParaRPr lang="en-CA"/>
          </a:p>
        </p:txBody>
      </p:sp>
    </p:spTree>
    <p:extLst>
      <p:ext uri="{BB962C8B-B14F-4D97-AF65-F5344CB8AC3E}">
        <p14:creationId xmlns:p14="http://schemas.microsoft.com/office/powerpoint/2010/main" val="7491360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7A962BFD-3A65-44EB-8B79-3EF4B49EF9E3}" type="datetimeFigureOut">
              <a:rPr lang="en-CA" smtClean="0"/>
              <a:t>2018-06-04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5EC9878D-6225-4BD3-AB72-E44DB93D8847}" type="slidenum">
              <a:rPr lang="en-CA" smtClean="0"/>
              <a:t>‹#›</a:t>
            </a:fld>
            <a:endParaRPr lang="en-CA"/>
          </a:p>
        </p:txBody>
      </p:sp>
    </p:spTree>
    <p:extLst>
      <p:ext uri="{BB962C8B-B14F-4D97-AF65-F5344CB8AC3E}">
        <p14:creationId xmlns:p14="http://schemas.microsoft.com/office/powerpoint/2010/main" val="22876357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7A962BFD-3A65-44EB-8B79-3EF4B49EF9E3}" type="datetimeFigureOut">
              <a:rPr lang="en-CA" smtClean="0"/>
              <a:t>2018-06-04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5EC9878D-6225-4BD3-AB72-E44DB93D8847}" type="slidenum">
              <a:rPr lang="en-CA" smtClean="0"/>
              <a:t>‹#›</a:t>
            </a:fld>
            <a:endParaRPr lang="en-CA"/>
          </a:p>
        </p:txBody>
      </p:sp>
    </p:spTree>
    <p:extLst>
      <p:ext uri="{BB962C8B-B14F-4D97-AF65-F5344CB8AC3E}">
        <p14:creationId xmlns:p14="http://schemas.microsoft.com/office/powerpoint/2010/main" val="7035087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CA"/>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A962BFD-3A65-44EB-8B79-3EF4B49EF9E3}" type="datetimeFigureOut">
              <a:rPr lang="en-CA" smtClean="0"/>
              <a:t>2018-06-04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5EC9878D-6225-4BD3-AB72-E44DB93D8847}" type="slidenum">
              <a:rPr lang="en-CA" smtClean="0"/>
              <a:t>‹#›</a:t>
            </a:fld>
            <a:endParaRPr lang="en-CA"/>
          </a:p>
        </p:txBody>
      </p:sp>
    </p:spTree>
    <p:extLst>
      <p:ext uri="{BB962C8B-B14F-4D97-AF65-F5344CB8AC3E}">
        <p14:creationId xmlns:p14="http://schemas.microsoft.com/office/powerpoint/2010/main" val="37119504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7A962BFD-3A65-44EB-8B79-3EF4B49EF9E3}" type="datetimeFigureOut">
              <a:rPr lang="en-CA" smtClean="0"/>
              <a:t>2018-06-04</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5EC9878D-6225-4BD3-AB72-E44DB93D8847}" type="slidenum">
              <a:rPr lang="en-CA" smtClean="0"/>
              <a:t>‹#›</a:t>
            </a:fld>
            <a:endParaRPr lang="en-CA"/>
          </a:p>
        </p:txBody>
      </p:sp>
    </p:spTree>
    <p:extLst>
      <p:ext uri="{BB962C8B-B14F-4D97-AF65-F5344CB8AC3E}">
        <p14:creationId xmlns:p14="http://schemas.microsoft.com/office/powerpoint/2010/main" val="36550260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CA"/>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7A962BFD-3A65-44EB-8B79-3EF4B49EF9E3}" type="datetimeFigureOut">
              <a:rPr lang="en-CA" smtClean="0"/>
              <a:t>2018-06-04</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5EC9878D-6225-4BD3-AB72-E44DB93D8847}" type="slidenum">
              <a:rPr lang="en-CA" smtClean="0"/>
              <a:t>‹#›</a:t>
            </a:fld>
            <a:endParaRPr lang="en-CA"/>
          </a:p>
        </p:txBody>
      </p:sp>
    </p:spTree>
    <p:extLst>
      <p:ext uri="{BB962C8B-B14F-4D97-AF65-F5344CB8AC3E}">
        <p14:creationId xmlns:p14="http://schemas.microsoft.com/office/powerpoint/2010/main" val="7209503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7A962BFD-3A65-44EB-8B79-3EF4B49EF9E3}" type="datetimeFigureOut">
              <a:rPr lang="en-CA" smtClean="0"/>
              <a:t>2018-06-04</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5EC9878D-6225-4BD3-AB72-E44DB93D8847}" type="slidenum">
              <a:rPr lang="en-CA" smtClean="0"/>
              <a:t>‹#›</a:t>
            </a:fld>
            <a:endParaRPr lang="en-CA"/>
          </a:p>
        </p:txBody>
      </p:sp>
    </p:spTree>
    <p:extLst>
      <p:ext uri="{BB962C8B-B14F-4D97-AF65-F5344CB8AC3E}">
        <p14:creationId xmlns:p14="http://schemas.microsoft.com/office/powerpoint/2010/main" val="42793850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962BFD-3A65-44EB-8B79-3EF4B49EF9E3}" type="datetimeFigureOut">
              <a:rPr lang="en-CA" smtClean="0"/>
              <a:t>2018-06-04</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5EC9878D-6225-4BD3-AB72-E44DB93D8847}" type="slidenum">
              <a:rPr lang="en-CA" smtClean="0"/>
              <a:t>‹#›</a:t>
            </a:fld>
            <a:endParaRPr lang="en-CA"/>
          </a:p>
        </p:txBody>
      </p:sp>
    </p:spTree>
    <p:extLst>
      <p:ext uri="{BB962C8B-B14F-4D97-AF65-F5344CB8AC3E}">
        <p14:creationId xmlns:p14="http://schemas.microsoft.com/office/powerpoint/2010/main" val="14548483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CA"/>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A962BFD-3A65-44EB-8B79-3EF4B49EF9E3}" type="datetimeFigureOut">
              <a:rPr lang="en-CA" smtClean="0"/>
              <a:t>2018-06-04</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5EC9878D-6225-4BD3-AB72-E44DB93D8847}" type="slidenum">
              <a:rPr lang="en-CA" smtClean="0"/>
              <a:t>‹#›</a:t>
            </a:fld>
            <a:endParaRPr lang="en-CA"/>
          </a:p>
        </p:txBody>
      </p:sp>
    </p:spTree>
    <p:extLst>
      <p:ext uri="{BB962C8B-B14F-4D97-AF65-F5344CB8AC3E}">
        <p14:creationId xmlns:p14="http://schemas.microsoft.com/office/powerpoint/2010/main" val="17787390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CA"/>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A962BFD-3A65-44EB-8B79-3EF4B49EF9E3}" type="datetimeFigureOut">
              <a:rPr lang="en-CA" smtClean="0"/>
              <a:t>2018-06-04</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5EC9878D-6225-4BD3-AB72-E44DB93D8847}" type="slidenum">
              <a:rPr lang="en-CA" smtClean="0"/>
              <a:t>‹#›</a:t>
            </a:fld>
            <a:endParaRPr lang="en-CA"/>
          </a:p>
        </p:txBody>
      </p:sp>
    </p:spTree>
    <p:extLst>
      <p:ext uri="{BB962C8B-B14F-4D97-AF65-F5344CB8AC3E}">
        <p14:creationId xmlns:p14="http://schemas.microsoft.com/office/powerpoint/2010/main" val="37490765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962BFD-3A65-44EB-8B79-3EF4B49EF9E3}" type="datetimeFigureOut">
              <a:rPr lang="en-CA" smtClean="0"/>
              <a:t>2018-06-04</a:t>
            </a:fld>
            <a:endParaRPr lang="en-C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C9878D-6225-4BD3-AB72-E44DB93D8847}" type="slidenum">
              <a:rPr lang="en-CA" smtClean="0"/>
              <a:t>‹#›</a:t>
            </a:fld>
            <a:endParaRPr lang="en-CA"/>
          </a:p>
        </p:txBody>
      </p:sp>
    </p:spTree>
    <p:extLst>
      <p:ext uri="{BB962C8B-B14F-4D97-AF65-F5344CB8AC3E}">
        <p14:creationId xmlns:p14="http://schemas.microsoft.com/office/powerpoint/2010/main" val="29510687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1.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 Id="rId9" Type="http://schemas.openxmlformats.org/officeDocument/2006/relationships/image" Target="../media/image43.jpeg"/></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comments" Target="../comments/comment1.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6053959"/>
            <a:ext cx="9144000" cy="804041"/>
          </a:xfrm>
        </p:spPr>
        <p:txBody>
          <a:bodyPr>
            <a:normAutofit fontScale="90000"/>
          </a:bodyPr>
          <a:lstStyle/>
          <a:p>
            <a:r>
              <a:rPr lang="en-CA" sz="4000" dirty="0" smtClean="0"/>
              <a:t>How are animals important to Aboriginal people?</a:t>
            </a:r>
            <a:endParaRPr lang="en-CA" sz="4000" dirty="0"/>
          </a:p>
        </p:txBody>
      </p:sp>
      <p:pic>
        <p:nvPicPr>
          <p:cNvPr id="1026" name="Picture 2" descr="http://www.cbc.ca/polopoly_fs/1.1881178.1380774427!/httpImage/image.jpg_gen/derivatives/original_300/mi-caribou-summer-grass-c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148" y="226465"/>
            <a:ext cx="4233484" cy="238486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i2.wp.com/i.cbc.ca/1.2713801.1405979159!/fileImage/httpImage/image.jpg_gen/derivatives/16x9_460/bison-webcam.jpg?resize=350%2C2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4505" y="169862"/>
            <a:ext cx="5441389" cy="310936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farm2.staticflickr.com/1218/773945830_63c9b5a09b.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0937" y="2780506"/>
            <a:ext cx="2878332" cy="276895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upload.wikimedia.org/wikipedia/commons/thumb/3/34/Cub_with_trophy.jpg/220px-Cub_with_trophy.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94028" y="3405352"/>
            <a:ext cx="2976287" cy="24331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 descr="IMG_3059.JPG"/>
          <p:cNvPicPr>
            <a:picLocks noChangeAspect="1"/>
          </p:cNvPicPr>
          <p:nvPr/>
        </p:nvPicPr>
        <p:blipFill rotWithShape="1">
          <a:blip r:embed="rId7">
            <a:extLst>
              <a:ext uri="{28A0092B-C50C-407E-A947-70E740481C1C}">
                <a14:useLocalDpi xmlns:a14="http://schemas.microsoft.com/office/drawing/2010/main" val="0"/>
              </a:ext>
            </a:extLst>
          </a:blip>
          <a:srcRect l="27469" t="9863" r="30678" b="14696"/>
          <a:stretch/>
        </p:blipFill>
        <p:spPr bwMode="auto">
          <a:xfrm>
            <a:off x="402625" y="2611648"/>
            <a:ext cx="1672683" cy="402059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96757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nowshoe.jpg"/>
          <p:cNvPicPr/>
          <p:nvPr/>
        </p:nvPicPr>
        <p:blipFill>
          <a:blip r:embed="rId3" cstate="print"/>
          <a:stretch>
            <a:fillRect/>
          </a:stretch>
        </p:blipFill>
        <p:spPr>
          <a:xfrm>
            <a:off x="0" y="167016"/>
            <a:ext cx="3914140" cy="5514975"/>
          </a:xfrm>
          <a:prstGeom prst="rect">
            <a:avLst/>
          </a:prstGeom>
        </p:spPr>
      </p:pic>
      <p:sp>
        <p:nvSpPr>
          <p:cNvPr id="3" name="TextBox 2"/>
          <p:cNvSpPr txBox="1"/>
          <p:nvPr/>
        </p:nvSpPr>
        <p:spPr>
          <a:xfrm>
            <a:off x="2983975" y="5084599"/>
            <a:ext cx="4335517" cy="1323439"/>
          </a:xfrm>
          <a:prstGeom prst="rect">
            <a:avLst/>
          </a:prstGeom>
          <a:noFill/>
        </p:spPr>
        <p:txBody>
          <a:bodyPr wrap="square" rtlCol="0">
            <a:spAutoFit/>
          </a:bodyPr>
          <a:lstStyle/>
          <a:p>
            <a:r>
              <a:rPr lang="en-US" sz="2000" dirty="0" smtClean="0"/>
              <a:t>Snowshoes were made out of dried hides called rawhide.  They also used animal sinew to sew parts of the snowshoes together.</a:t>
            </a:r>
            <a:endParaRPr lang="en-CA" sz="2000" dirty="0"/>
          </a:p>
        </p:txBody>
      </p:sp>
      <p:pic>
        <p:nvPicPr>
          <p:cNvPr id="10242" name="Picture 2" descr="http://firstpeoplesofcanada.com/images/firstnations/teachers_guide/inuit/tools_harpoons_ivor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7105" y="1780517"/>
            <a:ext cx="3429000" cy="2571751"/>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img.gawkerassets.com/img/18k34ebk44mgujpg/ku-xlarg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9070" y="167016"/>
            <a:ext cx="3838905" cy="2159385"/>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http://motherboard-images.vice.com/content-images/article/22146/143274291791767.jpg?crop=0.75xw:1xh;*,*&amp;resize=1200:*&amp;output-format=jpeg&amp;output-quality=9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23478" y="4196585"/>
            <a:ext cx="4440071" cy="177602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387105" y="415711"/>
            <a:ext cx="2932387" cy="830997"/>
          </a:xfrm>
          <a:prstGeom prst="rect">
            <a:avLst/>
          </a:prstGeom>
          <a:noFill/>
        </p:spPr>
        <p:txBody>
          <a:bodyPr wrap="square" rtlCol="0">
            <a:spAutoFit/>
          </a:bodyPr>
          <a:lstStyle/>
          <a:p>
            <a:r>
              <a:rPr lang="en-CA" sz="2400" dirty="0" smtClean="0"/>
              <a:t>Animals used for tools and technology.</a:t>
            </a:r>
            <a:endParaRPr lang="en-CA" sz="2400" dirty="0"/>
          </a:p>
        </p:txBody>
      </p:sp>
    </p:spTree>
    <p:extLst>
      <p:ext uri="{BB962C8B-B14F-4D97-AF65-F5344CB8AC3E}">
        <p14:creationId xmlns:p14="http://schemas.microsoft.com/office/powerpoint/2010/main" val="25672948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http://talismancoins.com/content/catalog/Canada_National_Native_American_Veterans_Monument_Aboriginal_Indian_War_Memorial_up_clos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2357" y="59582"/>
            <a:ext cx="3648469" cy="4864626"/>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http://carlykb.com/gateway/wp-content/uploads/2015/08/DSC0143_mo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47062" y="57513"/>
            <a:ext cx="2631418" cy="3951278"/>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descr="http://www.historicplaces.ca/hpimages/Thumbnails/59889_Medium.Jpg"/>
          <p:cNvPicPr>
            <a:picLocks noChangeAspect="1" noChangeArrowheads="1"/>
          </p:cNvPicPr>
          <p:nvPr/>
        </p:nvPicPr>
        <p:blipFill rotWithShape="1">
          <a:blip r:embed="rId5">
            <a:extLst>
              <a:ext uri="{28A0092B-C50C-407E-A947-70E740481C1C}">
                <a14:useLocalDpi xmlns:a14="http://schemas.microsoft.com/office/drawing/2010/main" val="0"/>
              </a:ext>
            </a:extLst>
          </a:blip>
          <a:srcRect t="-492" r="49719"/>
          <a:stretch/>
        </p:blipFill>
        <p:spPr bwMode="auto">
          <a:xfrm>
            <a:off x="4520476" y="3690833"/>
            <a:ext cx="1974917" cy="3216166"/>
          </a:xfrm>
          <a:prstGeom prst="rect">
            <a:avLst/>
          </a:prstGeom>
          <a:noFill/>
          <a:extLst>
            <a:ext uri="{909E8E84-426E-40DD-AFC4-6F175D3DCCD1}">
              <a14:hiddenFill xmlns:a14="http://schemas.microsoft.com/office/drawing/2010/main">
                <a:solidFill>
                  <a:srgbClr val="FFFFFF"/>
                </a:solidFill>
              </a14:hiddenFill>
            </a:ext>
          </a:extLst>
        </p:spPr>
      </p:pic>
      <p:pic>
        <p:nvPicPr>
          <p:cNvPr id="11276" name="Picture 12" descr="http://farm4.static.flickr.com/3218/2704919373_5a6dc4127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23639" y="4392666"/>
            <a:ext cx="3758130" cy="2465334"/>
          </a:xfrm>
          <a:prstGeom prst="rect">
            <a:avLst/>
          </a:prstGeom>
          <a:noFill/>
          <a:extLst>
            <a:ext uri="{909E8E84-426E-40DD-AFC4-6F175D3DCCD1}">
              <a14:hiddenFill xmlns:a14="http://schemas.microsoft.com/office/drawing/2010/main">
                <a:solidFill>
                  <a:srgbClr val="FFFFFF"/>
                </a:solidFill>
              </a14:hiddenFill>
            </a:ext>
          </a:extLst>
        </p:spPr>
      </p:pic>
      <p:pic>
        <p:nvPicPr>
          <p:cNvPr id="11278" name="Picture 14" descr="http://cdn.shopify.com/s/files/1/0400/2465/t/2/assets/tours2.JPG?398157595505818598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01292" y="227889"/>
            <a:ext cx="3398132" cy="226400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520476" y="2680138"/>
            <a:ext cx="5040106" cy="707886"/>
          </a:xfrm>
          <a:prstGeom prst="rect">
            <a:avLst/>
          </a:prstGeom>
          <a:noFill/>
        </p:spPr>
        <p:txBody>
          <a:bodyPr wrap="square" rtlCol="0">
            <a:spAutoFit/>
          </a:bodyPr>
          <a:lstStyle/>
          <a:p>
            <a:r>
              <a:rPr lang="en-CA" sz="2000" dirty="0" smtClean="0"/>
              <a:t>Importance of animals reflected in Aboriginal art.</a:t>
            </a:r>
            <a:endParaRPr lang="en-CA" sz="2000" dirty="0"/>
          </a:p>
        </p:txBody>
      </p:sp>
      <p:pic>
        <p:nvPicPr>
          <p:cNvPr id="11280" name="Picture 16" descr="http://www.himwitsa.com/silver%20pendants.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3196" y="5082687"/>
            <a:ext cx="2857500" cy="1895476"/>
          </a:xfrm>
          <a:prstGeom prst="rect">
            <a:avLst/>
          </a:prstGeom>
          <a:noFill/>
          <a:extLst>
            <a:ext uri="{909E8E84-426E-40DD-AFC4-6F175D3DCCD1}">
              <a14:hiddenFill xmlns:a14="http://schemas.microsoft.com/office/drawing/2010/main">
                <a:solidFill>
                  <a:srgbClr val="FFFFFF"/>
                </a:solidFill>
              </a14:hiddenFill>
            </a:ext>
          </a:extLst>
        </p:spPr>
      </p:pic>
      <p:pic>
        <p:nvPicPr>
          <p:cNvPr id="11282" name="Picture 18" descr="http://cdn.shopify.com/s/files/1/0400/2465/collections/minature-bear-mask_1024x1024_ad087571-6ebd-4632-8d5e-4b09509e8737_medium.jpg?v=141641930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67654" y="225825"/>
            <a:ext cx="2286000" cy="2286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91580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3453" t="17713" r="15060" b="9097"/>
          <a:stretch/>
        </p:blipFill>
        <p:spPr>
          <a:xfrm>
            <a:off x="1083213" y="661182"/>
            <a:ext cx="9805182" cy="6274190"/>
          </a:xfrm>
          <a:prstGeom prst="rect">
            <a:avLst/>
          </a:prstGeom>
        </p:spPr>
      </p:pic>
    </p:spTree>
    <p:extLst>
      <p:ext uri="{BB962C8B-B14F-4D97-AF65-F5344CB8AC3E}">
        <p14:creationId xmlns:p14="http://schemas.microsoft.com/office/powerpoint/2010/main" val="2645283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themotherofnine9.files.wordpress.com/2013/03/assorted-pets-domestic-animals-4741648-871-55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700" y="224668"/>
            <a:ext cx="9414094" cy="595541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553903" y="504497"/>
            <a:ext cx="2522483" cy="2246769"/>
          </a:xfrm>
          <a:prstGeom prst="rect">
            <a:avLst/>
          </a:prstGeom>
          <a:noFill/>
        </p:spPr>
        <p:txBody>
          <a:bodyPr wrap="square" rtlCol="0">
            <a:spAutoFit/>
          </a:bodyPr>
          <a:lstStyle/>
          <a:p>
            <a:r>
              <a:rPr lang="en-CA" sz="2800" dirty="0" smtClean="0"/>
              <a:t>What is the relationship between animals and people.</a:t>
            </a:r>
            <a:endParaRPr lang="en-CA" sz="2800" dirty="0"/>
          </a:p>
        </p:txBody>
      </p:sp>
    </p:spTree>
    <p:extLst>
      <p:ext uri="{BB962C8B-B14F-4D97-AF65-F5344CB8AC3E}">
        <p14:creationId xmlns:p14="http://schemas.microsoft.com/office/powerpoint/2010/main" val="227201198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donate.worldvision.org/media/catalog/product/cache/1/image/310x/9df78eab33525d08d6e5fb8d27136e95/D/4/D4041711_13_Farm_Animal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966" y="0"/>
            <a:ext cx="6933488" cy="693349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996046" y="647841"/>
            <a:ext cx="2522483" cy="2246769"/>
          </a:xfrm>
          <a:prstGeom prst="rect">
            <a:avLst/>
          </a:prstGeom>
          <a:noFill/>
        </p:spPr>
        <p:txBody>
          <a:bodyPr wrap="square" rtlCol="0">
            <a:spAutoFit/>
          </a:bodyPr>
          <a:lstStyle/>
          <a:p>
            <a:r>
              <a:rPr lang="en-CA" sz="2800" dirty="0"/>
              <a:t>What is the relationship between animals and people.</a:t>
            </a:r>
            <a:endParaRPr lang="en-CA" sz="2800" dirty="0"/>
          </a:p>
        </p:txBody>
      </p:sp>
      <p:pic>
        <p:nvPicPr>
          <p:cNvPr id="2050" name="Picture 2" descr="https://encrypted-tbn1.gstatic.com/images?q=tbn:ANd9GcTwBxDQsk7esqnTu6xK26aiWNRKBuk_sa4k372BpuI2425dAug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4168" y="3466745"/>
            <a:ext cx="4567832" cy="3245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46134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www.actx.edu/disability/images/filecabinet/folder3/serviceanim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8913" y="0"/>
            <a:ext cx="7794471" cy="487154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20262" y="362607"/>
            <a:ext cx="2743200" cy="1815882"/>
          </a:xfrm>
          <a:prstGeom prst="rect">
            <a:avLst/>
          </a:prstGeom>
          <a:noFill/>
        </p:spPr>
        <p:txBody>
          <a:bodyPr wrap="square" rtlCol="0">
            <a:spAutoFit/>
          </a:bodyPr>
          <a:lstStyle/>
          <a:p>
            <a:r>
              <a:rPr lang="en-CA" sz="2800" dirty="0"/>
              <a:t>What is the relationship between animals and people.</a:t>
            </a:r>
            <a:endParaRPr lang="en-CA" sz="2800" dirty="0"/>
          </a:p>
        </p:txBody>
      </p:sp>
      <p:pic>
        <p:nvPicPr>
          <p:cNvPr id="6148" name="Picture 4" descr="http://firstpeoplesofcanada.com/images/firstnations/scenics/arc_travoi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823" y="3790155"/>
            <a:ext cx="3771090" cy="2914515"/>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3.bp.blogspot.com/-gU88IuiutZE/UGcrYRtAQ2I/AAAAAAAABMo/pMF9RZqs2IU/s1600/explore-ski-patrol-dog-2-137-1024x68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378402" y="5058559"/>
            <a:ext cx="2441145" cy="1621073"/>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http://www.ctvnews.ca/polopoly_fs/1.2012605.1411041462!/httpImage/image.jpg_gen/derivatives/landscape_620/imag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3784" y="4971335"/>
            <a:ext cx="3189747" cy="17955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59008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features.peta.org/never-be-silent/images/450x301-cow_fiel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052" y="0"/>
            <a:ext cx="4266041" cy="285350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foodsafetynews.com/files/2013/01/PigsFeedingMai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0093" y="0"/>
            <a:ext cx="5161908" cy="316580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foodinsight.org/sites/default/files/field/image/iStock_000013243806_Larg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383" y="3313625"/>
            <a:ext cx="4837524" cy="3918854"/>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1.bp.blogspot.com/-jsmtLp0kz5Q/UN5mgJt3DRI/AAAAAAAAfLU/i4PfkVLtR-Y/s1600/EGGS+(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78140" y="3607540"/>
            <a:ext cx="4308812" cy="325046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green-gourmet.webcamp01.com/wp-content/uploads/2015/03/Hiddensfjord-salmon.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032884" y="0"/>
            <a:ext cx="50749200" cy="25908001"/>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ttp://www.fishcreeksalmon.org/Atlantic-salmon-2.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99090" y="4028297"/>
            <a:ext cx="3164750" cy="203341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832546" y="266007"/>
            <a:ext cx="1971527" cy="2246769"/>
          </a:xfrm>
          <a:prstGeom prst="rect">
            <a:avLst/>
          </a:prstGeom>
          <a:noFill/>
        </p:spPr>
        <p:txBody>
          <a:bodyPr wrap="square" rtlCol="0">
            <a:spAutoFit/>
          </a:bodyPr>
          <a:lstStyle/>
          <a:p>
            <a:r>
              <a:rPr lang="en-CA" sz="2800" dirty="0"/>
              <a:t>What is the relationship between animals and people.</a:t>
            </a:r>
            <a:endParaRPr lang="en-CA" sz="2800" dirty="0"/>
          </a:p>
        </p:txBody>
      </p:sp>
    </p:spTree>
    <p:extLst>
      <p:ext uri="{BB962C8B-B14F-4D97-AF65-F5344CB8AC3E}">
        <p14:creationId xmlns:p14="http://schemas.microsoft.com/office/powerpoint/2010/main" val="16871056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2.bp.blogspot.com/-99SmHsD-SsY/UEnHYNMavCI/AAAAAAAAB-Y/iXqfG9Hmiic/s1600/IMG_455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659" y="551792"/>
            <a:ext cx="7979065" cy="595936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891752" y="725214"/>
            <a:ext cx="3105807" cy="3108543"/>
          </a:xfrm>
          <a:prstGeom prst="rect">
            <a:avLst/>
          </a:prstGeom>
          <a:noFill/>
        </p:spPr>
        <p:txBody>
          <a:bodyPr wrap="square" rtlCol="0">
            <a:spAutoFit/>
          </a:bodyPr>
          <a:lstStyle/>
          <a:p>
            <a:r>
              <a:rPr lang="en-CA" sz="2800" dirty="0" smtClean="0"/>
              <a:t>Turn and Talk to a partner: What are all the ways that animals are important in your life?  </a:t>
            </a:r>
          </a:p>
          <a:p>
            <a:endParaRPr lang="en-CA" sz="2800" dirty="0"/>
          </a:p>
        </p:txBody>
      </p:sp>
    </p:spTree>
    <p:extLst>
      <p:ext uri="{BB962C8B-B14F-4D97-AF65-F5344CB8AC3E}">
        <p14:creationId xmlns:p14="http://schemas.microsoft.com/office/powerpoint/2010/main" val="33060436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braintan.com/bison/tipibi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403" y="211520"/>
            <a:ext cx="5756688" cy="664648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416334" y="409903"/>
            <a:ext cx="3862552" cy="2677656"/>
          </a:xfrm>
          <a:prstGeom prst="rect">
            <a:avLst/>
          </a:prstGeom>
          <a:noFill/>
        </p:spPr>
        <p:txBody>
          <a:bodyPr wrap="square" rtlCol="0">
            <a:spAutoFit/>
          </a:bodyPr>
          <a:lstStyle/>
          <a:p>
            <a:r>
              <a:rPr lang="en-CA" sz="2400" dirty="0" smtClean="0"/>
              <a:t>Animals have also been important in the lives of Aboriginal people in the past and today.   </a:t>
            </a:r>
          </a:p>
          <a:p>
            <a:endParaRPr lang="en-CA" sz="2400" dirty="0"/>
          </a:p>
          <a:p>
            <a:r>
              <a:rPr lang="en-CA" sz="2400" dirty="0" smtClean="0"/>
              <a:t>Animals were used for shelter.</a:t>
            </a:r>
          </a:p>
        </p:txBody>
      </p:sp>
      <p:sp>
        <p:nvSpPr>
          <p:cNvPr id="3" name="TextBox 2"/>
          <p:cNvSpPr txBox="1"/>
          <p:nvPr/>
        </p:nvSpPr>
        <p:spPr>
          <a:xfrm>
            <a:off x="6324122" y="3256714"/>
            <a:ext cx="3799490" cy="1200329"/>
          </a:xfrm>
          <a:prstGeom prst="rect">
            <a:avLst/>
          </a:prstGeom>
          <a:noFill/>
        </p:spPr>
        <p:txBody>
          <a:bodyPr wrap="square" rtlCol="0">
            <a:spAutoFit/>
          </a:bodyPr>
          <a:lstStyle/>
          <a:p>
            <a:r>
              <a:rPr lang="en-CA" sz="2400" dirty="0" smtClean="0"/>
              <a:t>What part of an animal do you think is used to cover this teepee?</a:t>
            </a:r>
            <a:endParaRPr lang="en-CA" sz="2400" dirty="0"/>
          </a:p>
        </p:txBody>
      </p:sp>
      <p:pic>
        <p:nvPicPr>
          <p:cNvPr id="7174" name="Picture 6" descr="http://www.glenbow.org/thule/images/3.2I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28003" y="4313346"/>
            <a:ext cx="3048000" cy="241935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416334" y="6195027"/>
            <a:ext cx="2585776" cy="646331"/>
          </a:xfrm>
          <a:prstGeom prst="rect">
            <a:avLst/>
          </a:prstGeom>
          <a:noFill/>
        </p:spPr>
        <p:txBody>
          <a:bodyPr wrap="square" rtlCol="0">
            <a:spAutoFit/>
          </a:bodyPr>
          <a:lstStyle/>
          <a:p>
            <a:r>
              <a:rPr lang="en-CA" dirty="0" smtClean="0"/>
              <a:t>Inuit home covered with caribou hide.</a:t>
            </a:r>
            <a:endParaRPr lang="en-CA" dirty="0"/>
          </a:p>
        </p:txBody>
      </p:sp>
    </p:spTree>
    <p:extLst>
      <p:ext uri="{BB962C8B-B14F-4D97-AF65-F5344CB8AC3E}">
        <p14:creationId xmlns:p14="http://schemas.microsoft.com/office/powerpoint/2010/main" val="93642954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firstpeoplesofcanada.com/images/Mary_mea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058" y="261390"/>
            <a:ext cx="3333750" cy="2486026"/>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s://www.aadnc-aandc.gc.ca/DAM/DAM-INTER-HQ/STAGING/images-images/ap_fnc8_1307387348368_en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8292" y="261390"/>
            <a:ext cx="3333750" cy="4800601"/>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https://tce-live2.s3.amazonaws.com/media/media/aaade293-e5e4-4d2c-a714-b1bc09661bb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043" y="3587887"/>
            <a:ext cx="4428135" cy="2948207"/>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https://upload.wikimedia.org/wikipedia/en/thumb/d/d0/SekwaliyaCooking.jpg/250px-SekwaliyaCooking.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30046" y="409191"/>
            <a:ext cx="2381250" cy="2838450"/>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http://usercontent2.hubimg.com/3942979_f26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60431" y="4082229"/>
            <a:ext cx="4029111" cy="266541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948292" y="5312979"/>
            <a:ext cx="2650687" cy="830997"/>
          </a:xfrm>
          <a:prstGeom prst="rect">
            <a:avLst/>
          </a:prstGeom>
          <a:noFill/>
        </p:spPr>
        <p:txBody>
          <a:bodyPr wrap="square" rtlCol="0">
            <a:spAutoFit/>
          </a:bodyPr>
          <a:lstStyle/>
          <a:p>
            <a:r>
              <a:rPr lang="en-CA" sz="2400" dirty="0" smtClean="0"/>
              <a:t>Animals were used for food.</a:t>
            </a:r>
            <a:endParaRPr lang="en-CA" sz="2400" dirty="0"/>
          </a:p>
        </p:txBody>
      </p:sp>
    </p:spTree>
    <p:extLst>
      <p:ext uri="{BB962C8B-B14F-4D97-AF65-F5344CB8AC3E}">
        <p14:creationId xmlns:p14="http://schemas.microsoft.com/office/powerpoint/2010/main" val="14365044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firstpeoplesofcanada.com/images/firstnations/teachers_guide/plateau/clothing_cape_furbuckski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589" y="261389"/>
            <a:ext cx="2905125" cy="3429001"/>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firstpeoplesofcanada.com/images/firstnations/teachers_guide/inuit/clothing_parka_caribou_gir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5424" y="261389"/>
            <a:ext cx="3429000" cy="3429001"/>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https://s-media-cache-ak0.pinimg.com/236x/b3/dc/a7/b3dca7186fdf1fb2079ed45bd50b301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10137" y="261388"/>
            <a:ext cx="2743200" cy="3429001"/>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http://www.aitc.sk.ca/saskschools/arctic/photos/kamik.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88165" y="3814648"/>
            <a:ext cx="4263806" cy="2865279"/>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descr="https://s-media-cache-ak0.pinimg.com/236x/b8/38/28/b838282adb821962d7baa0acab62afb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5073" y="4146276"/>
            <a:ext cx="2247900" cy="2533651"/>
          </a:xfrm>
          <a:prstGeom prst="rect">
            <a:avLst/>
          </a:prstGeom>
          <a:noFill/>
          <a:extLst>
            <a:ext uri="{909E8E84-426E-40DD-AFC4-6F175D3DCCD1}">
              <a14:hiddenFill xmlns:a14="http://schemas.microsoft.com/office/drawing/2010/main">
                <a:solidFill>
                  <a:srgbClr val="FFFFFF"/>
                </a:solidFill>
              </a14:hiddenFill>
            </a:ext>
          </a:extLst>
        </p:spPr>
      </p:pic>
      <p:pic>
        <p:nvPicPr>
          <p:cNvPr id="9230" name="Picture 14" descr="http://firstpeoplesofcanada.com/images/firstnations/teachers_guide/plateau/clothing_cape_fur.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28714" y="3814648"/>
            <a:ext cx="3429000" cy="202882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328714" y="6227379"/>
            <a:ext cx="4165710" cy="461665"/>
          </a:xfrm>
          <a:prstGeom prst="rect">
            <a:avLst/>
          </a:prstGeom>
          <a:noFill/>
        </p:spPr>
        <p:txBody>
          <a:bodyPr wrap="square" rtlCol="0">
            <a:spAutoFit/>
          </a:bodyPr>
          <a:lstStyle/>
          <a:p>
            <a:r>
              <a:rPr lang="en-CA" sz="2400" dirty="0" smtClean="0"/>
              <a:t>Animals used for clothing.</a:t>
            </a:r>
            <a:endParaRPr lang="en-CA" sz="2400" dirty="0"/>
          </a:p>
        </p:txBody>
      </p:sp>
    </p:spTree>
    <p:extLst>
      <p:ext uri="{BB962C8B-B14F-4D97-AF65-F5344CB8AC3E}">
        <p14:creationId xmlns:p14="http://schemas.microsoft.com/office/powerpoint/2010/main" val="85382363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4BA200A85B927428F0EB023C6707BE9" ma:contentTypeVersion="1" ma:contentTypeDescription="Create a new document." ma:contentTypeScope="" ma:versionID="a83ead9963fa9473ed45133670a601bb">
  <xsd:schema xmlns:xsd="http://www.w3.org/2001/XMLSchema" xmlns:xs="http://www.w3.org/2001/XMLSchema" xmlns:p="http://schemas.microsoft.com/office/2006/metadata/properties" xmlns:ns1="http://schemas.microsoft.com/sharepoint/v3" targetNamespace="http://schemas.microsoft.com/office/2006/metadata/properties" ma:root="true" ma:fieldsID="48c5b5cd9b8d25ff6dd15848836f4270"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D7FE478-96C8-4D69-B119-137262D45EE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7C20C6F-7460-48E9-8D57-FE1F00D77CE8}">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schemas.microsoft.com/sharepoint/v3"/>
    <ds:schemaRef ds:uri="http://purl.org/dc/terms/"/>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0E28CDB5-123D-4F68-92C3-C39B8AC4DFC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158</TotalTime>
  <Words>526</Words>
  <Application>Microsoft Office PowerPoint</Application>
  <PresentationFormat>Widescreen</PresentationFormat>
  <Paragraphs>40</Paragraphs>
  <Slides>12</Slides>
  <Notes>11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Calibri Light</vt:lpstr>
      <vt:lpstr>Office Theme</vt:lpstr>
      <vt:lpstr>How are animals important to Aboriginal people?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SD71</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animals are important in the lives of Aboriginal people.</dc:title>
  <dc:creator>Gail Martindale</dc:creator>
  <cp:lastModifiedBy>Lynn Swift</cp:lastModifiedBy>
  <cp:revision>21</cp:revision>
  <dcterms:created xsi:type="dcterms:W3CDTF">2016-03-08T21:13:50Z</dcterms:created>
  <dcterms:modified xsi:type="dcterms:W3CDTF">2018-06-04T18:11:15Z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0x01010054BA200A85B927428F0EB023C6707BE9</vt:lpwstr>
  </property>
</Properties>
</file>