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31.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11.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3.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274" r:id="rId2"/>
    <p:sldId id="300" r:id="rId3"/>
    <p:sldId id="275" r:id="rId4"/>
    <p:sldId id="278" r:id="rId5"/>
    <p:sldId id="276" r:id="rId6"/>
    <p:sldId id="284" r:id="rId7"/>
    <p:sldId id="285" r:id="rId8"/>
    <p:sldId id="281" r:id="rId9"/>
    <p:sldId id="279" r:id="rId10"/>
    <p:sldId id="280" r:id="rId11"/>
    <p:sldId id="296" r:id="rId12"/>
    <p:sldId id="301" r:id="rId13"/>
    <p:sldId id="257" r:id="rId14"/>
    <p:sldId id="287" r:id="rId15"/>
    <p:sldId id="258" r:id="rId16"/>
    <p:sldId id="288" r:id="rId17"/>
    <p:sldId id="289" r:id="rId18"/>
    <p:sldId id="290" r:id="rId19"/>
    <p:sldId id="291" r:id="rId20"/>
    <p:sldId id="292" r:id="rId21"/>
    <p:sldId id="264" r:id="rId22"/>
    <p:sldId id="295" r:id="rId23"/>
    <p:sldId id="267" r:id="rId24"/>
    <p:sldId id="269" r:id="rId25"/>
    <p:sldId id="265" r:id="rId26"/>
    <p:sldId id="268" r:id="rId27"/>
    <p:sldId id="299" r:id="rId28"/>
    <p:sldId id="270" r:id="rId29"/>
    <p:sldId id="298" r:id="rId30"/>
    <p:sldId id="273" r:id="rId31"/>
    <p:sldId id="277" r:id="rId32"/>
    <p:sldId id="271"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281" autoAdjust="0"/>
  </p:normalViewPr>
  <p:slideViewPr>
    <p:cSldViewPr>
      <p:cViewPr varScale="1">
        <p:scale>
          <a:sx n="71" d="100"/>
          <a:sy n="71" d="100"/>
        </p:scale>
        <p:origin x="-1136" y="-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Planning 10</a:t>
            </a: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US" smtClean="0"/>
              <a:t>11/17/2014</a:t>
            </a:r>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Presentation from Aboriginal Education Services SD#71</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AD80F4F-997B-4520-B9E1-94748CBACDCA}" type="slidenum">
              <a:rPr lang="en-US" smtClean="0"/>
              <a:pPr/>
              <a:t>‹#›</a:t>
            </a:fld>
            <a:endParaRPr lang="en-US"/>
          </a:p>
        </p:txBody>
      </p:sp>
    </p:spTree>
    <p:extLst>
      <p:ext uri="{BB962C8B-B14F-4D97-AF65-F5344CB8AC3E}">
        <p14:creationId xmlns:p14="http://schemas.microsoft.com/office/powerpoint/2010/main" val="1445584322"/>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Planning 10</a:t>
            </a: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r>
              <a:rPr lang="en-US" smtClean="0"/>
              <a:t>11/17/2014</a:t>
            </a:r>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Presentation from Aboriginal Education Services SD#71</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17B1F8-7C85-4020-B564-5B7A0160583C}" type="slidenum">
              <a:rPr lang="en-US" smtClean="0"/>
              <a:pPr/>
              <a:t>‹#›</a:t>
            </a:fld>
            <a:endParaRPr lang="en-US"/>
          </a:p>
        </p:txBody>
      </p:sp>
    </p:spTree>
    <p:extLst>
      <p:ext uri="{BB962C8B-B14F-4D97-AF65-F5344CB8AC3E}">
        <p14:creationId xmlns:p14="http://schemas.microsoft.com/office/powerpoint/2010/main" val="303718505"/>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3E974FA8-CCB5-41DF-9ECE-51D45829238B}" type="datetimeFigureOut">
              <a:rPr lang="en-CA" smtClean="0"/>
              <a:pPr/>
              <a:t>2015-06-29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82C6ED0-FB71-4625-AC41-64F678E87C31}" type="slidenum">
              <a:rPr lang="en-CA" smtClean="0"/>
              <a:pPr/>
              <a:t>‹#›</a:t>
            </a:fld>
            <a:endParaRPr lang="en-CA"/>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E974FA8-CCB5-41DF-9ECE-51D45829238B}" type="datetimeFigureOut">
              <a:rPr lang="en-CA" smtClean="0"/>
              <a:pPr/>
              <a:t>2015-06-29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82C6ED0-FB71-4625-AC41-64F678E87C31}" type="slidenum">
              <a:rPr lang="en-CA" smtClean="0"/>
              <a:pPr/>
              <a:t>‹#›</a:t>
            </a:fld>
            <a:endParaRPr lang="en-CA"/>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E974FA8-CCB5-41DF-9ECE-51D45829238B}" type="datetimeFigureOut">
              <a:rPr lang="en-CA" smtClean="0"/>
              <a:pPr/>
              <a:t>2015-06-29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82C6ED0-FB71-4625-AC41-64F678E87C31}" type="slidenum">
              <a:rPr lang="en-CA" smtClean="0"/>
              <a:pPr/>
              <a:t>‹#›</a:t>
            </a:fld>
            <a:endParaRPr lang="en-CA"/>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E974FA8-CCB5-41DF-9ECE-51D45829238B}" type="datetimeFigureOut">
              <a:rPr lang="en-CA" smtClean="0"/>
              <a:pPr/>
              <a:t>2015-06-29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82C6ED0-FB71-4625-AC41-64F678E87C31}" type="slidenum">
              <a:rPr lang="en-CA" smtClean="0"/>
              <a:pPr/>
              <a:t>‹#›</a:t>
            </a:fld>
            <a:endParaRPr lang="en-CA"/>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974FA8-CCB5-41DF-9ECE-51D45829238B}" type="datetimeFigureOut">
              <a:rPr lang="en-CA" smtClean="0"/>
              <a:pPr/>
              <a:t>2015-06-29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82C6ED0-FB71-4625-AC41-64F678E87C31}" type="slidenum">
              <a:rPr lang="en-CA" smtClean="0"/>
              <a:pPr/>
              <a:t>‹#›</a:t>
            </a:fld>
            <a:endParaRPr lang="en-CA"/>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3E974FA8-CCB5-41DF-9ECE-51D45829238B}" type="datetimeFigureOut">
              <a:rPr lang="en-CA" smtClean="0"/>
              <a:pPr/>
              <a:t>2015-06-29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82C6ED0-FB71-4625-AC41-64F678E87C31}" type="slidenum">
              <a:rPr lang="en-CA" smtClean="0"/>
              <a:pPr/>
              <a:t>‹#›</a:t>
            </a:fld>
            <a:endParaRPr lang="en-CA"/>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3E974FA8-CCB5-41DF-9ECE-51D45829238B}" type="datetimeFigureOut">
              <a:rPr lang="en-CA" smtClean="0"/>
              <a:pPr/>
              <a:t>2015-06-29</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282C6ED0-FB71-4625-AC41-64F678E87C31}" type="slidenum">
              <a:rPr lang="en-CA" smtClean="0"/>
              <a:pPr/>
              <a:t>‹#›</a:t>
            </a:fld>
            <a:endParaRPr lang="en-CA"/>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3E974FA8-CCB5-41DF-9ECE-51D45829238B}" type="datetimeFigureOut">
              <a:rPr lang="en-CA" smtClean="0"/>
              <a:pPr/>
              <a:t>2015-06-29</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282C6ED0-FB71-4625-AC41-64F678E87C31}" type="slidenum">
              <a:rPr lang="en-CA" smtClean="0"/>
              <a:pPr/>
              <a:t>‹#›</a:t>
            </a:fld>
            <a:endParaRPr lang="en-CA"/>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974FA8-CCB5-41DF-9ECE-51D45829238B}" type="datetimeFigureOut">
              <a:rPr lang="en-CA" smtClean="0"/>
              <a:pPr/>
              <a:t>2015-06-29</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282C6ED0-FB71-4625-AC41-64F678E87C31}" type="slidenum">
              <a:rPr lang="en-CA" smtClean="0"/>
              <a:pPr/>
              <a:t>‹#›</a:t>
            </a:fld>
            <a:endParaRPr lang="en-CA"/>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974FA8-CCB5-41DF-9ECE-51D45829238B}" type="datetimeFigureOut">
              <a:rPr lang="en-CA" smtClean="0"/>
              <a:pPr/>
              <a:t>2015-06-29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82C6ED0-FB71-4625-AC41-64F678E87C31}" type="slidenum">
              <a:rPr lang="en-CA" smtClean="0"/>
              <a:pPr/>
              <a:t>‹#›</a:t>
            </a:fld>
            <a:endParaRPr lang="en-CA"/>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974FA8-CCB5-41DF-9ECE-51D45829238B}" type="datetimeFigureOut">
              <a:rPr lang="en-CA" smtClean="0"/>
              <a:pPr/>
              <a:t>2015-06-29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82C6ED0-FB71-4625-AC41-64F678E87C31}" type="slidenum">
              <a:rPr lang="en-CA" smtClean="0"/>
              <a:pPr/>
              <a:t>‹#›</a:t>
            </a:fld>
            <a:endParaRPr lang="en-CA"/>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974FA8-CCB5-41DF-9ECE-51D45829238B}" type="datetimeFigureOut">
              <a:rPr lang="en-CA" smtClean="0"/>
              <a:pPr/>
              <a:t>2015-06-29</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2C6ED0-FB71-4625-AC41-64F678E87C31}" type="slidenum">
              <a:rPr lang="en-CA" smtClean="0"/>
              <a:pPr/>
              <a:t>‹#›</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google.ca/url?sa=i&amp;rct=j&amp;q=&amp;esrc=s&amp;source=images&amp;cd=&amp;cad=rja&amp;uact=8&amp;ved=0CAcQjRw&amp;url=http://juliecomber.com/tag/aboriginal/&amp;ei=pZdpVMK8NuP1iQLPgoCIAQ&amp;bvm=bv.79142246,d.cGE&amp;psig=AFQjCNFxUMpyEBgjrgxoI745DtO4pnh6Dw&amp;ust=1416292166223944"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google.ca/url?sa=i&amp;rct=j&amp;q=&amp;esrc=s&amp;source=images&amp;cd=&amp;cad=rja&amp;uact=8&amp;ved=0CAcQjRw&amp;url=http://www.theglobeandmail.com/news/national/aminext-aboriginal-womens-message-to-stephen-harper-goes-vial/article20518700/&amp;ei=_JdpVNWHEciGigKW3YDICA&amp;bvm=bv.79142246,d.cGE&amp;psig=AFQjCNFxUMpyEBgjrgxoI745DtO4pnh6Dw&amp;ust=1416292166223944"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google.ca/url?sa=i&amp;rct=j&amp;q=&amp;esrc=s&amp;source=images&amp;cd=&amp;cad=rja&amp;uact=8&amp;ved=0CAcQjRw&amp;url=http://genderadvocacy.org/campaigns-and-projects/missing-justice/&amp;ei=PZhpVIikLZDYiAKz4IGICg&amp;bvm=bv.79142246,d.cGE&amp;psig=AFQjCNFxUMpyEBgjrgxoI745DtO4pnh6Dw&amp;ust=1416292166223944"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halifax.mediacoop.ca/sites/mediacoop.ca/files2/mc/imagecache/bigimg/lorettaposter.jpg" TargetMode="Externa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tvtropes.org/pmwiki/pmwiki.php/Website/Cracked"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nwac.ca/files/download/NWAC_3D_Toolkit_e_0.pdf" TargetMode="External"/><Relationship Id="rId2" Type="http://schemas.openxmlformats.org/officeDocument/2006/relationships/hyperlink" Target="http://www.rcmp-grc.gc.ca/pubs/mmaw-faapd-eng.pdf"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journalismcenter.org/when-a-child-dies/missing-white-girl.html" TargetMode="External"/><Relationship Id="rId2" Type="http://schemas.openxmlformats.org/officeDocument/2006/relationships/hyperlink" Target="http://www.cbc.ca/news/politics/number-of-murdered-missing-aboriginal-women-surprises-top-mountie-1.2645674"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www.cbc.ca/news/canada/manitoba/billy-ray-reacts-to-canada-s-1-200-missing-aboriginal-women-1.2682746"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ufunk.net/wp-content/uploads/2014/07/saiaint-hoax-disney-princesses-domestic-violence-2.jp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sp>
        <p:nvSpPr>
          <p:cNvPr id="3" name="Content Placeholder 2"/>
          <p:cNvSpPr>
            <a:spLocks noGrp="1"/>
          </p:cNvSpPr>
          <p:nvPr>
            <p:ph idx="1"/>
          </p:nvPr>
        </p:nvSpPr>
        <p:spPr>
          <a:xfrm>
            <a:off x="457199" y="188640"/>
            <a:ext cx="8229600" cy="1296144"/>
          </a:xfrm>
        </p:spPr>
        <p:txBody>
          <a:bodyPr>
            <a:normAutofit/>
          </a:bodyPr>
          <a:lstStyle/>
          <a:p>
            <a:pPr marL="0" indent="0">
              <a:buNone/>
            </a:pPr>
            <a:r>
              <a:rPr lang="en-US" dirty="0">
                <a:solidFill>
                  <a:srgbClr val="FFFF00"/>
                </a:solidFill>
                <a:effectLst>
                  <a:outerShdw blurRad="38100" dist="38100" dir="2700000" algn="tl">
                    <a:srgbClr val="000000">
                      <a:alpha val="43137"/>
                    </a:srgbClr>
                  </a:outerShdw>
                </a:effectLst>
              </a:rPr>
              <a:t>Do </a:t>
            </a:r>
            <a:r>
              <a:rPr lang="en-US" dirty="0" smtClean="0">
                <a:solidFill>
                  <a:srgbClr val="FFFF00"/>
                </a:solidFill>
                <a:effectLst>
                  <a:outerShdw blurRad="38100" dist="38100" dir="2700000" algn="tl">
                    <a:srgbClr val="000000">
                      <a:alpha val="43137"/>
                    </a:srgbClr>
                  </a:outerShdw>
                </a:effectLst>
              </a:rPr>
              <a:t>Canadian authorities </a:t>
            </a:r>
            <a:r>
              <a:rPr lang="en-US" dirty="0">
                <a:solidFill>
                  <a:srgbClr val="FFFF00"/>
                </a:solidFill>
                <a:effectLst>
                  <a:outerShdw blurRad="38100" dist="38100" dir="2700000" algn="tl">
                    <a:srgbClr val="000000">
                      <a:alpha val="43137"/>
                    </a:srgbClr>
                  </a:outerShdw>
                </a:effectLst>
              </a:rPr>
              <a:t>care about missing and </a:t>
            </a:r>
            <a:r>
              <a:rPr lang="en-US" dirty="0" smtClean="0">
                <a:solidFill>
                  <a:srgbClr val="FFFF00"/>
                </a:solidFill>
                <a:effectLst>
                  <a:outerShdw blurRad="38100" dist="38100" dir="2700000" algn="tl">
                    <a:srgbClr val="000000">
                      <a:alpha val="43137"/>
                    </a:srgbClr>
                  </a:outerShdw>
                </a:effectLst>
              </a:rPr>
              <a:t>murdered Aboriginal </a:t>
            </a:r>
            <a:r>
              <a:rPr lang="en-US" dirty="0">
                <a:solidFill>
                  <a:srgbClr val="FFFF00"/>
                </a:solidFill>
                <a:effectLst>
                  <a:outerShdw blurRad="38100" dist="38100" dir="2700000" algn="tl">
                    <a:srgbClr val="000000">
                      <a:alpha val="43137"/>
                    </a:srgbClr>
                  </a:outerShdw>
                </a:effectLst>
              </a:rPr>
              <a:t>women?</a:t>
            </a:r>
            <a:endParaRPr lang="en-US" dirty="0" smtClean="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849781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FFFF00"/>
                </a:solidFill>
                <a:effectLst>
                  <a:outerShdw blurRad="38100" dist="38100" dir="2700000" algn="tl">
                    <a:srgbClr val="000000">
                      <a:alpha val="43137"/>
                    </a:srgbClr>
                  </a:outerShdw>
                </a:effectLst>
              </a:rPr>
              <a:t>Missing Women</a:t>
            </a:r>
            <a:endParaRPr lang="en-US" sz="3200"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95536" y="1916832"/>
            <a:ext cx="8229600" cy="4525963"/>
          </a:xfrm>
        </p:spPr>
        <p:txBody>
          <a:bodyPr>
            <a:noAutofit/>
          </a:bodyPr>
          <a:lstStyle/>
          <a:p>
            <a:pPr marL="0" indent="0">
              <a:buNone/>
            </a:pPr>
            <a:r>
              <a:rPr lang="en-US" sz="2800" dirty="0" smtClean="0">
                <a:solidFill>
                  <a:srgbClr val="FFFF00"/>
                </a:solidFill>
                <a:effectLst>
                  <a:outerShdw blurRad="38100" dist="38100" dir="2700000" algn="tl">
                    <a:srgbClr val="000000">
                      <a:alpha val="43137"/>
                    </a:srgbClr>
                  </a:outerShdw>
                </a:effectLst>
              </a:rPr>
              <a:t>Canadian Police Information Centre (CPIC) </a:t>
            </a:r>
            <a:r>
              <a:rPr lang="en-US" sz="2800" dirty="0">
                <a:solidFill>
                  <a:srgbClr val="FFFF00"/>
                </a:solidFill>
                <a:effectLst>
                  <a:outerShdw blurRad="38100" dist="38100" dir="2700000" algn="tl">
                    <a:srgbClr val="000000">
                      <a:alpha val="43137"/>
                    </a:srgbClr>
                  </a:outerShdw>
                </a:effectLst>
              </a:rPr>
              <a:t>provides police officers </a:t>
            </a:r>
            <a:r>
              <a:rPr lang="en-US" sz="2800" dirty="0" smtClean="0">
                <a:solidFill>
                  <a:srgbClr val="FFFF00"/>
                </a:solidFill>
                <a:effectLst>
                  <a:outerShdw blurRad="38100" dist="38100" dir="2700000" algn="tl">
                    <a:srgbClr val="000000">
                      <a:alpha val="43137"/>
                    </a:srgbClr>
                  </a:outerShdw>
                </a:effectLst>
              </a:rPr>
              <a:t>with nine </a:t>
            </a:r>
            <a:r>
              <a:rPr lang="en-US" sz="2800" dirty="0">
                <a:solidFill>
                  <a:srgbClr val="FFFF00"/>
                </a:solidFill>
                <a:effectLst>
                  <a:outerShdw blurRad="38100" dist="38100" dir="2700000" algn="tl">
                    <a:srgbClr val="000000">
                      <a:alpha val="43137"/>
                    </a:srgbClr>
                  </a:outerShdw>
                </a:effectLst>
              </a:rPr>
              <a:t>“probable cause” </a:t>
            </a:r>
            <a:r>
              <a:rPr lang="en-US" sz="2800" dirty="0" smtClean="0">
                <a:solidFill>
                  <a:srgbClr val="FFFF00"/>
                </a:solidFill>
                <a:effectLst>
                  <a:outerShdw blurRad="38100" dist="38100" dir="2700000" algn="tl">
                    <a:srgbClr val="000000">
                      <a:alpha val="43137"/>
                    </a:srgbClr>
                  </a:outerShdw>
                </a:effectLst>
              </a:rPr>
              <a:t>options to </a:t>
            </a:r>
            <a:r>
              <a:rPr lang="en-US" sz="2800" dirty="0">
                <a:solidFill>
                  <a:srgbClr val="FFFF00"/>
                </a:solidFill>
                <a:effectLst>
                  <a:outerShdw blurRad="38100" dist="38100" dir="2700000" algn="tl">
                    <a:srgbClr val="000000">
                      <a:alpha val="43137"/>
                    </a:srgbClr>
                  </a:outerShdw>
                </a:effectLst>
              </a:rPr>
              <a:t>categorize why a person </a:t>
            </a:r>
            <a:r>
              <a:rPr lang="en-US" sz="2800" dirty="0" smtClean="0">
                <a:solidFill>
                  <a:srgbClr val="FFFF00"/>
                </a:solidFill>
                <a:effectLst>
                  <a:outerShdw blurRad="38100" dist="38100" dir="2700000" algn="tl">
                    <a:srgbClr val="000000">
                      <a:alpha val="43137"/>
                    </a:srgbClr>
                  </a:outerShdw>
                </a:effectLst>
              </a:rPr>
              <a:t>has gone </a:t>
            </a:r>
            <a:r>
              <a:rPr lang="en-US" sz="2800" dirty="0">
                <a:solidFill>
                  <a:srgbClr val="FFFF00"/>
                </a:solidFill>
                <a:effectLst>
                  <a:outerShdw blurRad="38100" dist="38100" dir="2700000" algn="tl">
                    <a:srgbClr val="000000">
                      <a:alpha val="43137"/>
                    </a:srgbClr>
                  </a:outerShdw>
                </a:effectLst>
              </a:rPr>
              <a:t>missing: </a:t>
            </a:r>
            <a:endParaRPr lang="en-US" sz="2800" dirty="0" smtClean="0">
              <a:solidFill>
                <a:srgbClr val="FFFF00"/>
              </a:solidFill>
              <a:effectLst>
                <a:outerShdw blurRad="38100" dist="38100" dir="2700000" algn="tl">
                  <a:srgbClr val="000000">
                    <a:alpha val="43137"/>
                  </a:srgbClr>
                </a:outerShdw>
              </a:effectLst>
            </a:endParaRPr>
          </a:p>
          <a:p>
            <a:pPr lvl="1"/>
            <a:r>
              <a:rPr lang="en-US" sz="2000" dirty="0" smtClean="0">
                <a:solidFill>
                  <a:srgbClr val="FFFF00"/>
                </a:solidFill>
                <a:effectLst>
                  <a:outerShdw blurRad="38100" dist="38100" dir="2700000" algn="tl">
                    <a:srgbClr val="000000">
                      <a:alpha val="43137"/>
                    </a:srgbClr>
                  </a:outerShdw>
                </a:effectLst>
              </a:rPr>
              <a:t>abduction by </a:t>
            </a:r>
            <a:r>
              <a:rPr lang="en-US" sz="2000" dirty="0">
                <a:solidFill>
                  <a:srgbClr val="FFFF00"/>
                </a:solidFill>
                <a:effectLst>
                  <a:outerShdw blurRad="38100" dist="38100" dir="2700000" algn="tl">
                    <a:srgbClr val="000000">
                      <a:alpha val="43137"/>
                    </a:srgbClr>
                  </a:outerShdw>
                </a:effectLst>
              </a:rPr>
              <a:t>a stranger; </a:t>
            </a:r>
            <a:endParaRPr lang="en-US" sz="2000" dirty="0" smtClean="0">
              <a:solidFill>
                <a:srgbClr val="FFFF00"/>
              </a:solidFill>
              <a:effectLst>
                <a:outerShdw blurRad="38100" dist="38100" dir="2700000" algn="tl">
                  <a:srgbClr val="000000">
                    <a:alpha val="43137"/>
                  </a:srgbClr>
                </a:outerShdw>
              </a:effectLst>
            </a:endParaRPr>
          </a:p>
          <a:p>
            <a:pPr lvl="1"/>
            <a:r>
              <a:rPr lang="en-US" sz="2000" dirty="0" smtClean="0">
                <a:solidFill>
                  <a:srgbClr val="FFFF00"/>
                </a:solidFill>
                <a:effectLst>
                  <a:outerShdw blurRad="38100" dist="38100" dir="2700000" algn="tl">
                    <a:srgbClr val="000000">
                      <a:alpha val="43137"/>
                    </a:srgbClr>
                  </a:outerShdw>
                </a:effectLst>
              </a:rPr>
              <a:t>accident;</a:t>
            </a:r>
          </a:p>
          <a:p>
            <a:pPr lvl="1"/>
            <a:r>
              <a:rPr lang="en-US" sz="2000" dirty="0" smtClean="0">
                <a:solidFill>
                  <a:srgbClr val="FFFF00"/>
                </a:solidFill>
                <a:effectLst>
                  <a:outerShdw blurRad="38100" dist="38100" dir="2700000" algn="tl">
                    <a:srgbClr val="000000">
                      <a:alpha val="43137"/>
                    </a:srgbClr>
                  </a:outerShdw>
                </a:effectLst>
              </a:rPr>
              <a:t>wandered </a:t>
            </a:r>
            <a:r>
              <a:rPr lang="en-US" sz="2000" dirty="0">
                <a:solidFill>
                  <a:srgbClr val="FFFF00"/>
                </a:solidFill>
                <a:effectLst>
                  <a:outerShdw blurRad="38100" dist="38100" dir="2700000" algn="tl">
                    <a:srgbClr val="000000">
                      <a:alpha val="43137"/>
                    </a:srgbClr>
                  </a:outerShdw>
                </a:effectLst>
              </a:rPr>
              <a:t>off/lost; </a:t>
            </a:r>
            <a:endParaRPr lang="en-US" sz="2000" dirty="0" smtClean="0">
              <a:solidFill>
                <a:srgbClr val="FFFF00"/>
              </a:solidFill>
              <a:effectLst>
                <a:outerShdw blurRad="38100" dist="38100" dir="2700000" algn="tl">
                  <a:srgbClr val="000000">
                    <a:alpha val="43137"/>
                  </a:srgbClr>
                </a:outerShdw>
              </a:effectLst>
            </a:endParaRPr>
          </a:p>
          <a:p>
            <a:pPr lvl="1"/>
            <a:r>
              <a:rPr lang="en-US" sz="2000" dirty="0" smtClean="0">
                <a:solidFill>
                  <a:srgbClr val="FFFF00"/>
                </a:solidFill>
                <a:effectLst>
                  <a:outerShdw blurRad="38100" dist="38100" dir="2700000" algn="tl">
                    <a:srgbClr val="000000">
                      <a:alpha val="43137"/>
                    </a:srgbClr>
                  </a:outerShdw>
                </a:effectLst>
              </a:rPr>
              <a:t>parental abduction </a:t>
            </a:r>
            <a:r>
              <a:rPr lang="en-US" sz="2000" dirty="0">
                <a:solidFill>
                  <a:srgbClr val="FFFF00"/>
                </a:solidFill>
                <a:effectLst>
                  <a:outerShdw blurRad="38100" dist="38100" dir="2700000" algn="tl">
                    <a:srgbClr val="000000">
                      <a:alpha val="43137"/>
                    </a:srgbClr>
                  </a:outerShdw>
                </a:effectLst>
              </a:rPr>
              <a:t>with a custody order</a:t>
            </a:r>
            <a:r>
              <a:rPr lang="en-US" sz="2000" dirty="0" smtClean="0">
                <a:solidFill>
                  <a:srgbClr val="FFFF00"/>
                </a:solidFill>
                <a:effectLst>
                  <a:outerShdw blurRad="38100" dist="38100" dir="2700000" algn="tl">
                    <a:srgbClr val="000000">
                      <a:alpha val="43137"/>
                    </a:srgbClr>
                  </a:outerShdw>
                </a:effectLst>
              </a:rPr>
              <a:t>;</a:t>
            </a:r>
          </a:p>
          <a:p>
            <a:pPr lvl="1"/>
            <a:r>
              <a:rPr lang="en-US" sz="2000" dirty="0" smtClean="0">
                <a:solidFill>
                  <a:srgbClr val="FFFF00"/>
                </a:solidFill>
                <a:effectLst>
                  <a:outerShdw blurRad="38100" dist="38100" dir="2700000" algn="tl">
                    <a:srgbClr val="000000">
                      <a:alpha val="43137"/>
                    </a:srgbClr>
                  </a:outerShdw>
                </a:effectLst>
              </a:rPr>
              <a:t>parental </a:t>
            </a:r>
            <a:r>
              <a:rPr lang="en-US" sz="2000" dirty="0">
                <a:solidFill>
                  <a:srgbClr val="FFFF00"/>
                </a:solidFill>
                <a:effectLst>
                  <a:outerShdw blurRad="38100" dist="38100" dir="2700000" algn="tl">
                    <a:srgbClr val="000000">
                      <a:alpha val="43137"/>
                    </a:srgbClr>
                  </a:outerShdw>
                </a:effectLst>
              </a:rPr>
              <a:t>abduction — </a:t>
            </a:r>
            <a:r>
              <a:rPr lang="en-US" sz="2000" dirty="0" smtClean="0">
                <a:solidFill>
                  <a:srgbClr val="FFFF00"/>
                </a:solidFill>
                <a:effectLst>
                  <a:outerShdw blurRad="38100" dist="38100" dir="2700000" algn="tl">
                    <a:srgbClr val="000000">
                      <a:alpha val="43137"/>
                    </a:srgbClr>
                  </a:outerShdw>
                </a:effectLst>
              </a:rPr>
              <a:t>no custody </a:t>
            </a:r>
            <a:r>
              <a:rPr lang="en-US" sz="2000" dirty="0">
                <a:solidFill>
                  <a:srgbClr val="FFFF00"/>
                </a:solidFill>
                <a:effectLst>
                  <a:outerShdw blurRad="38100" dist="38100" dir="2700000" algn="tl">
                    <a:srgbClr val="000000">
                      <a:alpha val="43137"/>
                    </a:srgbClr>
                  </a:outerShdw>
                </a:effectLst>
              </a:rPr>
              <a:t>order; </a:t>
            </a:r>
            <a:endParaRPr lang="en-US" sz="2000" dirty="0" smtClean="0">
              <a:solidFill>
                <a:srgbClr val="FFFF00"/>
              </a:solidFill>
              <a:effectLst>
                <a:outerShdw blurRad="38100" dist="38100" dir="2700000" algn="tl">
                  <a:srgbClr val="000000">
                    <a:alpha val="43137"/>
                  </a:srgbClr>
                </a:outerShdw>
              </a:effectLst>
            </a:endParaRPr>
          </a:p>
          <a:p>
            <a:pPr lvl="1"/>
            <a:r>
              <a:rPr lang="en-US" sz="2000" dirty="0" smtClean="0">
                <a:solidFill>
                  <a:srgbClr val="FFFF00"/>
                </a:solidFill>
                <a:effectLst>
                  <a:outerShdw blurRad="38100" dist="38100" dir="2700000" algn="tl">
                    <a:srgbClr val="000000">
                      <a:alpha val="43137"/>
                    </a:srgbClr>
                  </a:outerShdw>
                </a:effectLst>
              </a:rPr>
              <a:t>runaway;</a:t>
            </a:r>
          </a:p>
          <a:p>
            <a:pPr lvl="1"/>
            <a:r>
              <a:rPr lang="en-US" sz="2000" dirty="0" smtClean="0">
                <a:solidFill>
                  <a:srgbClr val="FFFF00"/>
                </a:solidFill>
                <a:effectLst>
                  <a:outerShdw blurRad="38100" dist="38100" dir="2700000" algn="tl">
                    <a:srgbClr val="000000">
                      <a:alpha val="43137"/>
                    </a:srgbClr>
                  </a:outerShdw>
                </a:effectLst>
              </a:rPr>
              <a:t>unknown</a:t>
            </a:r>
            <a:r>
              <a:rPr lang="en-US" sz="2000" dirty="0">
                <a:solidFill>
                  <a:srgbClr val="FFFF00"/>
                </a:solidFill>
                <a:effectLst>
                  <a:outerShdw blurRad="38100" dist="38100" dir="2700000" algn="tl">
                    <a:srgbClr val="000000">
                      <a:alpha val="43137"/>
                    </a:srgbClr>
                  </a:outerShdw>
                </a:effectLst>
              </a:rPr>
              <a:t>; </a:t>
            </a:r>
            <a:endParaRPr lang="en-US" sz="2000" dirty="0" smtClean="0">
              <a:solidFill>
                <a:srgbClr val="FFFF00"/>
              </a:solidFill>
              <a:effectLst>
                <a:outerShdw blurRad="38100" dist="38100" dir="2700000" algn="tl">
                  <a:srgbClr val="000000">
                    <a:alpha val="43137"/>
                  </a:srgbClr>
                </a:outerShdw>
              </a:effectLst>
            </a:endParaRPr>
          </a:p>
          <a:p>
            <a:pPr lvl="1"/>
            <a:r>
              <a:rPr lang="en-US" sz="2000" dirty="0" smtClean="0">
                <a:solidFill>
                  <a:srgbClr val="FFFF00"/>
                </a:solidFill>
                <a:effectLst>
                  <a:outerShdw blurRad="38100" dist="38100" dir="2700000" algn="tl">
                    <a:srgbClr val="000000">
                      <a:alpha val="43137"/>
                    </a:srgbClr>
                  </a:outerShdw>
                </a:effectLst>
              </a:rPr>
              <a:t>other</a:t>
            </a:r>
            <a:r>
              <a:rPr lang="en-US" sz="2000" dirty="0">
                <a:solidFill>
                  <a:srgbClr val="FFFF00"/>
                </a:solidFill>
                <a:effectLst>
                  <a:outerShdw blurRad="38100" dist="38100" dir="2700000" algn="tl">
                    <a:srgbClr val="000000">
                      <a:alpha val="43137"/>
                    </a:srgbClr>
                  </a:outerShdw>
                </a:effectLst>
              </a:rPr>
              <a:t>; and, </a:t>
            </a:r>
            <a:endParaRPr lang="en-US" sz="2000" dirty="0" smtClean="0">
              <a:solidFill>
                <a:srgbClr val="FFFF00"/>
              </a:solidFill>
              <a:effectLst>
                <a:outerShdw blurRad="38100" dist="38100" dir="2700000" algn="tl">
                  <a:srgbClr val="000000">
                    <a:alpha val="43137"/>
                  </a:srgbClr>
                </a:outerShdw>
              </a:effectLst>
            </a:endParaRPr>
          </a:p>
          <a:p>
            <a:pPr lvl="1"/>
            <a:r>
              <a:rPr lang="en-US" sz="2000" dirty="0" smtClean="0">
                <a:solidFill>
                  <a:srgbClr val="FFFF00"/>
                </a:solidFill>
                <a:effectLst>
                  <a:outerShdw blurRad="38100" dist="38100" dir="2700000" algn="tl">
                    <a:srgbClr val="000000">
                      <a:alpha val="43137"/>
                    </a:srgbClr>
                  </a:outerShdw>
                </a:effectLst>
              </a:rPr>
              <a:t>presumed dead.</a:t>
            </a:r>
          </a:p>
        </p:txBody>
      </p:sp>
    </p:spTree>
    <p:extLst>
      <p:ext uri="{BB962C8B-B14F-4D97-AF65-F5344CB8AC3E}">
        <p14:creationId xmlns:p14="http://schemas.microsoft.com/office/powerpoint/2010/main" val="41513338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p:cTn id="4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4" dur="500"/>
                                        <p:tgtEl>
                                          <p:spTgt spid="3">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p:cTn id="49"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51" dur="500"/>
                                        <p:tgtEl>
                                          <p:spTgt spid="3">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 calcmode="lin" valueType="num">
                                      <p:cBhvr>
                                        <p:cTn id="56"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7"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8" dur="500"/>
                                        <p:tgtEl>
                                          <p:spTgt spid="3">
                                            <p:txEl>
                                              <p:pRg st="6" end="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 calcmode="lin" valueType="num">
                                      <p:cBhvr>
                                        <p:cTn id="63"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64"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65" dur="500"/>
                                        <p:tgtEl>
                                          <p:spTgt spid="3">
                                            <p:txEl>
                                              <p:pRg st="7" end="7"/>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3">
                                            <p:txEl>
                                              <p:pRg st="8" end="8"/>
                                            </p:txEl>
                                          </p:spTgt>
                                        </p:tgtEl>
                                        <p:attrNameLst>
                                          <p:attrName>style.visibility</p:attrName>
                                        </p:attrNameLst>
                                      </p:cBhvr>
                                      <p:to>
                                        <p:strVal val="visible"/>
                                      </p:to>
                                    </p:set>
                                    <p:anim calcmode="lin" valueType="num">
                                      <p:cBhvr>
                                        <p:cTn id="70"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71"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72" dur="500"/>
                                        <p:tgtEl>
                                          <p:spTgt spid="3">
                                            <p:txEl>
                                              <p:pRg st="8" end="8"/>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3">
                                            <p:txEl>
                                              <p:pRg st="9" end="9"/>
                                            </p:txEl>
                                          </p:spTgt>
                                        </p:tgtEl>
                                        <p:attrNameLst>
                                          <p:attrName>style.visibility</p:attrName>
                                        </p:attrNameLst>
                                      </p:cBhvr>
                                      <p:to>
                                        <p:strVal val="visible"/>
                                      </p:to>
                                    </p:set>
                                    <p:anim calcmode="lin" valueType="num">
                                      <p:cBhvr>
                                        <p:cTn id="77"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78"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79"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4285"/>
            <a:ext cx="8229600" cy="1977083"/>
          </a:xfrm>
        </p:spPr>
        <p:txBody>
          <a:bodyPr>
            <a:normAutofit/>
          </a:bodyPr>
          <a:lstStyle/>
          <a:p>
            <a:pPr marL="0" indent="0">
              <a:buNone/>
            </a:pPr>
            <a:r>
              <a:rPr lang="en-US" sz="2800" dirty="0" smtClean="0">
                <a:solidFill>
                  <a:srgbClr val="FFFF00"/>
                </a:solidFill>
                <a:effectLst>
                  <a:outerShdw blurRad="38100" dist="38100" dir="2700000" algn="tl">
                    <a:srgbClr val="000000">
                      <a:alpha val="43137"/>
                    </a:srgbClr>
                  </a:outerShdw>
                </a:effectLst>
              </a:rPr>
              <a:t>164 instances of reported missing women were assessed </a:t>
            </a:r>
            <a:r>
              <a:rPr lang="en-US" sz="2800" dirty="0">
                <a:solidFill>
                  <a:srgbClr val="FFFF00"/>
                </a:solidFill>
                <a:effectLst>
                  <a:outerShdw blurRad="38100" dist="38100" dir="2700000" algn="tl">
                    <a:srgbClr val="000000">
                      <a:alpha val="43137"/>
                    </a:srgbClr>
                  </a:outerShdw>
                </a:effectLst>
              </a:rPr>
              <a:t>to be unresolved </a:t>
            </a:r>
            <a:r>
              <a:rPr lang="en-US" sz="2800" dirty="0" smtClean="0">
                <a:solidFill>
                  <a:srgbClr val="FFFF00"/>
                </a:solidFill>
                <a:effectLst>
                  <a:outerShdw blurRad="38100" dist="38100" dir="2700000" algn="tl">
                    <a:srgbClr val="000000">
                      <a:alpha val="43137"/>
                    </a:srgbClr>
                  </a:outerShdw>
                </a:effectLst>
              </a:rPr>
              <a:t>cases of </a:t>
            </a:r>
            <a:r>
              <a:rPr lang="en-US" sz="2800" dirty="0">
                <a:solidFill>
                  <a:srgbClr val="FFFF00"/>
                </a:solidFill>
                <a:effectLst>
                  <a:outerShdw blurRad="38100" dist="38100" dir="2700000" algn="tl">
                    <a:srgbClr val="000000">
                      <a:alpha val="43137"/>
                    </a:srgbClr>
                  </a:outerShdw>
                </a:effectLst>
              </a:rPr>
              <a:t>missing Aboriginal women </a:t>
            </a:r>
            <a:r>
              <a:rPr lang="en-US" sz="2800" dirty="0" smtClean="0">
                <a:solidFill>
                  <a:srgbClr val="FFFF00"/>
                </a:solidFill>
                <a:effectLst>
                  <a:outerShdw blurRad="38100" dist="38100" dir="2700000" algn="tl">
                    <a:srgbClr val="000000">
                      <a:alpha val="43137"/>
                    </a:srgbClr>
                  </a:outerShdw>
                </a:effectLst>
              </a:rPr>
              <a:t>as of </a:t>
            </a:r>
            <a:r>
              <a:rPr lang="en-US" sz="2800" dirty="0">
                <a:solidFill>
                  <a:srgbClr val="FFFF00"/>
                </a:solidFill>
                <a:effectLst>
                  <a:outerShdw blurRad="38100" dist="38100" dir="2700000" algn="tl">
                    <a:srgbClr val="000000">
                      <a:alpha val="43137"/>
                    </a:srgbClr>
                  </a:outerShdw>
                </a:effectLst>
              </a:rPr>
              <a:t>November 4, 2013.</a:t>
            </a:r>
            <a:endParaRPr lang="en-US" sz="2800" dirty="0"/>
          </a:p>
        </p:txBody>
      </p:sp>
      <p:pic>
        <p:nvPicPr>
          <p:cNvPr id="9218" name="Picture 2" descr="http://media.winnipegfreepress.com/images/20110630_MURAL_1469735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447969"/>
            <a:ext cx="6711702" cy="4349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48144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9218"/>
                                        </p:tgtEl>
                                        <p:attrNameLst>
                                          <p:attrName>style.visibility</p:attrName>
                                        </p:attrNameLst>
                                      </p:cBhvr>
                                      <p:to>
                                        <p:strVal val="visible"/>
                                      </p:to>
                                    </p:set>
                                    <p:anim calcmode="lin" valueType="num">
                                      <p:cBhvr>
                                        <p:cTn id="14" dur="1000" fill="hold"/>
                                        <p:tgtEl>
                                          <p:spTgt spid="9218"/>
                                        </p:tgtEl>
                                        <p:attrNameLst>
                                          <p:attrName>ppt_w</p:attrName>
                                        </p:attrNameLst>
                                      </p:cBhvr>
                                      <p:tavLst>
                                        <p:tav tm="0">
                                          <p:val>
                                            <p:fltVal val="0"/>
                                          </p:val>
                                        </p:tav>
                                        <p:tav tm="100000">
                                          <p:val>
                                            <p:strVal val="#ppt_w"/>
                                          </p:val>
                                        </p:tav>
                                      </p:tavLst>
                                    </p:anim>
                                    <p:anim calcmode="lin" valueType="num">
                                      <p:cBhvr>
                                        <p:cTn id="15" dur="1000" fill="hold"/>
                                        <p:tgtEl>
                                          <p:spTgt spid="9218"/>
                                        </p:tgtEl>
                                        <p:attrNameLst>
                                          <p:attrName>ppt_h</p:attrName>
                                        </p:attrNameLst>
                                      </p:cBhvr>
                                      <p:tavLst>
                                        <p:tav tm="0">
                                          <p:val>
                                            <p:fltVal val="0"/>
                                          </p:val>
                                        </p:tav>
                                        <p:tav tm="100000">
                                          <p:val>
                                            <p:strVal val="#ppt_h"/>
                                          </p:val>
                                        </p:tav>
                                      </p:tavLst>
                                    </p:anim>
                                    <p:anim calcmode="lin" valueType="num">
                                      <p:cBhvr>
                                        <p:cTn id="16" dur="1000" fill="hold"/>
                                        <p:tgtEl>
                                          <p:spTgt spid="9218"/>
                                        </p:tgtEl>
                                        <p:attrNameLst>
                                          <p:attrName>style.rotation</p:attrName>
                                        </p:attrNameLst>
                                      </p:cBhvr>
                                      <p:tavLst>
                                        <p:tav tm="0">
                                          <p:val>
                                            <p:fltVal val="90"/>
                                          </p:val>
                                        </p:tav>
                                        <p:tav tm="100000">
                                          <p:val>
                                            <p:fltVal val="0"/>
                                          </p:val>
                                        </p:tav>
                                      </p:tavLst>
                                    </p:anim>
                                    <p:animEffect transition="in" filter="fade">
                                      <p:cBhvr>
                                        <p:cTn id="17" dur="10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solidFill>
                  <a:srgbClr val="FFFF00"/>
                </a:solidFill>
                <a:effectLst>
                  <a:outerShdw blurRad="38100" dist="38100" dir="2700000" algn="tl">
                    <a:srgbClr val="000000">
                      <a:alpha val="43137"/>
                    </a:srgbClr>
                  </a:outerShdw>
                </a:effectLst>
              </a:rPr>
              <a:t>The RCMP report concludes  (among other things) the following:</a:t>
            </a:r>
            <a:endParaRPr lang="en-US" sz="3200"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lnSpcReduction="10000"/>
          </a:bodyPr>
          <a:lstStyle/>
          <a:p>
            <a:r>
              <a:rPr lang="en-US" sz="2800" dirty="0">
                <a:solidFill>
                  <a:srgbClr val="FFFF00"/>
                </a:solidFill>
                <a:effectLst>
                  <a:outerShdw blurRad="38100" dist="38100" dir="2700000" algn="tl">
                    <a:srgbClr val="000000">
                      <a:alpha val="43137"/>
                    </a:srgbClr>
                  </a:outerShdw>
                </a:effectLst>
              </a:rPr>
              <a:t>Police-recorded incidents of </a:t>
            </a:r>
            <a:r>
              <a:rPr lang="en-US" sz="2800" dirty="0" smtClean="0">
                <a:solidFill>
                  <a:srgbClr val="FFFF00"/>
                </a:solidFill>
                <a:effectLst>
                  <a:outerShdw blurRad="38100" dist="38100" dir="2700000" algn="tl">
                    <a:srgbClr val="000000">
                      <a:alpha val="43137"/>
                    </a:srgbClr>
                  </a:outerShdw>
                </a:effectLst>
              </a:rPr>
              <a:t>Aboriginal female </a:t>
            </a:r>
            <a:r>
              <a:rPr lang="en-US" sz="2800" dirty="0">
                <a:solidFill>
                  <a:srgbClr val="FFFF00"/>
                </a:solidFill>
                <a:effectLst>
                  <a:outerShdw blurRad="38100" dist="38100" dir="2700000" algn="tl">
                    <a:srgbClr val="000000">
                      <a:alpha val="43137"/>
                    </a:srgbClr>
                  </a:outerShdw>
                </a:effectLst>
              </a:rPr>
              <a:t>homicides and </a:t>
            </a:r>
            <a:r>
              <a:rPr lang="en-US" sz="2800" dirty="0" smtClean="0">
                <a:solidFill>
                  <a:srgbClr val="FFFF00"/>
                </a:solidFill>
                <a:effectLst>
                  <a:outerShdw blurRad="38100" dist="38100" dir="2700000" algn="tl">
                    <a:srgbClr val="000000">
                      <a:alpha val="43137"/>
                    </a:srgbClr>
                  </a:outerShdw>
                </a:effectLst>
              </a:rPr>
              <a:t>unresolved missing </a:t>
            </a:r>
            <a:r>
              <a:rPr lang="en-US" sz="2800" dirty="0">
                <a:solidFill>
                  <a:srgbClr val="FFFF00"/>
                </a:solidFill>
                <a:effectLst>
                  <a:outerShdw blurRad="38100" dist="38100" dir="2700000" algn="tl">
                    <a:srgbClr val="000000">
                      <a:alpha val="43137"/>
                    </a:srgbClr>
                  </a:outerShdw>
                </a:effectLst>
              </a:rPr>
              <a:t>Aboriginal females in </a:t>
            </a:r>
            <a:r>
              <a:rPr lang="en-US" sz="2800" dirty="0" smtClean="0">
                <a:solidFill>
                  <a:srgbClr val="FFFF00"/>
                </a:solidFill>
                <a:effectLst>
                  <a:outerShdw blurRad="38100" dist="38100" dir="2700000" algn="tl">
                    <a:srgbClr val="000000">
                      <a:alpha val="43137"/>
                    </a:srgbClr>
                  </a:outerShdw>
                </a:effectLst>
              </a:rPr>
              <a:t>this review </a:t>
            </a:r>
            <a:r>
              <a:rPr lang="en-US" sz="2800" dirty="0">
                <a:solidFill>
                  <a:srgbClr val="FFFF00"/>
                </a:solidFill>
                <a:effectLst>
                  <a:outerShdw blurRad="38100" dist="38100" dir="2700000" algn="tl">
                    <a:srgbClr val="000000">
                      <a:alpha val="43137"/>
                    </a:srgbClr>
                  </a:outerShdw>
                </a:effectLst>
              </a:rPr>
              <a:t>total 1,181 - 164 </a:t>
            </a:r>
            <a:r>
              <a:rPr lang="en-US" sz="2800" dirty="0" smtClean="0">
                <a:solidFill>
                  <a:srgbClr val="FFFF00"/>
                </a:solidFill>
                <a:effectLst>
                  <a:outerShdw blurRad="38100" dist="38100" dir="2700000" algn="tl">
                    <a:srgbClr val="000000">
                      <a:alpha val="43137"/>
                    </a:srgbClr>
                  </a:outerShdw>
                </a:effectLst>
              </a:rPr>
              <a:t>missing and </a:t>
            </a:r>
            <a:r>
              <a:rPr lang="en-US" sz="2800" dirty="0">
                <a:solidFill>
                  <a:srgbClr val="FFFF00"/>
                </a:solidFill>
                <a:effectLst>
                  <a:outerShdw blurRad="38100" dist="38100" dir="2700000" algn="tl">
                    <a:srgbClr val="000000">
                      <a:alpha val="43137"/>
                    </a:srgbClr>
                  </a:outerShdw>
                </a:effectLst>
              </a:rPr>
              <a:t>1,017 homicide victims</a:t>
            </a:r>
            <a:r>
              <a:rPr lang="en-US" sz="2800" dirty="0" smtClean="0">
                <a:solidFill>
                  <a:srgbClr val="FFFF00"/>
                </a:solidFill>
                <a:effectLst>
                  <a:outerShdw blurRad="38100" dist="38100" dir="2700000" algn="tl">
                    <a:srgbClr val="000000">
                      <a:alpha val="43137"/>
                    </a:srgbClr>
                  </a:outerShdw>
                </a:effectLst>
              </a:rPr>
              <a:t>.</a:t>
            </a:r>
          </a:p>
          <a:p>
            <a:r>
              <a:rPr lang="en-US" sz="2800" dirty="0">
                <a:solidFill>
                  <a:srgbClr val="FFFF00"/>
                </a:solidFill>
                <a:effectLst>
                  <a:outerShdw blurRad="38100" dist="38100" dir="2700000" algn="tl">
                    <a:srgbClr val="000000">
                      <a:alpha val="43137"/>
                    </a:srgbClr>
                  </a:outerShdw>
                </a:effectLst>
              </a:rPr>
              <a:t>The total indicates that Aboriginal </a:t>
            </a:r>
            <a:r>
              <a:rPr lang="en-US" sz="2800" dirty="0" smtClean="0">
                <a:solidFill>
                  <a:srgbClr val="FFFF00"/>
                </a:solidFill>
                <a:effectLst>
                  <a:outerShdw blurRad="38100" dist="38100" dir="2700000" algn="tl">
                    <a:srgbClr val="000000">
                      <a:alpha val="43137"/>
                    </a:srgbClr>
                  </a:outerShdw>
                </a:effectLst>
              </a:rPr>
              <a:t>women are </a:t>
            </a:r>
            <a:r>
              <a:rPr lang="en-US" sz="2800" dirty="0">
                <a:solidFill>
                  <a:srgbClr val="FFFF00"/>
                </a:solidFill>
                <a:effectLst>
                  <a:outerShdw blurRad="38100" dist="38100" dir="2700000" algn="tl">
                    <a:srgbClr val="000000">
                      <a:alpha val="43137"/>
                    </a:srgbClr>
                  </a:outerShdw>
                </a:effectLst>
              </a:rPr>
              <a:t>over-represented among </a:t>
            </a:r>
            <a:r>
              <a:rPr lang="en-US" sz="2800" dirty="0" smtClean="0">
                <a:solidFill>
                  <a:srgbClr val="FFFF00"/>
                </a:solidFill>
                <a:effectLst>
                  <a:outerShdw blurRad="38100" dist="38100" dir="2700000" algn="tl">
                    <a:srgbClr val="000000">
                      <a:alpha val="43137"/>
                    </a:srgbClr>
                  </a:outerShdw>
                </a:effectLst>
              </a:rPr>
              <a:t>Canada’s murdered </a:t>
            </a:r>
            <a:r>
              <a:rPr lang="en-US" sz="2800" dirty="0">
                <a:solidFill>
                  <a:srgbClr val="FFFF00"/>
                </a:solidFill>
                <a:effectLst>
                  <a:outerShdw blurRad="38100" dist="38100" dir="2700000" algn="tl">
                    <a:srgbClr val="000000">
                      <a:alpha val="43137"/>
                    </a:srgbClr>
                  </a:outerShdw>
                </a:effectLst>
              </a:rPr>
              <a:t>and missing women</a:t>
            </a:r>
            <a:r>
              <a:rPr lang="en-US" sz="2800" dirty="0" smtClean="0">
                <a:solidFill>
                  <a:srgbClr val="FFFF00"/>
                </a:solidFill>
                <a:effectLst>
                  <a:outerShdw blurRad="38100" dist="38100" dir="2700000" algn="tl">
                    <a:srgbClr val="000000">
                      <a:alpha val="43137"/>
                    </a:srgbClr>
                  </a:outerShdw>
                </a:effectLst>
              </a:rPr>
              <a:t>.</a:t>
            </a:r>
          </a:p>
          <a:p>
            <a:r>
              <a:rPr lang="en-US" sz="2800" dirty="0" smtClean="0">
                <a:solidFill>
                  <a:srgbClr val="FFFF00"/>
                </a:solidFill>
                <a:effectLst>
                  <a:outerShdw blurRad="38100" dist="38100" dir="2700000" algn="tl">
                    <a:srgbClr val="000000">
                      <a:alpha val="43137"/>
                    </a:srgbClr>
                  </a:outerShdw>
                </a:effectLst>
              </a:rPr>
              <a:t>The total </a:t>
            </a:r>
            <a:r>
              <a:rPr lang="en-US" sz="2800" dirty="0">
                <a:solidFill>
                  <a:srgbClr val="FFFF00"/>
                </a:solidFill>
                <a:effectLst>
                  <a:outerShdw blurRad="38100" dist="38100" dir="2700000" algn="tl">
                    <a:srgbClr val="000000">
                      <a:alpha val="43137"/>
                    </a:srgbClr>
                  </a:outerShdw>
                </a:effectLst>
              </a:rPr>
              <a:t>number </a:t>
            </a:r>
            <a:r>
              <a:rPr lang="en-US" sz="2800" dirty="0" smtClean="0">
                <a:solidFill>
                  <a:srgbClr val="FFFF00"/>
                </a:solidFill>
                <a:effectLst>
                  <a:outerShdw blurRad="38100" dist="38100" dir="2700000" algn="tl">
                    <a:srgbClr val="000000">
                      <a:alpha val="43137"/>
                    </a:srgbClr>
                  </a:outerShdw>
                </a:effectLst>
              </a:rPr>
              <a:t>of murdered </a:t>
            </a:r>
            <a:r>
              <a:rPr lang="en-US" sz="2800" dirty="0">
                <a:solidFill>
                  <a:srgbClr val="FFFF00"/>
                </a:solidFill>
                <a:effectLst>
                  <a:outerShdw blurRad="38100" dist="38100" dir="2700000" algn="tl">
                    <a:srgbClr val="000000">
                      <a:alpha val="43137"/>
                    </a:srgbClr>
                  </a:outerShdw>
                </a:effectLst>
              </a:rPr>
              <a:t>and missing Aboriginal females </a:t>
            </a:r>
            <a:r>
              <a:rPr lang="en-US" sz="2800" dirty="0" smtClean="0">
                <a:solidFill>
                  <a:srgbClr val="FFFF00"/>
                </a:solidFill>
                <a:effectLst>
                  <a:outerShdw blurRad="38100" dist="38100" dir="2700000" algn="tl">
                    <a:srgbClr val="000000">
                      <a:alpha val="43137"/>
                    </a:srgbClr>
                  </a:outerShdw>
                </a:effectLst>
              </a:rPr>
              <a:t>exceeds previous </a:t>
            </a:r>
            <a:r>
              <a:rPr lang="en-US" sz="2800" dirty="0">
                <a:solidFill>
                  <a:srgbClr val="FFFF00"/>
                </a:solidFill>
                <a:effectLst>
                  <a:outerShdw blurRad="38100" dist="38100" dir="2700000" algn="tl">
                    <a:srgbClr val="000000">
                      <a:alpha val="43137"/>
                    </a:srgbClr>
                  </a:outerShdw>
                </a:effectLst>
              </a:rPr>
              <a:t>public estimates.</a:t>
            </a:r>
          </a:p>
        </p:txBody>
      </p:sp>
    </p:spTree>
    <p:extLst>
      <p:ext uri="{BB962C8B-B14F-4D97-AF65-F5344CB8AC3E}">
        <p14:creationId xmlns:p14="http://schemas.microsoft.com/office/powerpoint/2010/main" val="137277755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dirty="0" smtClean="0">
                <a:solidFill>
                  <a:srgbClr val="FFFF00"/>
                </a:solidFill>
                <a:effectLst>
                  <a:outerShdw blurRad="38100" dist="38100" dir="2700000" algn="tl">
                    <a:srgbClr val="000000">
                      <a:alpha val="43137"/>
                    </a:srgbClr>
                  </a:outerShdw>
                </a:effectLst>
              </a:rPr>
              <a:t>Fact Sheet: Missing and Murdered</a:t>
            </a:r>
            <a:br>
              <a:rPr lang="en-CA" sz="3200" dirty="0" smtClean="0">
                <a:solidFill>
                  <a:srgbClr val="FFFF00"/>
                </a:solidFill>
                <a:effectLst>
                  <a:outerShdw blurRad="38100" dist="38100" dir="2700000" algn="tl">
                    <a:srgbClr val="000000">
                      <a:alpha val="43137"/>
                    </a:srgbClr>
                  </a:outerShdw>
                </a:effectLst>
              </a:rPr>
            </a:br>
            <a:r>
              <a:rPr lang="en-CA" sz="3200" dirty="0" smtClean="0">
                <a:solidFill>
                  <a:srgbClr val="FFFF00"/>
                </a:solidFill>
                <a:effectLst>
                  <a:outerShdw blurRad="38100" dist="38100" dir="2700000" algn="tl">
                    <a:srgbClr val="000000">
                      <a:alpha val="43137"/>
                    </a:srgbClr>
                  </a:outerShdw>
                </a:effectLst>
              </a:rPr>
              <a:t>Aboriginal Women and Girls</a:t>
            </a:r>
            <a:endParaRPr lang="en-CA" sz="3200"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5124325"/>
            <a:ext cx="8229600" cy="1617043"/>
          </a:xfrm>
        </p:spPr>
        <p:txBody>
          <a:bodyPr>
            <a:normAutofit/>
          </a:bodyPr>
          <a:lstStyle/>
          <a:p>
            <a:pPr marL="0" indent="0">
              <a:buNone/>
            </a:pPr>
            <a:r>
              <a:rPr lang="en-CA" sz="2800" dirty="0">
                <a:solidFill>
                  <a:srgbClr val="FFFF00"/>
                </a:solidFill>
                <a:effectLst>
                  <a:outerShdw blurRad="38100" dist="38100" dir="2700000" algn="tl">
                    <a:srgbClr val="000000">
                      <a:alpha val="43137"/>
                    </a:srgbClr>
                  </a:outerShdw>
                </a:effectLst>
              </a:rPr>
              <a:t>Native Women’s Association of Canada (NWAC) has created a database of missing and </a:t>
            </a:r>
            <a:r>
              <a:rPr lang="en-CA" sz="2800" dirty="0" smtClean="0">
                <a:solidFill>
                  <a:srgbClr val="FFFF00"/>
                </a:solidFill>
                <a:effectLst>
                  <a:outerShdw blurRad="38100" dist="38100" dir="2700000" algn="tl">
                    <a:srgbClr val="000000">
                      <a:alpha val="43137"/>
                    </a:srgbClr>
                  </a:outerShdw>
                </a:effectLst>
              </a:rPr>
              <a:t>murdered Aboriginal </a:t>
            </a:r>
            <a:r>
              <a:rPr lang="en-CA" sz="2800" dirty="0">
                <a:solidFill>
                  <a:srgbClr val="FFFF00"/>
                </a:solidFill>
                <a:effectLst>
                  <a:outerShdw blurRad="38100" dist="38100" dir="2700000" algn="tl">
                    <a:srgbClr val="000000">
                      <a:alpha val="43137"/>
                    </a:srgbClr>
                  </a:outerShdw>
                </a:effectLst>
              </a:rPr>
              <a:t>women and girls. </a:t>
            </a:r>
            <a:endParaRPr lang="en-CA" sz="2800" dirty="0" smtClean="0">
              <a:solidFill>
                <a:srgbClr val="FFFF00"/>
              </a:solidFill>
              <a:effectLst>
                <a:outerShdw blurRad="38100" dist="38100" dir="2700000" algn="tl">
                  <a:srgbClr val="000000">
                    <a:alpha val="43137"/>
                  </a:srgbClr>
                </a:outerShdw>
              </a:effectLst>
            </a:endParaRPr>
          </a:p>
        </p:txBody>
      </p:sp>
      <p:pic>
        <p:nvPicPr>
          <p:cNvPr id="10242" name="Picture 2" descr="Activists stand vigil on Parliament Hill in Ottawa, 4 October 2012, to remember the missing and murdered Indigenous women in Canada. Susanne Ure/Amnesty Internation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3688" y="1471433"/>
            <a:ext cx="5437620" cy="36137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10242"/>
                                        </p:tgtEl>
                                        <p:attrNameLst>
                                          <p:attrName>style.visibility</p:attrName>
                                        </p:attrNameLst>
                                      </p:cBhvr>
                                      <p:to>
                                        <p:strVal val="visible"/>
                                      </p:to>
                                    </p:set>
                                    <p:anim calcmode="lin" valueType="num">
                                      <p:cBhvr>
                                        <p:cTn id="19" dur="1000" fill="hold"/>
                                        <p:tgtEl>
                                          <p:spTgt spid="10242"/>
                                        </p:tgtEl>
                                        <p:attrNameLst>
                                          <p:attrName>ppt_w</p:attrName>
                                        </p:attrNameLst>
                                      </p:cBhvr>
                                      <p:tavLst>
                                        <p:tav tm="0">
                                          <p:val>
                                            <p:fltVal val="0"/>
                                          </p:val>
                                        </p:tav>
                                        <p:tav tm="100000">
                                          <p:val>
                                            <p:strVal val="#ppt_w"/>
                                          </p:val>
                                        </p:tav>
                                      </p:tavLst>
                                    </p:anim>
                                    <p:anim calcmode="lin" valueType="num">
                                      <p:cBhvr>
                                        <p:cTn id="20" dur="1000" fill="hold"/>
                                        <p:tgtEl>
                                          <p:spTgt spid="10242"/>
                                        </p:tgtEl>
                                        <p:attrNameLst>
                                          <p:attrName>ppt_h</p:attrName>
                                        </p:attrNameLst>
                                      </p:cBhvr>
                                      <p:tavLst>
                                        <p:tav tm="0">
                                          <p:val>
                                            <p:fltVal val="0"/>
                                          </p:val>
                                        </p:tav>
                                        <p:tav tm="100000">
                                          <p:val>
                                            <p:strVal val="#ppt_h"/>
                                          </p:val>
                                        </p:tav>
                                      </p:tavLst>
                                    </p:anim>
                                    <p:anim calcmode="lin" valueType="num">
                                      <p:cBhvr>
                                        <p:cTn id="21" dur="1000" fill="hold"/>
                                        <p:tgtEl>
                                          <p:spTgt spid="10242"/>
                                        </p:tgtEl>
                                        <p:attrNameLst>
                                          <p:attrName>style.rotation</p:attrName>
                                        </p:attrNameLst>
                                      </p:cBhvr>
                                      <p:tavLst>
                                        <p:tav tm="0">
                                          <p:val>
                                            <p:fltVal val="90"/>
                                          </p:val>
                                        </p:tav>
                                        <p:tav tm="100000">
                                          <p:val>
                                            <p:fltVal val="0"/>
                                          </p:val>
                                        </p:tav>
                                      </p:tavLst>
                                    </p:anim>
                                    <p:animEffect transition="in" filter="fade">
                                      <p:cBhvr>
                                        <p:cTn id="22" dur="10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3200" dirty="0">
                <a:solidFill>
                  <a:srgbClr val="FFFF00"/>
                </a:solidFill>
                <a:effectLst>
                  <a:outerShdw blurRad="38100" dist="38100" dir="2700000" algn="tl">
                    <a:srgbClr val="000000">
                      <a:alpha val="43137"/>
                    </a:srgbClr>
                  </a:outerShdw>
                </a:effectLst>
              </a:rPr>
              <a:t>The statistics </a:t>
            </a:r>
            <a:r>
              <a:rPr lang="en-CA" sz="3200" dirty="0" smtClean="0">
                <a:solidFill>
                  <a:srgbClr val="FFFF00"/>
                </a:solidFill>
                <a:effectLst>
                  <a:outerShdw blurRad="38100" dist="38100" dir="2700000" algn="tl">
                    <a:srgbClr val="000000">
                      <a:alpha val="43137"/>
                    </a:srgbClr>
                  </a:outerShdw>
                </a:effectLst>
              </a:rPr>
              <a:t>presented here are </a:t>
            </a:r>
            <a:r>
              <a:rPr lang="en-CA" sz="3200" dirty="0">
                <a:solidFill>
                  <a:srgbClr val="FFFF00"/>
                </a:solidFill>
                <a:effectLst>
                  <a:outerShdw blurRad="38100" dist="38100" dir="2700000" algn="tl">
                    <a:srgbClr val="000000">
                      <a:alpha val="43137"/>
                    </a:srgbClr>
                  </a:outerShdw>
                </a:effectLst>
              </a:rPr>
              <a:t>based on NWAC’s database as of March 31, 2010</a:t>
            </a:r>
            <a:r>
              <a:rPr lang="en-CA" sz="3200" dirty="0" smtClean="0">
                <a:solidFill>
                  <a:srgbClr val="FFFF00"/>
                </a:solidFill>
                <a:effectLst>
                  <a:outerShdw blurRad="38100" dist="38100" dir="2700000" algn="tl">
                    <a:srgbClr val="000000">
                      <a:alpha val="43137"/>
                    </a:srgbClr>
                  </a:outerShdw>
                </a:effectLst>
              </a:rPr>
              <a:t>.</a:t>
            </a:r>
            <a:endParaRPr lang="en-US" sz="3200"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5517232"/>
            <a:ext cx="8229600" cy="1152128"/>
          </a:xfrm>
        </p:spPr>
        <p:txBody>
          <a:bodyPr>
            <a:normAutofit/>
          </a:bodyPr>
          <a:lstStyle/>
          <a:p>
            <a:pPr marL="0" indent="0">
              <a:buNone/>
            </a:pPr>
            <a:r>
              <a:rPr lang="en-CA" sz="2800" dirty="0">
                <a:solidFill>
                  <a:srgbClr val="FFFF00"/>
                </a:solidFill>
                <a:effectLst>
                  <a:outerShdw blurRad="38100" dist="38100" dir="2700000" algn="tl">
                    <a:srgbClr val="000000">
                      <a:alpha val="43137"/>
                    </a:srgbClr>
                  </a:outerShdw>
                </a:effectLst>
              </a:rPr>
              <a:t>The number of missing and </a:t>
            </a:r>
            <a:r>
              <a:rPr lang="en-CA" sz="2800" dirty="0" smtClean="0">
                <a:solidFill>
                  <a:srgbClr val="FFFF00"/>
                </a:solidFill>
                <a:effectLst>
                  <a:outerShdw blurRad="38100" dist="38100" dir="2700000" algn="tl">
                    <a:srgbClr val="000000">
                      <a:alpha val="43137"/>
                    </a:srgbClr>
                  </a:outerShdw>
                </a:effectLst>
              </a:rPr>
              <a:t>murdered Aboriginal </a:t>
            </a:r>
            <a:r>
              <a:rPr lang="en-CA" sz="2800" dirty="0">
                <a:solidFill>
                  <a:srgbClr val="FFFF00"/>
                </a:solidFill>
                <a:effectLst>
                  <a:outerShdw blurRad="38100" dist="38100" dir="2700000" algn="tl">
                    <a:srgbClr val="000000">
                      <a:alpha val="43137"/>
                    </a:srgbClr>
                  </a:outerShdw>
                </a:effectLst>
              </a:rPr>
              <a:t>women and girls in </a:t>
            </a:r>
            <a:r>
              <a:rPr lang="en-CA" sz="2800" dirty="0" smtClean="0">
                <a:solidFill>
                  <a:srgbClr val="FFFF00"/>
                </a:solidFill>
                <a:effectLst>
                  <a:outerShdw blurRad="38100" dist="38100" dir="2700000" algn="tl">
                    <a:srgbClr val="000000">
                      <a:alpha val="43137"/>
                    </a:srgbClr>
                  </a:outerShdw>
                </a:effectLst>
              </a:rPr>
              <a:t>Canada is </a:t>
            </a:r>
            <a:r>
              <a:rPr lang="en-CA" sz="2800" dirty="0">
                <a:solidFill>
                  <a:srgbClr val="FFFF00"/>
                </a:solidFill>
                <a:effectLst>
                  <a:outerShdw blurRad="38100" dist="38100" dir="2700000" algn="tl">
                    <a:srgbClr val="000000">
                      <a:alpha val="43137"/>
                    </a:srgbClr>
                  </a:outerShdw>
                </a:effectLst>
              </a:rPr>
              <a:t>disproportionately high.</a:t>
            </a:r>
            <a:endParaRPr lang="en-US" sz="2800" dirty="0">
              <a:solidFill>
                <a:srgbClr val="FFFF00"/>
              </a:solidFill>
              <a:effectLst>
                <a:outerShdw blurRad="38100" dist="38100" dir="2700000" algn="tl">
                  <a:srgbClr val="000000">
                    <a:alpha val="43137"/>
                  </a:srgbClr>
                </a:outerShdw>
              </a:effectLst>
            </a:endParaRPr>
          </a:p>
        </p:txBody>
      </p:sp>
      <p:pic>
        <p:nvPicPr>
          <p:cNvPr id="11266" name="Picture 2" descr="RCMP Missing and Murdered Aboriginal fem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60694" y="1517620"/>
            <a:ext cx="5087570" cy="3927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76720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11266"/>
                                        </p:tgtEl>
                                        <p:attrNameLst>
                                          <p:attrName>style.visibility</p:attrName>
                                        </p:attrNameLst>
                                      </p:cBhvr>
                                      <p:to>
                                        <p:strVal val="visible"/>
                                      </p:to>
                                    </p:set>
                                    <p:anim calcmode="lin" valueType="num">
                                      <p:cBhvr>
                                        <p:cTn id="21" dur="1000" fill="hold"/>
                                        <p:tgtEl>
                                          <p:spTgt spid="11266"/>
                                        </p:tgtEl>
                                        <p:attrNameLst>
                                          <p:attrName>ppt_w</p:attrName>
                                        </p:attrNameLst>
                                      </p:cBhvr>
                                      <p:tavLst>
                                        <p:tav tm="0">
                                          <p:val>
                                            <p:fltVal val="0"/>
                                          </p:val>
                                        </p:tav>
                                        <p:tav tm="100000">
                                          <p:val>
                                            <p:strVal val="#ppt_w"/>
                                          </p:val>
                                        </p:tav>
                                      </p:tavLst>
                                    </p:anim>
                                    <p:anim calcmode="lin" valueType="num">
                                      <p:cBhvr>
                                        <p:cTn id="22" dur="1000" fill="hold"/>
                                        <p:tgtEl>
                                          <p:spTgt spid="11266"/>
                                        </p:tgtEl>
                                        <p:attrNameLst>
                                          <p:attrName>ppt_h</p:attrName>
                                        </p:attrNameLst>
                                      </p:cBhvr>
                                      <p:tavLst>
                                        <p:tav tm="0">
                                          <p:val>
                                            <p:fltVal val="0"/>
                                          </p:val>
                                        </p:tav>
                                        <p:tav tm="100000">
                                          <p:val>
                                            <p:strVal val="#ppt_h"/>
                                          </p:val>
                                        </p:tav>
                                      </p:tavLst>
                                    </p:anim>
                                    <p:anim calcmode="lin" valueType="num">
                                      <p:cBhvr>
                                        <p:cTn id="23" dur="1000" fill="hold"/>
                                        <p:tgtEl>
                                          <p:spTgt spid="11266"/>
                                        </p:tgtEl>
                                        <p:attrNameLst>
                                          <p:attrName>style.rotation</p:attrName>
                                        </p:attrNameLst>
                                      </p:cBhvr>
                                      <p:tavLst>
                                        <p:tav tm="0">
                                          <p:val>
                                            <p:fltVal val="90"/>
                                          </p:val>
                                        </p:tav>
                                        <p:tav tm="100000">
                                          <p:val>
                                            <p:fltVal val="0"/>
                                          </p:val>
                                        </p:tav>
                                      </p:tavLst>
                                    </p:anim>
                                    <p:animEffect transition="in" filter="fade">
                                      <p:cBhvr>
                                        <p:cTn id="24" dur="10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21088"/>
            <a:ext cx="8229600" cy="2592288"/>
          </a:xfrm>
        </p:spPr>
        <p:txBody>
          <a:bodyPr>
            <a:normAutofit lnSpcReduction="10000"/>
          </a:bodyPr>
          <a:lstStyle/>
          <a:p>
            <a:pPr marL="0" indent="0">
              <a:buNone/>
            </a:pPr>
            <a:r>
              <a:rPr lang="en-CA" sz="2800" dirty="0" smtClean="0">
                <a:solidFill>
                  <a:srgbClr val="FFFF00"/>
                </a:solidFill>
                <a:effectLst>
                  <a:outerShdw blurRad="38100" dist="38100" dir="2700000" algn="tl">
                    <a:srgbClr val="000000">
                      <a:alpha val="43137"/>
                    </a:srgbClr>
                  </a:outerShdw>
                </a:effectLst>
              </a:rPr>
              <a:t>NWAC’s research </a:t>
            </a:r>
            <a:r>
              <a:rPr lang="en-CA" sz="2800" dirty="0">
                <a:solidFill>
                  <a:srgbClr val="FFFF00"/>
                </a:solidFill>
                <a:effectLst>
                  <a:outerShdw blurRad="38100" dist="38100" dir="2700000" algn="tl">
                    <a:srgbClr val="000000">
                      <a:alpha val="43137"/>
                    </a:srgbClr>
                  </a:outerShdw>
                </a:effectLst>
              </a:rPr>
              <a:t>indicates that, between </a:t>
            </a:r>
            <a:r>
              <a:rPr lang="en-CA" sz="2800" dirty="0" smtClean="0">
                <a:solidFill>
                  <a:srgbClr val="FFFF00"/>
                </a:solidFill>
                <a:effectLst>
                  <a:outerShdw blurRad="38100" dist="38100" dir="2700000" algn="tl">
                    <a:srgbClr val="000000">
                      <a:alpha val="43137"/>
                    </a:srgbClr>
                  </a:outerShdw>
                </a:effectLst>
              </a:rPr>
              <a:t>2000 and </a:t>
            </a:r>
            <a:r>
              <a:rPr lang="en-CA" sz="2800" dirty="0">
                <a:solidFill>
                  <a:srgbClr val="FFFF00"/>
                </a:solidFill>
                <a:effectLst>
                  <a:outerShdw blurRad="38100" dist="38100" dir="2700000" algn="tl">
                    <a:srgbClr val="000000">
                      <a:alpha val="43137"/>
                    </a:srgbClr>
                  </a:outerShdw>
                </a:effectLst>
              </a:rPr>
              <a:t>2008, Aboriginal women and </a:t>
            </a:r>
            <a:r>
              <a:rPr lang="en-CA" sz="2800" dirty="0" smtClean="0">
                <a:solidFill>
                  <a:srgbClr val="FFFF00"/>
                </a:solidFill>
                <a:effectLst>
                  <a:outerShdw blurRad="38100" dist="38100" dir="2700000" algn="tl">
                    <a:srgbClr val="000000">
                      <a:alpha val="43137"/>
                    </a:srgbClr>
                  </a:outerShdw>
                </a:effectLst>
              </a:rPr>
              <a:t>girls represented </a:t>
            </a:r>
            <a:r>
              <a:rPr lang="en-CA" sz="2800" dirty="0">
                <a:solidFill>
                  <a:srgbClr val="FFFF00"/>
                </a:solidFill>
                <a:effectLst>
                  <a:outerShdw blurRad="38100" dist="38100" dir="2700000" algn="tl">
                    <a:srgbClr val="000000">
                      <a:alpha val="43137"/>
                    </a:srgbClr>
                  </a:outerShdw>
                </a:effectLst>
              </a:rPr>
              <a:t>approximately 10% of all </a:t>
            </a:r>
            <a:r>
              <a:rPr lang="en-CA" sz="2800" dirty="0" smtClean="0">
                <a:solidFill>
                  <a:srgbClr val="FFFF00"/>
                </a:solidFill>
                <a:effectLst>
                  <a:outerShdw blurRad="38100" dist="38100" dir="2700000" algn="tl">
                    <a:srgbClr val="000000">
                      <a:alpha val="43137"/>
                    </a:srgbClr>
                  </a:outerShdw>
                </a:effectLst>
              </a:rPr>
              <a:t>female homicides </a:t>
            </a:r>
            <a:r>
              <a:rPr lang="en-CA" sz="2800" dirty="0">
                <a:solidFill>
                  <a:srgbClr val="FFFF00"/>
                </a:solidFill>
                <a:effectLst>
                  <a:outerShdw blurRad="38100" dist="38100" dir="2700000" algn="tl">
                    <a:srgbClr val="000000">
                      <a:alpha val="43137"/>
                    </a:srgbClr>
                  </a:outerShdw>
                </a:effectLst>
              </a:rPr>
              <a:t>in Canada. </a:t>
            </a:r>
            <a:endParaRPr lang="en-CA" sz="2800" dirty="0" smtClean="0">
              <a:solidFill>
                <a:srgbClr val="FFFF00"/>
              </a:solidFill>
              <a:effectLst>
                <a:outerShdw blurRad="38100" dist="38100" dir="2700000" algn="tl">
                  <a:srgbClr val="000000">
                    <a:alpha val="43137"/>
                  </a:srgbClr>
                </a:outerShdw>
              </a:effectLst>
            </a:endParaRPr>
          </a:p>
          <a:p>
            <a:pPr marL="0" indent="0">
              <a:buNone/>
            </a:pPr>
            <a:r>
              <a:rPr lang="en-CA" sz="2800" dirty="0" smtClean="0">
                <a:solidFill>
                  <a:srgbClr val="FFFF00"/>
                </a:solidFill>
                <a:effectLst>
                  <a:outerShdw blurRad="38100" dist="38100" dir="2700000" algn="tl">
                    <a:srgbClr val="000000">
                      <a:alpha val="43137"/>
                    </a:srgbClr>
                  </a:outerShdw>
                </a:effectLst>
              </a:rPr>
              <a:t>However</a:t>
            </a:r>
            <a:r>
              <a:rPr lang="en-CA" sz="2800" dirty="0">
                <a:solidFill>
                  <a:srgbClr val="FFFF00"/>
                </a:solidFill>
                <a:effectLst>
                  <a:outerShdw blurRad="38100" dist="38100" dir="2700000" algn="tl">
                    <a:srgbClr val="000000">
                      <a:alpha val="43137"/>
                    </a:srgbClr>
                  </a:outerShdw>
                </a:effectLst>
              </a:rPr>
              <a:t>, </a:t>
            </a:r>
            <a:r>
              <a:rPr lang="en-CA" sz="2800" dirty="0" smtClean="0">
                <a:solidFill>
                  <a:srgbClr val="FFFF00"/>
                </a:solidFill>
                <a:effectLst>
                  <a:outerShdw blurRad="38100" dist="38100" dir="2700000" algn="tl">
                    <a:srgbClr val="000000">
                      <a:alpha val="43137"/>
                    </a:srgbClr>
                  </a:outerShdw>
                </a:effectLst>
              </a:rPr>
              <a:t>Aboriginal women </a:t>
            </a:r>
            <a:r>
              <a:rPr lang="en-CA" sz="2800" dirty="0">
                <a:solidFill>
                  <a:srgbClr val="FFFF00"/>
                </a:solidFill>
                <a:effectLst>
                  <a:outerShdw blurRad="38100" dist="38100" dir="2700000" algn="tl">
                    <a:srgbClr val="000000">
                      <a:alpha val="43137"/>
                    </a:srgbClr>
                  </a:outerShdw>
                </a:effectLst>
              </a:rPr>
              <a:t>make up only 3% of </a:t>
            </a:r>
            <a:r>
              <a:rPr lang="en-CA" sz="2800" dirty="0" smtClean="0">
                <a:solidFill>
                  <a:srgbClr val="FFFF00"/>
                </a:solidFill>
                <a:effectLst>
                  <a:outerShdw blurRad="38100" dist="38100" dir="2700000" algn="tl">
                    <a:srgbClr val="000000">
                      <a:alpha val="43137"/>
                    </a:srgbClr>
                  </a:outerShdw>
                </a:effectLst>
              </a:rPr>
              <a:t>the female population </a:t>
            </a:r>
            <a:r>
              <a:rPr lang="en-CA" sz="2800" dirty="0">
                <a:solidFill>
                  <a:srgbClr val="FFFF00"/>
                </a:solidFill>
                <a:effectLst>
                  <a:outerShdw blurRad="38100" dist="38100" dir="2700000" algn="tl">
                    <a:srgbClr val="000000">
                      <a:alpha val="43137"/>
                    </a:srgbClr>
                  </a:outerShdw>
                </a:effectLst>
              </a:rPr>
              <a:t>and </a:t>
            </a:r>
            <a:r>
              <a:rPr lang="en-CA" sz="2800" dirty="0" smtClean="0">
                <a:solidFill>
                  <a:srgbClr val="FFFF00"/>
                </a:solidFill>
                <a:effectLst>
                  <a:outerShdw blurRad="38100" dist="38100" dir="2700000" algn="tl">
                    <a:srgbClr val="000000">
                      <a:alpha val="43137"/>
                    </a:srgbClr>
                  </a:outerShdw>
                </a:effectLst>
              </a:rPr>
              <a:t>most </a:t>
            </a:r>
            <a:r>
              <a:rPr lang="en-CA" sz="2800" dirty="0">
                <a:solidFill>
                  <a:srgbClr val="FFFF00"/>
                </a:solidFill>
                <a:effectLst>
                  <a:outerShdw blurRad="38100" dist="38100" dir="2700000" algn="tl">
                    <a:srgbClr val="000000">
                      <a:alpha val="43137"/>
                    </a:srgbClr>
                  </a:outerShdw>
                </a:effectLst>
              </a:rPr>
              <a:t>of the cases involve young women and girls.</a:t>
            </a:r>
          </a:p>
        </p:txBody>
      </p:sp>
      <p:pic>
        <p:nvPicPr>
          <p:cNvPr id="12290" name="Picture 2" descr="RCMP Missing and Murdered Aboriginal fem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3688" y="188640"/>
            <a:ext cx="5112568" cy="394690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12290"/>
                                        </p:tgtEl>
                                        <p:attrNameLst>
                                          <p:attrName>style.visibility</p:attrName>
                                        </p:attrNameLst>
                                      </p:cBhvr>
                                      <p:to>
                                        <p:strVal val="visible"/>
                                      </p:to>
                                    </p:set>
                                    <p:anim calcmode="lin" valueType="num">
                                      <p:cBhvr>
                                        <p:cTn id="21" dur="1000" fill="hold"/>
                                        <p:tgtEl>
                                          <p:spTgt spid="12290"/>
                                        </p:tgtEl>
                                        <p:attrNameLst>
                                          <p:attrName>ppt_w</p:attrName>
                                        </p:attrNameLst>
                                      </p:cBhvr>
                                      <p:tavLst>
                                        <p:tav tm="0">
                                          <p:val>
                                            <p:fltVal val="0"/>
                                          </p:val>
                                        </p:tav>
                                        <p:tav tm="100000">
                                          <p:val>
                                            <p:strVal val="#ppt_w"/>
                                          </p:val>
                                        </p:tav>
                                      </p:tavLst>
                                    </p:anim>
                                    <p:anim calcmode="lin" valueType="num">
                                      <p:cBhvr>
                                        <p:cTn id="22" dur="1000" fill="hold"/>
                                        <p:tgtEl>
                                          <p:spTgt spid="12290"/>
                                        </p:tgtEl>
                                        <p:attrNameLst>
                                          <p:attrName>ppt_h</p:attrName>
                                        </p:attrNameLst>
                                      </p:cBhvr>
                                      <p:tavLst>
                                        <p:tav tm="0">
                                          <p:val>
                                            <p:fltVal val="0"/>
                                          </p:val>
                                        </p:tav>
                                        <p:tav tm="100000">
                                          <p:val>
                                            <p:strVal val="#ppt_h"/>
                                          </p:val>
                                        </p:tav>
                                      </p:tavLst>
                                    </p:anim>
                                    <p:anim calcmode="lin" valueType="num">
                                      <p:cBhvr>
                                        <p:cTn id="23" dur="1000" fill="hold"/>
                                        <p:tgtEl>
                                          <p:spTgt spid="12290"/>
                                        </p:tgtEl>
                                        <p:attrNameLst>
                                          <p:attrName>style.rotation</p:attrName>
                                        </p:attrNameLst>
                                      </p:cBhvr>
                                      <p:tavLst>
                                        <p:tav tm="0">
                                          <p:val>
                                            <p:fltVal val="90"/>
                                          </p:val>
                                        </p:tav>
                                        <p:tav tm="100000">
                                          <p:val>
                                            <p:fltVal val="0"/>
                                          </p:val>
                                        </p:tav>
                                      </p:tavLst>
                                    </p:anim>
                                    <p:animEffect transition="in" filter="fade">
                                      <p:cBhvr>
                                        <p:cTn id="24" dur="10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941168"/>
            <a:ext cx="8229600" cy="1872208"/>
          </a:xfrm>
        </p:spPr>
        <p:txBody>
          <a:bodyPr>
            <a:normAutofit lnSpcReduction="10000"/>
          </a:bodyPr>
          <a:lstStyle/>
          <a:p>
            <a:pPr marL="0" indent="0">
              <a:buNone/>
            </a:pPr>
            <a:r>
              <a:rPr lang="en-CA" sz="2800" dirty="0">
                <a:solidFill>
                  <a:srgbClr val="FFFF00"/>
                </a:solidFill>
                <a:effectLst>
                  <a:outerShdw blurRad="38100" dist="38100" dir="2700000" algn="tl">
                    <a:srgbClr val="000000">
                      <a:alpha val="43137"/>
                    </a:srgbClr>
                  </a:outerShdw>
                </a:effectLst>
              </a:rPr>
              <a:t>Just over half of the cases (55%) involve women and girls under the age of 31, with 17% of women and girls 18 years of age or younger. </a:t>
            </a:r>
          </a:p>
          <a:p>
            <a:pPr marL="0" indent="0">
              <a:buNone/>
            </a:pPr>
            <a:r>
              <a:rPr lang="en-CA" sz="2800" dirty="0">
                <a:solidFill>
                  <a:srgbClr val="FFFF00"/>
                </a:solidFill>
                <a:effectLst>
                  <a:outerShdw blurRad="38100" dist="38100" dir="2700000" algn="tl">
                    <a:srgbClr val="000000">
                      <a:alpha val="43137"/>
                    </a:srgbClr>
                  </a:outerShdw>
                </a:effectLst>
              </a:rPr>
              <a:t>Only 8% of cases involve women over 45</a:t>
            </a:r>
            <a:r>
              <a:rPr lang="en-CA" sz="2800" dirty="0" smtClean="0">
                <a:solidFill>
                  <a:srgbClr val="FFFF00"/>
                </a:solidFill>
                <a:effectLst>
                  <a:outerShdw blurRad="38100" dist="38100" dir="2700000" algn="tl">
                    <a:srgbClr val="000000">
                      <a:alpha val="43137"/>
                    </a:srgbClr>
                  </a:outerShdw>
                </a:effectLst>
              </a:rPr>
              <a:t>.</a:t>
            </a:r>
            <a:endParaRPr lang="en-CA" sz="2800" dirty="0">
              <a:solidFill>
                <a:srgbClr val="FFFF00"/>
              </a:solidFill>
              <a:effectLst>
                <a:outerShdw blurRad="38100" dist="38100" dir="2700000" algn="tl">
                  <a:srgbClr val="000000">
                    <a:alpha val="43137"/>
                  </a:srgbClr>
                </a:outerShdw>
              </a:effectLst>
            </a:endParaRPr>
          </a:p>
        </p:txBody>
      </p:sp>
      <p:pic>
        <p:nvPicPr>
          <p:cNvPr id="13314" name="Picture 2" descr="https://encrypted-tbn3.gstatic.com/images?q=tbn:ANd9GcT_IJ_80nz4dFRtFr9-ugXpLfajNyr-b1vL3xsXeeyMG8BMWgLs">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64160" y="332656"/>
            <a:ext cx="3048000" cy="4429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823382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13314"/>
                                        </p:tgtEl>
                                        <p:attrNameLst>
                                          <p:attrName>style.visibility</p:attrName>
                                        </p:attrNameLst>
                                      </p:cBhvr>
                                      <p:to>
                                        <p:strVal val="visible"/>
                                      </p:to>
                                    </p:set>
                                    <p:anim calcmode="lin" valueType="num">
                                      <p:cBhvr>
                                        <p:cTn id="21" dur="1000" fill="hold"/>
                                        <p:tgtEl>
                                          <p:spTgt spid="13314"/>
                                        </p:tgtEl>
                                        <p:attrNameLst>
                                          <p:attrName>ppt_w</p:attrName>
                                        </p:attrNameLst>
                                      </p:cBhvr>
                                      <p:tavLst>
                                        <p:tav tm="0">
                                          <p:val>
                                            <p:fltVal val="0"/>
                                          </p:val>
                                        </p:tav>
                                        <p:tav tm="100000">
                                          <p:val>
                                            <p:strVal val="#ppt_w"/>
                                          </p:val>
                                        </p:tav>
                                      </p:tavLst>
                                    </p:anim>
                                    <p:anim calcmode="lin" valueType="num">
                                      <p:cBhvr>
                                        <p:cTn id="22" dur="1000" fill="hold"/>
                                        <p:tgtEl>
                                          <p:spTgt spid="13314"/>
                                        </p:tgtEl>
                                        <p:attrNameLst>
                                          <p:attrName>ppt_h</p:attrName>
                                        </p:attrNameLst>
                                      </p:cBhvr>
                                      <p:tavLst>
                                        <p:tav tm="0">
                                          <p:val>
                                            <p:fltVal val="0"/>
                                          </p:val>
                                        </p:tav>
                                        <p:tav tm="100000">
                                          <p:val>
                                            <p:strVal val="#ppt_h"/>
                                          </p:val>
                                        </p:tav>
                                      </p:tavLst>
                                    </p:anim>
                                    <p:anim calcmode="lin" valueType="num">
                                      <p:cBhvr>
                                        <p:cTn id="23" dur="1000" fill="hold"/>
                                        <p:tgtEl>
                                          <p:spTgt spid="13314"/>
                                        </p:tgtEl>
                                        <p:attrNameLst>
                                          <p:attrName>style.rotation</p:attrName>
                                        </p:attrNameLst>
                                      </p:cBhvr>
                                      <p:tavLst>
                                        <p:tav tm="0">
                                          <p:val>
                                            <p:fltVal val="90"/>
                                          </p:val>
                                        </p:tav>
                                        <p:tav tm="100000">
                                          <p:val>
                                            <p:fltVal val="0"/>
                                          </p:val>
                                        </p:tav>
                                      </p:tavLst>
                                    </p:anim>
                                    <p:animEffect transition="in" filter="fade">
                                      <p:cBhvr>
                                        <p:cTn id="24" dur="10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93096"/>
            <a:ext cx="8229600" cy="2553147"/>
          </a:xfrm>
        </p:spPr>
        <p:txBody>
          <a:bodyPr>
            <a:normAutofit lnSpcReduction="10000"/>
          </a:bodyPr>
          <a:lstStyle/>
          <a:p>
            <a:pPr marL="0" indent="0">
              <a:buNone/>
            </a:pPr>
            <a:r>
              <a:rPr lang="en-CA" sz="2800" dirty="0">
                <a:solidFill>
                  <a:srgbClr val="FFFF00"/>
                </a:solidFill>
                <a:effectLst>
                  <a:outerShdw blurRad="38100" dist="38100" dir="2700000" algn="tl">
                    <a:srgbClr val="000000">
                      <a:alpha val="43137"/>
                    </a:srgbClr>
                  </a:outerShdw>
                </a:effectLst>
              </a:rPr>
              <a:t>NWAC has found that only 53% of murder cases involving Aboriginal women and girls have led to charges of homicide. </a:t>
            </a:r>
            <a:endParaRPr lang="en-CA" sz="2800" dirty="0" smtClean="0">
              <a:solidFill>
                <a:srgbClr val="FFFF00"/>
              </a:solidFill>
              <a:effectLst>
                <a:outerShdw blurRad="38100" dist="38100" dir="2700000" algn="tl">
                  <a:srgbClr val="000000">
                    <a:alpha val="43137"/>
                  </a:srgbClr>
                </a:outerShdw>
              </a:effectLst>
            </a:endParaRPr>
          </a:p>
          <a:p>
            <a:pPr marL="0" indent="0">
              <a:buNone/>
            </a:pPr>
            <a:r>
              <a:rPr lang="en-CA" sz="2800" dirty="0" smtClean="0">
                <a:solidFill>
                  <a:srgbClr val="FFFF00"/>
                </a:solidFill>
                <a:effectLst>
                  <a:outerShdw blurRad="38100" dist="38100" dir="2700000" algn="tl">
                    <a:srgbClr val="000000">
                      <a:alpha val="43137"/>
                    </a:srgbClr>
                  </a:outerShdw>
                </a:effectLst>
              </a:rPr>
              <a:t>This </a:t>
            </a:r>
            <a:r>
              <a:rPr lang="en-CA" sz="2800" dirty="0">
                <a:solidFill>
                  <a:srgbClr val="FFFF00"/>
                </a:solidFill>
                <a:effectLst>
                  <a:outerShdw blurRad="38100" dist="38100" dir="2700000" algn="tl">
                    <a:srgbClr val="000000">
                      <a:alpha val="43137"/>
                    </a:srgbClr>
                  </a:outerShdw>
                </a:effectLst>
              </a:rPr>
              <a:t>is dramatically different from the national clearance rate for homicides in Canada, which was last reported as 84</a:t>
            </a:r>
            <a:r>
              <a:rPr lang="en-CA" sz="2800" dirty="0" smtClean="0">
                <a:solidFill>
                  <a:srgbClr val="FFFF00"/>
                </a:solidFill>
                <a:effectLst>
                  <a:outerShdw blurRad="38100" dist="38100" dir="2700000" algn="tl">
                    <a:srgbClr val="000000">
                      <a:alpha val="43137"/>
                    </a:srgbClr>
                  </a:outerShdw>
                </a:effectLst>
              </a:rPr>
              <a:t>%.</a:t>
            </a:r>
            <a:endParaRPr lang="en-US" sz="2800" dirty="0">
              <a:solidFill>
                <a:srgbClr val="FFFF00"/>
              </a:solidFill>
              <a:effectLst>
                <a:outerShdw blurRad="38100" dist="38100" dir="2700000" algn="tl">
                  <a:srgbClr val="000000">
                    <a:alpha val="43137"/>
                  </a:srgbClr>
                </a:outerShdw>
              </a:effectLst>
            </a:endParaRPr>
          </a:p>
        </p:txBody>
      </p:sp>
      <p:sp>
        <p:nvSpPr>
          <p:cNvPr id="4" name="Content Placeholder 2"/>
          <p:cNvSpPr txBox="1">
            <a:spLocks/>
          </p:cNvSpPr>
          <p:nvPr/>
        </p:nvSpPr>
        <p:spPr>
          <a:xfrm>
            <a:off x="457200" y="332656"/>
            <a:ext cx="8229600" cy="111298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CA" sz="2800" dirty="0" smtClean="0">
                <a:solidFill>
                  <a:srgbClr val="FFFF00"/>
                </a:solidFill>
                <a:effectLst>
                  <a:outerShdw blurRad="38100" dist="38100" dir="2700000" algn="tl">
                    <a:srgbClr val="000000">
                      <a:alpha val="43137"/>
                    </a:srgbClr>
                  </a:outerShdw>
                </a:effectLst>
              </a:rPr>
              <a:t>Nearly half of murder cases in NWAC’s database remain unsolved.</a:t>
            </a:r>
            <a:endParaRPr lang="en-CA" sz="2800" dirty="0"/>
          </a:p>
        </p:txBody>
      </p:sp>
      <p:pic>
        <p:nvPicPr>
          <p:cNvPr id="14338" name="Picture 2" descr="https://encrypted-tbn2.gstatic.com/images?q=tbn:ANd9GcTx4Nt7cn-xDWA4EDSb1mCuiDlrEDcsps8YJbi6T9TRzTS-qZQUhA">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5816" y="1268760"/>
            <a:ext cx="2880320" cy="2880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787148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childTnLst>
                                    <p:set>
                                      <p:cBhvr>
                                        <p:cTn id="27" dur="1" fill="hold">
                                          <p:stCondLst>
                                            <p:cond delay="0"/>
                                          </p:stCondLst>
                                        </p:cTn>
                                        <p:tgtEl>
                                          <p:spTgt spid="14338"/>
                                        </p:tgtEl>
                                        <p:attrNameLst>
                                          <p:attrName>style.visibility</p:attrName>
                                        </p:attrNameLst>
                                      </p:cBhvr>
                                      <p:to>
                                        <p:strVal val="visible"/>
                                      </p:to>
                                    </p:set>
                                    <p:anim calcmode="lin" valueType="num">
                                      <p:cBhvr>
                                        <p:cTn id="28" dur="1000" fill="hold"/>
                                        <p:tgtEl>
                                          <p:spTgt spid="14338"/>
                                        </p:tgtEl>
                                        <p:attrNameLst>
                                          <p:attrName>ppt_w</p:attrName>
                                        </p:attrNameLst>
                                      </p:cBhvr>
                                      <p:tavLst>
                                        <p:tav tm="0">
                                          <p:val>
                                            <p:fltVal val="0"/>
                                          </p:val>
                                        </p:tav>
                                        <p:tav tm="100000">
                                          <p:val>
                                            <p:strVal val="#ppt_w"/>
                                          </p:val>
                                        </p:tav>
                                      </p:tavLst>
                                    </p:anim>
                                    <p:anim calcmode="lin" valueType="num">
                                      <p:cBhvr>
                                        <p:cTn id="29" dur="1000" fill="hold"/>
                                        <p:tgtEl>
                                          <p:spTgt spid="14338"/>
                                        </p:tgtEl>
                                        <p:attrNameLst>
                                          <p:attrName>ppt_h</p:attrName>
                                        </p:attrNameLst>
                                      </p:cBhvr>
                                      <p:tavLst>
                                        <p:tav tm="0">
                                          <p:val>
                                            <p:fltVal val="0"/>
                                          </p:val>
                                        </p:tav>
                                        <p:tav tm="100000">
                                          <p:val>
                                            <p:strVal val="#ppt_h"/>
                                          </p:val>
                                        </p:tav>
                                      </p:tavLst>
                                    </p:anim>
                                    <p:anim calcmode="lin" valueType="num">
                                      <p:cBhvr>
                                        <p:cTn id="30" dur="1000" fill="hold"/>
                                        <p:tgtEl>
                                          <p:spTgt spid="14338"/>
                                        </p:tgtEl>
                                        <p:attrNameLst>
                                          <p:attrName>style.rotation</p:attrName>
                                        </p:attrNameLst>
                                      </p:cBhvr>
                                      <p:tavLst>
                                        <p:tav tm="0">
                                          <p:val>
                                            <p:fltVal val="90"/>
                                          </p:val>
                                        </p:tav>
                                        <p:tav tm="100000">
                                          <p:val>
                                            <p:fltVal val="0"/>
                                          </p:val>
                                        </p:tav>
                                      </p:tavLst>
                                    </p:anim>
                                    <p:animEffect transition="in" filter="fade">
                                      <p:cBhvr>
                                        <p:cTn id="31" dur="10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951709"/>
            <a:ext cx="8229600" cy="2149699"/>
          </a:xfrm>
        </p:spPr>
        <p:txBody>
          <a:bodyPr/>
          <a:lstStyle/>
          <a:p>
            <a:pPr marL="0" indent="0">
              <a:buNone/>
            </a:pPr>
            <a:r>
              <a:rPr lang="en-CA" sz="2800" dirty="0" smtClean="0">
                <a:solidFill>
                  <a:srgbClr val="FFFF00"/>
                </a:solidFill>
                <a:effectLst>
                  <a:outerShdw blurRad="38100" dist="38100" dir="2700000" algn="tl">
                    <a:srgbClr val="000000">
                      <a:alpha val="43137"/>
                    </a:srgbClr>
                  </a:outerShdw>
                </a:effectLst>
              </a:rPr>
              <a:t>While </a:t>
            </a:r>
            <a:r>
              <a:rPr lang="en-CA" sz="2800" dirty="0">
                <a:solidFill>
                  <a:srgbClr val="FFFF00"/>
                </a:solidFill>
                <a:effectLst>
                  <a:outerShdw blurRad="38100" dist="38100" dir="2700000" algn="tl">
                    <a:srgbClr val="000000">
                      <a:alpha val="43137"/>
                    </a:srgbClr>
                  </a:outerShdw>
                </a:effectLst>
              </a:rPr>
              <a:t>a small number of cases in NWAC’s database have been “cleared” by the suicide of the offender or charges other than homicide, 40% of murder cases remain unsolved.</a:t>
            </a:r>
          </a:p>
          <a:p>
            <a:endParaRPr lang="en-US" dirty="0"/>
          </a:p>
        </p:txBody>
      </p:sp>
      <p:sp>
        <p:nvSpPr>
          <p:cNvPr id="4" name="AutoShape 2" descr="data:image/jpeg;base64,/9j/4AAQSkZJRgABAQAAAQABAAD/2wCEAAkGBxQTEhQUEhMVFRQXGB0aGBcYGBwcGBYaGBwZGBwcGB0cHighGholHRgYITEhJSkrLi4uGh8zODMsNygtLiwBCgoKDg0OGxAQGywkICYsLCwsLywsLCwsLCwsLCwsLCwsLCwsLCwsLCwsLCwsLCwsLCwsLCwsLCwsLCwsLCwsLP/AABEIAJoBRgMBEQACEQEDEQH/xAAcAAEAAQUBAQAAAAAAAAAAAAAABQIDBAYHAQj/xABBEAACAQIEBAQDBgMHAwQDAAABAgMAEQQFEiEGMUFREyJhcTKBkRQjQqGxwQdSchUzYnPR4fE0svAkQ1OidLPC/8QAGwEBAAMBAQEBAAAAAAAAAAAAAAECAwQFBgf/xAA6EQACAgECBAMHAQcDBAMAAAAAAQIRAwQhBRIxQVFhcRMiMoGRsdGhBhQjMzTB4XLw8UJiorIVNVL/2gAMAwEAAhEDEQA/AOG0AoBQCgFAKAUAoBQCgFAKAUAoBQCgFAKAUAoBQCgFAKAUAoBQCgFAKAUAoDY8slwk6LDiFGHkGyYhBdT6Tpff+oWPvWUueLtbo6IRhkVdH+j/AA/09DMxeDxGFAXE4f7RCoDRzoT5V6GKdeS3PwtcAnkL1CcZ7xdf78DOUZQdSRhYzPo5HGqA4gWtqmY+Nf1ki0Fx/VerKD7OvQpZjSSTySCX4WX4NzcAchc3Y25eYk1dQ2ohskIsxGpDLhtOkgqY+QDG0qW/+NwWIX8LHbYkVXkfYWjpPAro2CiCHZdS7ixuGPMdCQQfnV7owmveJ4rSzNoptUpho801LIPnKqnYKAUAoBQCgFAKAUAoBQCgFAKAUAoBQCgFAKAUAoBQCgFAKAUAoBQCgPaA8oBQGbhfEkHhh28O+orc6QeV9PK9Eldhtm48P8O3sqoWc727Dux6VLkoq2V3ZsON4WxCLcIjjqE3I+RG/wAqzjng3RLxs1fFYaxIIIPYjlW6p9DN7Ez/AA/zLw5mgPwym6+jqP3At8hWU0S6Z0MrWfNsV5dzxowQQeot2qrk6JUVZFZZlk0U8rPOrwPuqaFVka/+ABTzNza527VaEqVInJUupwKtTQUBl5UgaVQwuDfY+xrLM2oNo7+F445NXCM1ad7fJmZn8CqU0qFvfkPastLOUk+Zno8e02LC8fs4pXfT5EYYGtfSbd7G1dPMrqzxHgyqPO4uvGnQjhZvhUn2BNHJLqyIYcmT4It+ispKnl1qSji06fUu/ZHtfQ1vY1T2kfFG/wC6aiubklXoy5gMEZGtyHU25VGTIoRs10Ohnqsqgtl3ddC9muA0MAgYrpuTb3qmDLzq2dXFOH/u+RRxRbjypt+e9+Rey4x+H5oyxudwt/zqmZT5/dlS9Tp4dLSrT/xcTk7e6jf6kTXUfPl9MDIRcI1vaqPLBd0dcNBqZrmjjlXoyy6EGxFj61ZNPdHNOEoPlkqfmXYsI7C6oxHoKrLJGOzZvi0efKrxwbXki3JEVNmBB7GrJpq0Y5Mc8cuWaafmUVJQUAoBQCgFAKAUAoBQCgFAKAUBOcNTSrq8KZIbkXLOiE+l2G49OVZ5Fsa4nC/fuvI2DVJvrbLnv+Jhgr/VSGP0rH3vD7nRWlfeX0j+TXM+aMNZGic9fCUBF9AQov8AmPWtcal3MsrwrbGn6v8ACr+5KcK4UadZXlyHcnr/AOelbo5WdnyHK1giA/G27nue3sK87Lkc5G8I0iQNZljAzPKo51IkUE22b8Q9jV4ZJQexVxUupyrHYRsLjI780lXfuLg3+Yr0eZTimc9VaOpzNvVYQowlOwklZzw3sXjlQZ71CxuJLmpdD5srY2FAZuTf3yfP9DWOo/ls9Pg/9bj9X9mZ3EnOP5/tWOj7/I9T9pfix/P+xlYs/wDpB/Qv7VjD+o+bO7V//Ur/AEQ/sWeGuT+4/er63qjm/Zr4Mnqv7lvLFBxL35gtb3vV8zawxryMOGxhLiWTm63KvWy9jHxKsSput9rAHb161TGsElT6nTrJ8VxZJTg7j2pJ7eaqzHyLFNr07Wa5PvatNVjXJzd0cfAtXk/eHi7Stv1ou55jmVigtpZd9t971TTYoyXM+tnTxziGbFN4I1yuO/jvZfyM/c/M1nqv5n0OvgX9F85GBkGGDMWIvptYep/4ro1WRxjS7nkcA0kMuWWSavlqvV/ii7mmaushVDYL6Dc/Oq4dPBwTlubcU4vqIaiWPE6UfJO/rZi4UmeZde/f2UVrOsWN8pw6Xn4hrY+238fRfklM0kmBCxKdIHMD8q5cCxNXN7nu8Uya6M4w0sWopdkvp8hmMZeDU4s6i/52NMUlDNyx6MjiGKWo4f7TKqnFX+fqa1XonxgoBQCgFAKAUAoBQCgFAKAUAoD2gPKAy8twxkkVbXqUQzp3DeVapI41HlUhnPoLE/XkPeq5J8sbEVbN8xuIxJNoIUt/PK+kfJVBY/PTXAox7s2t9iJx+Z42LY/ZGY9B4ot7m5/StYYYzVqyrm0SmR4yWWMtNGkbaiAFcsCBbe5UW3vt6VllhyOkWjK0aDxA/wBsxOuKyxIQNZ3L6SblV7c7Ene17Eb124ouMKZjN2zfp4CSCrstudgpDejBlP5WPrVpX3MIUuhHYzMfBmjSWWFQ4axa6DUNGkEkkC419uVZzclHbc1hCMn4GDlXFkE0rxLKjFRfXuqmxsQLqL8xv17US23QlGujOF1qXPQKAmsuyt0kVmAsPX0rjzZ4Sg0j6bh3CNTh1Mck0qXn5HnEjDUg6gG/zt/pTRp02V/aScXkhFdUnfzozjEXwwVeZRfyt/pWHNyZm34s9Z4panhkYY+rjH9KPMmwjRhg1rm2wN7e9NTkU2qKcF0WTSxkslW6dX09SHaF2lkMYNwxO3PnXapRWOPN4I+alhz5NXkeBO1KT269WTGVSzG4kBt0JFjf96488cSVwPpeFZtdNtahbJbNqnf9zBwzqMUbciSB7kf61vNN4NzytNkxR4s3Ho2182vyV57g3Z9SrcBd/S16rpckVGm+5rxzRZ8uZZIRtcu/lVmTkQ+5+ZrLVfzPod/Av6L5sw+HZwGZT+K1vcf81vq4NpPwPL/Z3PGGWWNv4qr1V/k8zTLHMhZVuG3/AOaYM8FBJvoRxThWonqZTxxtS3/5LOCBhmXXtcb+l6vkrLjfKc+iUtBrYrPt4+Vknmsc1wYibW3APXvXNgeKqmtz3OKY9dzqemk6rdJ9/EjcUuICEuW0nYgmunH7Fy92rPE1UeJQwuWdvle27Iyug8UUAoBQCgFAKAUAoBQCgFAKAUB0v+GXCUOJgd50Vi7MqXvsIwl7WIsSXG/Pba298cuTlLRVmm8W5T9lxUkQBCg+W+5sfXrY3F/StYu1ZUlOEYrqTa1v32v9L1bsVfU7NwvgBFApt5nAZj135D2A/U1wZp80qN4KkRHGvFr4Q6Y4Ha4PntZb9NyD1/5rXDii1b3KzlTohsFAcVi4R9qLnw/EnEdyiMLfdhiNLcyLi/wnltW+R+zhsZpczNs4ji04OZY7r5CotsbHY2J5GxO5rixvmyKzZ7ROeZXIiKYsR4kcviRCFI2uGBP3nin4Qtu1j6V6N7HO0dNcW6iqOSbMVFotYrBLIpWRQyMLFTuCPnVJSouovqc9xf8ACxdbGPE6FJ8qtHqKjtfVv72qYSc1si8pqPU5bVy56DQGWuZy2+M1k8GPwPQXFdYlSyMxXck3Jue5rRJLZHDKcpvmk7Zegx0iCysQO1UlihJ20dODXajBHlxzaQjxsikkMbnme9S8cGqaIx67UY5OUZu31fieR4p1YsrEE8z396lwi1TRXHq82KbyQk0318y5JmMrCxc29Nv0qkcOOLtI3ycT1eSPLLI6+n2oxQ1anAnRlHMpbW1m1Zexx3dHe+J6tx5Xkdf779SiLGyKLKxA7VaWOEnbRlh12oww5Mc2l4FgGrnKnXQy1zOUC2s/lWTwY32PQjxXWRVLI/v+rMaWUsbsST3NaJJbI48mWeWXNNtvzL8OYSKLK5t25/rVJYYSdtHTh4lqsMeWE2l9fuUTYt3+Jif0qY44x+FGefV58/8AMk39voWKucwoBQCgFAKAUAoBQCgFAKAUAoDrP8GM+QK+Ge+tSzoP5lbRrt3IKA252J7Vz54XuXi6JT+KXDoxKfaENjHHewW2oal1MzdfIdvaqYG4+6yZb7mlZA2ltB6rb5jeu0xO4QWKrp5aRb2sK8qXXc6UU4jDhxZlDA9CLikZVuhVmFl2TxQEmNbX9rC/aw/OtJ5XNUyqike5gQ8boPMSpWw9Rbc8hUQVNNhu0c1zbLzGwJvqDoGv1YMu/wA69FSTRz1RuXEWVvOhEUvgyG3nCg3AN7G4v8wQfflUSxQ6mUM0lsyQhlcIoYqWA3IFgT6DpRQh3Kucuxbat0klsYu73PnGsD0D2gN/zLhuBMJh0hWObEYgDS5aQMxJG6DZQoB31dKmjJSdu+xDY3g9lSUxzxTPALzRpe6W52JADWsb+1KLc5TLwdIuFXFGWMRtHrsSQ1+iDux3+lKHOroyv4eZJDimxCTC/wB35WuboxNgw33O/I0RGSTVUYnD3DLS477PKLCJj4vO2lTbY/4jYA+t6JbkynUbRLY7I4hJmgSFNMCqUuzgx3Unyc9R2/FSiqk6RA43hzwYleWeJXZBIsR1airbjcLp1el6UXUrZ7mXDhgjBlniWUqH8HzatLbjcLp1el/nSgpW9iUxvDPiSYGGNY4mmgDlgzNqOnUWa/Im3IbUoqpUmzAzHhJ4sO8/jQyCN9Eio1yhJAsdrXuRf360olTt0ZWE4Gkdoo2mhjlkXWIiW1hLHc2Fr7cr/pSiHkRrGKh0OyE3KsVJ9jb9qg0J88IsYXljnikMa63Rdd9PdSygN8qminPvRfwnBDuuHJxEKeOupFYkMT/KBbc786UQ8lWYeX8KyyPOrPHEuHJEsjk6QbkbWG97UolzRncZ5PFh8PgjGE1ujF3RiVkI0WYX6bk8hzo0RCVtmXguGEnyrxo1/wDUKztcE3dUNitvQb7DoO9K2Ic6nRb4G4aSeLETzLqRUYRqSRdwLltrfDt9fSiRM500kQ68NuYcLLrW2Jk8NRvdTqKXPpt0pRbm3aM3DcESviMRh1kTXAoJO9n1AEAdufWlEe0VJluHhBi0954Vig0h5ix8MswBAWw3NzalDnWxJ5/woL4CHDoniyxEuwYlGIC3e5/DzOw68qUVjPq2Q2Z8MmOFpopo540fRIU1Ao3sw3W9hcd6UWUt6ZlZzwRLh1UmSNixRUUGzuzm1lB7bb+tKEciZTiuDXUShZ4pJoV1ywrq1KvM2JFmI6gUoKZfyDhAscNJM8SrM4KwsxDyoCNVrDty36ilESn1oiOLcIkWMnjjXSivZRvsLDvvRloO4pkRUFjNyfHvBPHLGwV0YEE3t2Oq25W1wbdKhq1TB1viDjIz4eVIl8htEZLDQ/Mu0RvdhYaeW2sb96LTxi7RLm2jSMC/3iH/ABD9f962KHa+HDeBPS4+QJtXnZvjZvDoSdqwsuWcSlwQDa4Iv2vVounZDIfGSzQ6SDFp2AjCnoGJOrUOunptY873G8VGb3KNtGsT4gYmOImwlfFAuvZUOwHpbT+ddaTUq7GUmuWza2Na3ucZRqo9yVseE1G66DZnzdVTsFAbvLxNFH/ZbodZw6ESqAQRcKpAvsTa/wBKmzLkb5vMurm+Ew5xs0M7SviVYJH4bLo1kk6ydja/Tnb1qRyydJkVxNmscuEwMUb3aJCJFsRpPltzFjyPKoZaMWm2WOGMzSCPF3fS7xAR7HdwwYWsNuV96ISVtGy47jGB2w7oNEkrxNi2AOwiIsvLcXudugFTZRY3+DHxPEGHLZqRJtiFQReVvOQGB6bcxztUWSov3SnD57CmDeKbEjEqYtMcJhIaN7C3nPIL335C3agcXzWkevnsIwUkMuKGLvHphQwlWia1gS7dF+Z2+VLHK+a0qL0PEWGGKy6TxPJDhwkh0t5W0EW5b79qmyHF0yLbOIfsWOi1/eS4gOgsfMupTe9rDYHnUFuV8yZuGVqs+Lw2MZZo2WAalaIiNRpJ1+KTpKkNsBc7jlvaTN7RcTmq4qMYzxWGuMTayP5l13+e3Sqm9OjesTxNhr40/a3kWeIiOMo4WM6baRfYE36ADvVrMeR0tiL/ALeg1ZSfE2w62l2byfD6b8jyvSy3K/ePYM9wznMYJZTHHiJNccoQtyN9159B+dRY5XsyP4xzOCTD4KKCQv4KMrEqVP4ADbpfSTa5oy0E022ZeRcUJhocEA12SSTxksf7uQj0seQNh1FEyJQtskIOKMMs8yIwjwqYd44QA1mdyGY2tcXO2/RRU2V5HXmYWWZvhDg8GkszRyYaYvpEZbXdy432AG/PfkdqglxlbruZa8SYcYrMpBL5ZogsR0t5mCAdrjfvU2RyOkiF4czGA4PEYTESGESMrrIELi62uCB/SPrUItJPmTRONxZhopsC0TNJHFC0T+WzqCFANjsTtewJqbK8jaZEcR5xeJ0jx/jK5H3Yw4S63v5msNxYcvyqC0Y+Rc4p4ijbH4fEQt4ixJHfYjdWYkbjsedG9xGL5WmZue8SK/iyQY8qHU2g+zjVuN0Z7cvW5+dGyIx8UU4XOcHIuAeWZo5MKArRiMtrsVsQw2A8tzz9u82iHGSuu5q/FmMSbGTyRnUjPdTYi4sO+9VZpFUiJoWJHKZ441ldwGkCjwVZbrqLAFj0JVdRAO1/axlAzsmxTyPI0jFzp5k3sL8h2HoKIqyQjTTpJ9D8qs0Qmdr4ZcGBbHa5/wBvyrztRtI6MfQl2rnLkbjcaytpjheQ7XIsEF782J/7QTuNq1hFPq6Kt+BqfEn21xdWgjQXvqJGjym9zuG7dOdduPHFdDGUmQfAyGSaMai/hq0jkrp85uthYm4AYWPXetXt1MpdNjf5CKqmZFFqmxRS30qU7IaPm6oOsUBLZjkEkMEE7FCs/wAAUksLW+IEW69CamiqlbojGiIvcEW57cvftUFi5hMK0jqi82ZVueQLGwuegoCUxfDTxyYiJ5YQ0C6muzWe66rR+XdrHkbVNFVK0mQ6xk8gT7DvyqCx6IWvpsdXa2/0oB4RvpsdXa2/0oCkxkbkG3Ll1oCpYWILBSVHM2Nh7mgPBGbXsbd7bfWgMh8TNp8MvJp6IWa30oRSMZ1INiCD2NCSaxnC80f2XzI4xVvDKluunZrqLHzDlfrU0VU078i63B84xTYUtGHVNZclvD0gXvfTf05c6URzqrIJIWIJCkgcyAbD37VBcpCGxNjYcz0FAVeE17WN+1t6A8jjLGygknkALk0AERvaxv2tvt6UB4UNgbGx5HvbtQFNAKAUAoBQCgFAKAUBN8OrYSN7D9f9qsirN74Ty9MRDJE4tcko3VWAHL0IO49KpOTjuErJLJc0ly9vBxKkwn4XG4Ha3p6VTJCOVWupaMnFm8YDNoph924Pp1/3rjnhlDqbKaZlGqEmpcf5ajxCQ/Eu3uLE/launTSd0Z5FsV8B5UIcKrEWeXzseoB+BfkN/cmt8rtnOvAm3A61Ct9CHS6gL2qkum5ePkeOLdKmNMiVo+Za2NBQHRsy/wClyb/MX9Vq3gYr4pEvica8mIzWByDEkBKrpAsSgJNwLk78yakqlSizBy0zR4PLfsakpJJ9+VQNfzAHXsbD4hf09Kgl05Oy7i/+qzr/APGH/wCoU7sLpEtZf4yQZWMIpMTtecqLgnUurxD0Hx8+VvSngS6t2ZoRRPmrrr8YFADEAZVQqtzGCR6/ShXtEwMFmCTY/L/u51kUOrSTIFaUBGsdidRBvvTuS1UWWsfjHmwGYiQhhFiAsY0gaAHAsLAU7EpVJUSZknTGYKHDA/YmiS4VbxspDaixtubWO57d6FduVt9SLmwWvL8fHhkLgY1tCoNR0gx8gOg/QULX7yvwMvPsaIMxjZopHH2MKfCUGSO7MNa32uOV/WnchK4/M1fj3AskkUjTPMJYwUMotKoB5OPnz269t4ZpBm08K4xGy1JpN2wLSEep0tpHt51A/pqV0M5r3qXcqzPMUbLft1/v5MOMMT1JLEN7bhjTtZCXvcvzLYlnjGVpgw3gOiGTQtw7Er4nibe/P17UJ2d2erIsAzhsPpGhkK7AqrdbA7bNf6UHXlsyv7Yl8XKjdb4iMeMdC3k2BsTbYXYmwtzpZHKql5GLl8SRrmbR+Isi4ggmBQZVj1AjQCdhfVf0HpQl9rGUY9JsywpEcyyCFg7TIEaUAEK1gbH8W/8ApTuGqgzAzHGNPlWLMtmMWK0x+UDQoKAAWA2sxHzp2LJVNUc8qpqKAUAoBQCgFAKAUBseSx2h/qY/6ftVkVZ0jgyArpBWxAJNxyJP/grLJ0Jj1NoxWFWRSsihlPMEVim0Xo5/nOXjCyfcSvGbgADcXPz6X/2rpg+Zbmb2ZuWGTFrscTG47tFZvybeolp49aM1qDMkyTWAcRKZrb6dOlPmLkn2vb0rnhkinSVG01KrMzWegFq3aj3OdOXYssSa0XLFFHcjxWNRKMHuTGUuh6WPWwrOo9i1y7nzRVzoFAZb5lKVjUyOVj3jF9kP+HtyoRSK/wC1ptTv4r6pBZzqN3HKzdxagpFOGzSaNCiSyKh3KqxAPyvQUips2mLSMZX1SjTIdRu4tazdxbagpEtkfEyYeNV+z62U3v40gRje4Lxg6WI2+gqbKyhZFz5zM074gSMsrkkshK8+gt02At6VBalVFLZvOZBKZpDIvwuWJYex6czQUuhR/aMul08R9Mh1Ot9nPO7dzegpFcGcTonhpNKsf8ocgfS9BSLeEzGWIMscroG+IKxAPvagaTLq5zOHEgmkDhdAYMbhRyW/b0oKRjYvFvKxaR2dj1Ykn6mhKVdCqLGSKjRq7BHsWUHytblcdaCgcY/hiIu3hg6gl/KG5Xt3oKL2EzeeJSkc0iKeaq5A+gO1CKTLUWOkVXRXYK/xqDs1v5u9BSK/7UmvGfFe8QtHv8A/w9uVBSEOZzJIZVldZG+JgxBN99z1oKRUM3n8TxfGk8W1g+olgOwPbc7UFLoW/wC0JNDR+I2hm1Mt9mbbcjqdh9KCkYtCRQCgFAKA9FAX8LhjIwUc9/yF6IhulbLJW3Mb0B4aEm9ZFgyXiQfgAY39LfvVnsip0rIksHN+ZHfpfr8655sujOxkulGYcwDb36VRLcls0PLcIcTi5WJ2hUnfv/re9dLlyxM6tm8p8K+qg/UVtF2jikqZIYaXULdq4c+LklaOzFk5lRakQCtISctmUnFR3RRetGiiZ4WtVeW+pN10PNIqOZk8qPmmrm4oBQCgFAKAUAoBQCgFAKAUAoBQCgFAKAUAoBQCgFAKAUBK5LkUmI1FSiIltTyNpUE3sORJY2OwHSocorqzXHgy5Glji3fgvCr+lr6l7NuHHhiEviRSITpurW3/AMIcKz+6ggVSOWMnSL5tLkwr+JSfhab/AEuvmQorQ5ye4awOrXJ28q9iSN6tEyyS7FrPstKHXcEE2G2/z/8AOlQ0TCV7Efl8OqRR0vc+w3+lQi50DIMTGpd2kUE+UC4Ow58v/NqiUl4mkMOSSuMW/RM3XC59hwoDYiO/qdP61hab2+5q9PmirlCS9U/wXMwxeuO8TB0PNkIYW9xV4rfcwZpvCGdRwTTGX4ZL/r61pOLlGisXTs3vLMUksEboQRbTsb7rsR+VaY+5y5upkK1jcVeUVJUzOMuV2i+JQa5njcOh0Kan1KWUU57HKLCqOb6F1FdSzLKOm9Xhjk92ZyyRWyPmyrnQKAUAoBQCgFAKAUAoBQCgFAKAUAoBQCgFAKAUAoBQHoFAbDDwxImgzjTrUOqX8xBJA1fy8jtz9q5M+o5No9T3uEcJWpvJl+FOq7t9fktzZcdhHigiQLHZ3Y7SKVAUIADp1WIu31rjTjJe8+59ApSWWSwQ2jFJX7qVtt0qt3SKf4lQskaCTwVYkWWGAItgOfiP95L7qNPevSx0tkfByblJtnO7VqVNk4WxezJblv8AXarIxyruV8UYjYL0/f8A4oxiXccKBYw7tD4shFkD28JVP4msdTH/AAi3vVOVN7nVHJyRpLe1v4V4fM3fCYYuFJkChrXESJGvrY6S/puxqnJFdEjWet1E/iySfzZsc3DCstlnlHuUcfR0P5WrJzXdL6ELPmW6m/qzWsxytsI2p7hT/wC/ADsO00O91t+JSbb+WrQhF7xdfY6ZcQllXLqIqfnVSXzX2fU17NcqZW1AqyyAujIbpIvUoffmvMGuqqPMPeGc9bCyWN/CY+de3TUPUfnyonRScOZHVI2DAFTcEXBHIg1rZx0V6O9Vc/AsolQ9z9apfki9eZQUv1NObl7CrLRjq6mmUcWj5xrE7xQCgFAKAUAoBQCgFAKAUAoBQCgFAKAUAoBQCgFAZODy+WVgsUTyMRcBVJJF7X26X296htLqCQyto4yfEusguDqFipGxFu/51y6hZJbR6Hu8Jy6PFvl+Lxfb0NrzzHw3jCSxuqxoo0sGJOm52G/xE1z5ME29ketoOK6aEJPJP3nKT6PxpdvBIyM31NFh1hSZtMXWGRR4jszNdnCqBuo1X6Ujp33ZyvjcISySim23t22Spb/4NXx2ZzQi6+CrtdXYPFNI3u3mZLCw2I5Cu6ME1T3/AEPnM2RTm5RVX52a7e/OtTElMixSRlmc25bdTz/2qUUmrLOYY0zuptbkLd9+f50bJjGiawkmlrdDtQsbHk+L0nQeR3Hof96hkEwM/wAQm0I1gc9Q2HoKo4J9SbKsPnrTNplGl+i2sD7UUUugstS4JFumywStf0w852SRf5Ue5RugJU8r1pCT6fQja7Zq2Y4HdlYaZFJBHcjmPRvTrVYT51590dOq0stPJK7i9010a/JsPAnEYW2GmNhe0bHkCfwG/L0+nar3tRwzh3N/ZaVRiUMlSpCjzTTZkdDyocSykfNdVOsUAoBQCgFAKAUAoBQCgFAKAUAoBQCgFAKAUAoC7hQda6V1nULLa+o32Fut+VqA6r/EQxypaJ1ixeBIV1jJFoiBcpbfSpIJA+HzDsTji3V9mH7rpkJlWZkqAyjEyEf3gx7I7drpIwP0HSr1Hug1J9GVMcXJJvHmWGhA38EzTX7blgoHqL1H8PyJqSI/G5UGe64PM8QerS3BPyWNj/8Aarc0V3RHvPqR5z4QkrHgcNGwO5kRpHUj/NYgEe1SRRHzzT4uS+lpZLco4xe39KD9qknoWsyy6SBtEq6HtcoT5lvy1D8J62O9CE7KcuW8i/X8qEk8i3IqQTeDg1uBy7+1GQbEAAABsBVQR+eRjQG5MCLEc+tEDKyvFieNkkAJtpYdGB2v86hokxcfhjIGVzeaFLknniIF+F/8xNlb2VqyzRk/4seq6+Z63DtTjeN6PMrjJ+6//wAtkBNEjbEEE8m7+jevr1rTFmjkW3U59fw/Lo5VLePZ9v8AD8iYyjijEYWyyffQj18yj0P7Hb2rR2jzXFSOi4PGJNGskZurC4P7HsR2qOhk0+he0VVzSChZ40Z96LKu4eN9j5nqx0igFAKAUAoBQCgFAKAUAoBQCgFAKAUAoBQCgFAS3CjMMZhygJbxFsFIU3v0JBAPraqZL5XRpiUXNKbpd34G88TZVh8IvjTYQq7sdzipHkZjux8tud9ye9ckZZm0uh6i0+g5ZT9pKSXhGt30W/d7/Q2/hHhKCGAeJh4WkcaiSuuwbcLd78httYfqei34njTlFyfKqXgYeeYfCx4uGH7HhSr21HwUv5yVFiB0tf51jPO4zUT19FwyOfRZc7buN14bK3fqe4/K8vTExw/Y47uLlh5Qt7gbD2N60nl5ZqD7nNpuHzzaTJqYy+Ht411+6IDNs4yzC4kouGw80arvoRXbX/Ux0ix2qY+0c/8AtK+z0/7rzOT9rfTtXmRmD4pzHFeJBgItIJLHw1UFF5W1bKg5b8/Wp2h8cimZQnTxY+VLZ7t2/F+fkjRcbGyuyuQzAnUQwa56+YEg79b1qmc5eyn4/kakGyYGO5J7fvUoM2XI8Pe5HMnSKhsG5x5VGq+bc9ST+lYubLJEBxBgRZkU36rfuN7H1/1q8WVZq+VzlJV9TpI96u+hBs2PwhcKyHTLGdUb/wAptYg90YbEdQaqnW5NWQWOwqujSRoVKsBNDe5hJ/WJj8Lculc+XH7L+Jj/AOD6LQ6x65rTaqXu16OTXS35de19yOw+17sbdNgflzG1TDWRa95Geo/Z7LHIljkmm9r2fS/OyX4UzsYR9LsTDJpDE/8AtsAFDf0kAA9tqtDPDK6OLX8Iz6SCySafbb/J0tSDverTjJKkjyYyi97KXPY1EYy7oSa7M+Za2NRQCgFAKAUAoBQCgFAKAUAoBQCgFAKAUAoBQCgJvgn/AK/C/wCav61DIfQ6L/EWNMQ06sTpw2HL7f8AyXAHyu6A/OuL2j9ukj24YFj4S5yW8ppr5bfkpwv9twIuhosSmkadWnUBYWBvpJ+ZNdzgeBzwNcz7NsxfEBpYo4pk08rWFvMDuxHW9cmRYVO5PdH0eh/f3pHDBBOEr32t3s+/9iOzKLE4h9WLxAtsCRYgDnsFsptR6mDdpWy2Lgurjh5ZzUI9ab+66GFhxhIZVZ9U6qwJT4QwB3BIPX0NW5s0+ir7nPkwcPwQac3OVf8ATtFP1/yU5hnEjs6wqYY5SQIY+qs1whtbUOW1t7CrY8MYu27fic+q1uTLihiaUYpbJd34v1LeWZWSXaUFVjDFgepW+31sPc2ply01CPV/oX0ejTxS1OVe5Hp/3Pw9PH6F2LCBDhyAdTwl3+ckii3byha1TuzzScwSeX51cg3LIQF0k8lUt+g+t2rOfQIk5sQSQb2s/fnysT8hVKLGBi1Lxs990sd9+e1x2NWWzINaxcVp0P8AMVP6XrQqb5gcMALm1zy9BWMmXRrXFWWIbuLrIgurg2IFwdJ7r6Gkn7js30nMs8OXraX12NNTMY2PmYBgbEHv79a4nDKlsrTProZ9BOauXLONrq1T6Ou1Hs+NiAszIR22N/lUQjl/6VX6GmozaDrlmpV2u/8AxW31RtHBXEyTN4DbMo8hP41A3HuB+XtXuaTLNQUJvfsfA8Yx6eed5dOmovr6+KXZP7m37etdbs8jY+ea8w9oUAoBQCgFAKAUAoBQCgFAKAUAoBQCgFAKAUAoDIwAbxE0MUa4swJBU9wRuKrOXLFyNtPh9vljjurdGwYl8ckGI1NqhcKJXNiTdtS3J81yy8+tYYvZTlzRW56PEYavDGOLNJOK2jVdv12VE+2f52VCph3UAAArh97AW5sDXRddzxeSJrMwx88xD+L4rMFOryG+ygHlboKwk8PNvVns4I8RWD+FzKCTezpV1ddCdw/8McY+8skSe7Fz+Qt+ddChS91Hky1KnK8km/Pr92ZuK/hs8EbSCWNtAufKdVuukHYW9b1zZvaKLb/T8/8AB6vDsmlnnjjimm9uaSTd+S6L1fMVcILhoJHaZxGpjN5SfODcfCxuQxFx5d99qx0+ecp/I9TjnDsOLSqUFvzK23bez/wanmeK8aQRYddEMj6UHcatr+g2+m9b48SjJzfU83W66c9PjwQVQSXrJrq/SyZxuE0iRj/MkcY/liSJGT2JWRSR3vW0fhs8i96PcJ8NWINx4egDlQSR90eRt1X61SbolEkuCAlCOwINzz7A2v61nexYozWUSHw02VQdx1tufl5frUx23DNTziTTIhH4QP8AWtUVN4y3Ea4UfkCt/asZLcsjVeLMeArG+x/7Ruf2rPM6jyrqz1eD4VLO80/hxrmfr2/JySRrknub11JUqPKnJzk5PvuU1JUysrxJjmjdb3V1It6EbftUp07KyjzJo78a71I8lo+d6889gUAoBQCgFAKAUAoBQCgFAKAUAoBQCgFAKAUAoCT4ZdFxcBkAKBwWBFwR2qs2lFtm2nhOeWMcbqTaSN9z9i2ADNzxGNQWHLSoO3sDcD2rl0zu5PuepxxRx5oYIdIR/Vttv1ezZ1FLqbfKux8slZ837yOXTYm2MMj9Jyx9g9/2rxuZLLb8f7n6djwuXD1ij1eOl6uP5OlYXGwuLrIrX7MPzF9vnXrLMpbpo/O8mizYXy5IST9CG4oxcnhOkT4VQVILSyMWtbcKirufdvlVZ5VVN7G2j0md5YyxwlaarZ7b9Tj2KjWM3mJnkI8qclBOwJA/Tr2rmxyc1UFyx7s+i12CGGSepm8uR9I9vp4fS/AlMr4Y8SNsTiZxCutY1ttuQXk9lWEObDmSB7648sX7sDyeIafPjmpZ3u1deHl4JehLcREPFHOAQuIkmlUHmE+6jjB9dEan51ulSo827bI/BHy1YG48NyWEZHP4f/tYj6C/yFZz6EoycbDpdgDqF+f+vrUJhl2IhYWP43Okd7bX/eo6sGn5t55bA8yF+ew/WtSDYsbmAhjCk7KLKo61lknGCtnXpNJl1U+TGvV9l6nO+Ks1L3U/E3P/AArzArHApTl7SXyPZ4lLFo9P+54urpyf+/H7eprFdh82KAqjcggjmDce4oD6DDFgCBsRf6716MFBK7PHlz3SR89V5x7AoBQCgFAKAUAoBQCgFAKAUAoBQCgFAKAUAoBQGVlf99H/AFCss38t+h3cM/q8f+pHReIf+kywdPtH/wDVRgX8FFuMN/8AyGX5f+qOrwHzfOrZVUdjyce8tzkGcf383+Y//ca8aXxH6npP5GP/AEx+yMMVB1HrcqLqUyP3WQGQeaVy25tzO5+tejq9saSPkuAL2mqyTnu/F7vr4my8Sf3GWL+Fppiy9GIaIAkcibG1Ro/hZy/tC3++P0RLcZqBh8vAAAGHGw5fDHXYjwkQGX/CasDaMjNoxb+c/tVWSjeq5yxr+aH74+lrem1aw6EM0lP71P6h+taFSziWJYkkn3rx8jbk7P0jQQjDTR5UltexomIYlmub7mvYiqSPzzPJyySb8WW6kyFAKA+jsvP3MP8Alr/2irQSZyzbTP/Z">
            <a:hlinkClick r:id="rId2"/>
          </p:cNvPr>
          <p:cNvSpPr>
            <a:spLocks noChangeAspect="1" noChangeArrowheads="1"/>
          </p:cNvSpPr>
          <p:nvPr/>
        </p:nvSpPr>
        <p:spPr bwMode="auto">
          <a:xfrm>
            <a:off x="71438" y="-1317625"/>
            <a:ext cx="5800725" cy="27527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xQTEhQUEhMVFRQXGB0aGBcYGBwcGBYaGBwZGBwcGB0cHighGholHRgYITEhJSkrLi4uGh8zODMsNygtLiwBCgoKDg0OGxAQGywkICYsLCwsLywsLCwsLCwsLCwsLCwsLCwsLCwsLCwsLCwsLCwsLCwsLCwsLCwsLCwsLCwsLP/AABEIAJoBRgMBEQACEQEDEQH/xAAcAAEAAQUBAQAAAAAAAAAAAAAABQIDBAYHAQj/xABBEAACAQIEBAQDBgMHAwQDAAABAgMAEQQFEiEGMUFREyJhcTKBkRQjQqGxwQdSchUzYnPR4fE0svAkQ1OidLPC/8QAGwEBAAMBAQEBAAAAAAAAAAAAAAECAwQFBgf/xAA6EQACAgECBAMHAQcDBAMAAAAAAQIRAwQhBRIxQVFhcRMiMoGRsdGhBhQjMzTB4XLw8UJiorIVNVL/2gAMAwEAAhEDEQA/AOG0AoBQCgFAKAUAoBQCgFAKAUAoBQCgFAKAUAoBQCgFAKAUAoBQCgFAKAUAoDY8slwk6LDiFGHkGyYhBdT6Tpff+oWPvWUueLtbo6IRhkVdH+j/AA/09DMxeDxGFAXE4f7RCoDRzoT5V6GKdeS3PwtcAnkL1CcZ7xdf78DOUZQdSRhYzPo5HGqA4gWtqmY+Nf1ki0Fx/VerKD7OvQpZjSSTySCX4WX4NzcAchc3Y25eYk1dQ2ohskIsxGpDLhtOkgqY+QDG0qW/+NwWIX8LHbYkVXkfYWjpPAro2CiCHZdS7ixuGPMdCQQfnV7owmveJ4rSzNoptUpho801LIPnKqnYKAUAoBQCgFAKAUAoBQCgFAKAUAoBQCgFAKAUAoBQCgFAKAUAoBQCgPaA8oBQGbhfEkHhh28O+orc6QeV9PK9Eldhtm48P8O3sqoWc727Dux6VLkoq2V3ZsON4WxCLcIjjqE3I+RG/wAqzjng3RLxs1fFYaxIIIPYjlW6p9DN7Ez/AA/zLw5mgPwym6+jqP3At8hWU0S6Z0MrWfNsV5dzxowQQeot2qrk6JUVZFZZlk0U8rPOrwPuqaFVka/+ABTzNza527VaEqVInJUupwKtTQUBl5UgaVQwuDfY+xrLM2oNo7+F445NXCM1ad7fJmZn8CqU0qFvfkPastLOUk+Zno8e02LC8fs4pXfT5EYYGtfSbd7G1dPMrqzxHgyqPO4uvGnQjhZvhUn2BNHJLqyIYcmT4It+ispKnl1qSji06fUu/ZHtfQ1vY1T2kfFG/wC6aiubklXoy5gMEZGtyHU25VGTIoRs10Ohnqsqgtl3ddC9muA0MAgYrpuTb3qmDLzq2dXFOH/u+RRxRbjypt+e9+Rey4x+H5oyxudwt/zqmZT5/dlS9Tp4dLSrT/xcTk7e6jf6kTXUfPl9MDIRcI1vaqPLBd0dcNBqZrmjjlXoyy6EGxFj61ZNPdHNOEoPlkqfmXYsI7C6oxHoKrLJGOzZvi0efKrxwbXki3JEVNmBB7GrJpq0Y5Mc8cuWaafmUVJQUAoBQCgFAKAUAoBQCgFAKAUBOcNTSrq8KZIbkXLOiE+l2G49OVZ5Fsa4nC/fuvI2DVJvrbLnv+Jhgr/VSGP0rH3vD7nRWlfeX0j+TXM+aMNZGic9fCUBF9AQov8AmPWtcal3MsrwrbGn6v8ACr+5KcK4UadZXlyHcnr/AOelbo5WdnyHK1giA/G27nue3sK87Lkc5G8I0iQNZljAzPKo51IkUE22b8Q9jV4ZJQexVxUupyrHYRsLjI780lXfuLg3+Yr0eZTimc9VaOpzNvVYQowlOwklZzw3sXjlQZ71CxuJLmpdD5srY2FAZuTf3yfP9DWOo/ls9Pg/9bj9X9mZ3EnOP5/tWOj7/I9T9pfix/P+xlYs/wDpB/Qv7VjD+o+bO7V//Ur/AEQ/sWeGuT+4/er63qjm/Zr4Mnqv7lvLFBxL35gtb3vV8zawxryMOGxhLiWTm63KvWy9jHxKsSput9rAHb161TGsElT6nTrJ8VxZJTg7j2pJ7eaqzHyLFNr07Wa5PvatNVjXJzd0cfAtXk/eHi7Stv1ou55jmVigtpZd9t971TTYoyXM+tnTxziGbFN4I1yuO/jvZfyM/c/M1nqv5n0OvgX9F85GBkGGDMWIvptYep/4ro1WRxjS7nkcA0kMuWWSavlqvV/ii7mmaushVDYL6Dc/Oq4dPBwTlubcU4vqIaiWPE6UfJO/rZi4UmeZde/f2UVrOsWN8pw6Xn4hrY+238fRfklM0kmBCxKdIHMD8q5cCxNXN7nu8Uya6M4w0sWopdkvp8hmMZeDU4s6i/52NMUlDNyx6MjiGKWo4f7TKqnFX+fqa1XonxgoBQCgFAKAUAoBQCgFAKAUAoD2gPKAy8twxkkVbXqUQzp3DeVapI41HlUhnPoLE/XkPeq5J8sbEVbN8xuIxJNoIUt/PK+kfJVBY/PTXAox7s2t9iJx+Z42LY/ZGY9B4ot7m5/StYYYzVqyrm0SmR4yWWMtNGkbaiAFcsCBbe5UW3vt6VllhyOkWjK0aDxA/wBsxOuKyxIQNZ3L6SblV7c7Ene17Eb124ouMKZjN2zfp4CSCrstudgpDejBlP5WPrVpX3MIUuhHYzMfBmjSWWFQ4axa6DUNGkEkkC419uVZzclHbc1hCMn4GDlXFkE0rxLKjFRfXuqmxsQLqL8xv17US23QlGujOF1qXPQKAmsuyt0kVmAsPX0rjzZ4Sg0j6bh3CNTh1Mck0qXn5HnEjDUg6gG/zt/pTRp02V/aScXkhFdUnfzozjEXwwVeZRfyt/pWHNyZm34s9Z4panhkYY+rjH9KPMmwjRhg1rm2wN7e9NTkU2qKcF0WTSxkslW6dX09SHaF2lkMYNwxO3PnXapRWOPN4I+alhz5NXkeBO1KT269WTGVSzG4kBt0JFjf96488cSVwPpeFZtdNtahbJbNqnf9zBwzqMUbciSB7kf61vNN4NzytNkxR4s3Ho2182vyV57g3Z9SrcBd/S16rpckVGm+5rxzRZ8uZZIRtcu/lVmTkQ+5+ZrLVfzPod/Av6L5sw+HZwGZT+K1vcf81vq4NpPwPL/Z3PGGWWNv4qr1V/k8zTLHMhZVuG3/AOaYM8FBJvoRxThWonqZTxxtS3/5LOCBhmXXtcb+l6vkrLjfKc+iUtBrYrPt4+Vknmsc1wYibW3APXvXNgeKqmtz3OKY9dzqemk6rdJ9/EjcUuICEuW0nYgmunH7Fy92rPE1UeJQwuWdvle27Iyug8UUAoBQCgFAKAUAoBQCgFAKAUB0v+GXCUOJgd50Vi7MqXvsIwl7WIsSXG/Pba298cuTlLRVmm8W5T9lxUkQBCg+W+5sfXrY3F/StYu1ZUlOEYrqTa1v32v9L1bsVfU7NwvgBFApt5nAZj135D2A/U1wZp80qN4KkRHGvFr4Q6Y4Ha4PntZb9NyD1/5rXDii1b3KzlTohsFAcVi4R9qLnw/EnEdyiMLfdhiNLcyLi/wnltW+R+zhsZpczNs4ji04OZY7r5CotsbHY2J5GxO5rixvmyKzZ7ROeZXIiKYsR4kcviRCFI2uGBP3nin4Qtu1j6V6N7HO0dNcW6iqOSbMVFotYrBLIpWRQyMLFTuCPnVJSouovqc9xf8ACxdbGPE6FJ8qtHqKjtfVv72qYSc1si8pqPU5bVy56DQGWuZy2+M1k8GPwPQXFdYlSyMxXck3Jue5rRJLZHDKcpvmk7Zegx0iCysQO1UlihJ20dODXajBHlxzaQjxsikkMbnme9S8cGqaIx67UY5OUZu31fieR4p1YsrEE8z396lwi1TRXHq82KbyQk0318y5JmMrCxc29Nv0qkcOOLtI3ycT1eSPLLI6+n2oxQ1anAnRlHMpbW1m1Zexx3dHe+J6tx5Xkdf779SiLGyKLKxA7VaWOEnbRlh12oww5Mc2l4FgGrnKnXQy1zOUC2s/lWTwY32PQjxXWRVLI/v+rMaWUsbsST3NaJJbI48mWeWXNNtvzL8OYSKLK5t25/rVJYYSdtHTh4lqsMeWE2l9fuUTYt3+Jif0qY44x+FGefV58/8AMk39voWKucwoBQCgFAKAUAoBQCgFAKAUAoDrP8GM+QK+Ge+tSzoP5lbRrt3IKA252J7Vz54XuXi6JT+KXDoxKfaENjHHewW2oal1MzdfIdvaqYG4+6yZb7mlZA2ltB6rb5jeu0xO4QWKrp5aRb2sK8qXXc6UU4jDhxZlDA9CLikZVuhVmFl2TxQEmNbX9rC/aw/OtJ5XNUyqike5gQ8boPMSpWw9Rbc8hUQVNNhu0c1zbLzGwJvqDoGv1YMu/wA69FSTRz1RuXEWVvOhEUvgyG3nCg3AN7G4v8wQfflUSxQ6mUM0lsyQhlcIoYqWA3IFgT6DpRQh3Kucuxbat0klsYu73PnGsD0D2gN/zLhuBMJh0hWObEYgDS5aQMxJG6DZQoB31dKmjJSdu+xDY3g9lSUxzxTPALzRpe6W52JADWsb+1KLc5TLwdIuFXFGWMRtHrsSQ1+iDux3+lKHOroyv4eZJDimxCTC/wB35WuboxNgw33O/I0RGSTVUYnD3DLS477PKLCJj4vO2lTbY/4jYA+t6JbkynUbRLY7I4hJmgSFNMCqUuzgx3Unyc9R2/FSiqk6RA43hzwYleWeJXZBIsR1airbjcLp1el6UXUrZ7mXDhgjBlniWUqH8HzatLbjcLp1el/nSgpW9iUxvDPiSYGGNY4mmgDlgzNqOnUWa/Im3IbUoqpUmzAzHhJ4sO8/jQyCN9Eio1yhJAsdrXuRf360olTt0ZWE4Gkdoo2mhjlkXWIiW1hLHc2Fr7cr/pSiHkRrGKh0OyE3KsVJ9jb9qg0J88IsYXljnikMa63Rdd9PdSygN8qminPvRfwnBDuuHJxEKeOupFYkMT/KBbc786UQ8lWYeX8KyyPOrPHEuHJEsjk6QbkbWG97UolzRncZ5PFh8PgjGE1ujF3RiVkI0WYX6bk8hzo0RCVtmXguGEnyrxo1/wDUKztcE3dUNitvQb7DoO9K2Ic6nRb4G4aSeLETzLqRUYRqSRdwLltrfDt9fSiRM500kQ68NuYcLLrW2Jk8NRvdTqKXPpt0pRbm3aM3DcESviMRh1kTXAoJO9n1AEAdufWlEe0VJluHhBi0954Vig0h5ix8MswBAWw3NzalDnWxJ5/woL4CHDoniyxEuwYlGIC3e5/DzOw68qUVjPq2Q2Z8MmOFpopo540fRIU1Ao3sw3W9hcd6UWUt6ZlZzwRLh1UmSNixRUUGzuzm1lB7bb+tKEciZTiuDXUShZ4pJoV1ywrq1KvM2JFmI6gUoKZfyDhAscNJM8SrM4KwsxDyoCNVrDty36ilESn1oiOLcIkWMnjjXSivZRvsLDvvRloO4pkRUFjNyfHvBPHLGwV0YEE3t2Oq25W1wbdKhq1TB1viDjIz4eVIl8htEZLDQ/Mu0RvdhYaeW2sb96LTxi7RLm2jSMC/3iH/ABD9f962KHa+HDeBPS4+QJtXnZvjZvDoSdqwsuWcSlwQDa4Iv2vVounZDIfGSzQ6SDFp2AjCnoGJOrUOunptY873G8VGb3KNtGsT4gYmOImwlfFAuvZUOwHpbT+ddaTUq7GUmuWza2Na3ucZRqo9yVseE1G66DZnzdVTsFAbvLxNFH/ZbodZw6ESqAQRcKpAvsTa/wBKmzLkb5vMurm+Ew5xs0M7SviVYJH4bLo1kk6ydja/Tnb1qRyydJkVxNmscuEwMUb3aJCJFsRpPltzFjyPKoZaMWm2WOGMzSCPF3fS7xAR7HdwwYWsNuV96ISVtGy47jGB2w7oNEkrxNi2AOwiIsvLcXudugFTZRY3+DHxPEGHLZqRJtiFQReVvOQGB6bcxztUWSov3SnD57CmDeKbEjEqYtMcJhIaN7C3nPIL335C3agcXzWkevnsIwUkMuKGLvHphQwlWia1gS7dF+Z2+VLHK+a0qL0PEWGGKy6TxPJDhwkh0t5W0EW5b79qmyHF0yLbOIfsWOi1/eS4gOgsfMupTe9rDYHnUFuV8yZuGVqs+Lw2MZZo2WAalaIiNRpJ1+KTpKkNsBc7jlvaTN7RcTmq4qMYzxWGuMTayP5l13+e3Sqm9OjesTxNhr40/a3kWeIiOMo4WM6baRfYE36ADvVrMeR0tiL/ALeg1ZSfE2w62l2byfD6b8jyvSy3K/ePYM9wznMYJZTHHiJNccoQtyN9159B+dRY5XsyP4xzOCTD4KKCQv4KMrEqVP4ADbpfSTa5oy0E022ZeRcUJhocEA12SSTxksf7uQj0seQNh1FEyJQtskIOKMMs8yIwjwqYd44QA1mdyGY2tcXO2/RRU2V5HXmYWWZvhDg8GkszRyYaYvpEZbXdy432AG/PfkdqglxlbruZa8SYcYrMpBL5ZogsR0t5mCAdrjfvU2RyOkiF4czGA4PEYTESGESMrrIELi62uCB/SPrUItJPmTRONxZhopsC0TNJHFC0T+WzqCFANjsTtewJqbK8jaZEcR5xeJ0jx/jK5H3Yw4S63v5msNxYcvyqC0Y+Rc4p4ijbH4fEQt4ixJHfYjdWYkbjsedG9xGL5WmZue8SK/iyQY8qHU2g+zjVuN0Z7cvW5+dGyIx8UU4XOcHIuAeWZo5MKArRiMtrsVsQw2A8tzz9u82iHGSuu5q/FmMSbGTyRnUjPdTYi4sO+9VZpFUiJoWJHKZ441ldwGkCjwVZbrqLAFj0JVdRAO1/axlAzsmxTyPI0jFzp5k3sL8h2HoKIqyQjTTpJ9D8qs0Qmdr4ZcGBbHa5/wBvyrztRtI6MfQl2rnLkbjcaytpjheQ7XIsEF782J/7QTuNq1hFPq6Kt+BqfEn21xdWgjQXvqJGjym9zuG7dOdduPHFdDGUmQfAyGSaMai/hq0jkrp85uthYm4AYWPXetXt1MpdNjf5CKqmZFFqmxRS30qU7IaPm6oOsUBLZjkEkMEE7FCs/wAAUksLW+IEW69CamiqlbojGiIvcEW57cvftUFi5hMK0jqi82ZVueQLGwuegoCUxfDTxyYiJ5YQ0C6muzWe66rR+XdrHkbVNFVK0mQ6xk8gT7DvyqCx6IWvpsdXa2/0oB4RvpsdXa2/0oCkxkbkG3Ll1oCpYWILBSVHM2Nh7mgPBGbXsbd7bfWgMh8TNp8MvJp6IWa30oRSMZ1INiCD2NCSaxnC80f2XzI4xVvDKluunZrqLHzDlfrU0VU078i63B84xTYUtGHVNZclvD0gXvfTf05c6URzqrIJIWIJCkgcyAbD37VBcpCGxNjYcz0FAVeE17WN+1t6A8jjLGygknkALk0AERvaxv2tvt6UB4UNgbGx5HvbtQFNAKAUAoBQCgFAKAUBN8OrYSN7D9f9qsirN74Ty9MRDJE4tcko3VWAHL0IO49KpOTjuErJLJc0ly9vBxKkwn4XG4Ha3p6VTJCOVWupaMnFm8YDNoph924Pp1/3rjnhlDqbKaZlGqEmpcf5ajxCQ/Eu3uLE/launTSd0Z5FsV8B5UIcKrEWeXzseoB+BfkN/cmt8rtnOvAm3A61Ct9CHS6gL2qkum5ePkeOLdKmNMiVo+Za2NBQHRsy/wClyb/MX9Vq3gYr4pEvica8mIzWByDEkBKrpAsSgJNwLk78yakqlSizBy0zR4PLfsakpJJ9+VQNfzAHXsbD4hf09Kgl05Oy7i/+qzr/APGH/wCoU7sLpEtZf4yQZWMIpMTtecqLgnUurxD0Hx8+VvSngS6t2ZoRRPmrrr8YFADEAZVQqtzGCR6/ShXtEwMFmCTY/L/u51kUOrSTIFaUBGsdidRBvvTuS1UWWsfjHmwGYiQhhFiAsY0gaAHAsLAU7EpVJUSZknTGYKHDA/YmiS4VbxspDaixtubWO57d6FduVt9SLmwWvL8fHhkLgY1tCoNR0gx8gOg/QULX7yvwMvPsaIMxjZopHH2MKfCUGSO7MNa32uOV/WnchK4/M1fj3AskkUjTPMJYwUMotKoB5OPnz269t4ZpBm08K4xGy1JpN2wLSEep0tpHt51A/pqV0M5r3qXcqzPMUbLft1/v5MOMMT1JLEN7bhjTtZCXvcvzLYlnjGVpgw3gOiGTQtw7Er4nibe/P17UJ2d2erIsAzhsPpGhkK7AqrdbA7bNf6UHXlsyv7Yl8XKjdb4iMeMdC3k2BsTbYXYmwtzpZHKql5GLl8SRrmbR+Isi4ggmBQZVj1AjQCdhfVf0HpQl9rGUY9JsywpEcyyCFg7TIEaUAEK1gbH8W/8ApTuGqgzAzHGNPlWLMtmMWK0x+UDQoKAAWA2sxHzp2LJVNUc8qpqKAUAoBQCgFAKAUBseSx2h/qY/6ftVkVZ0jgyArpBWxAJNxyJP/grLJ0Jj1NoxWFWRSsihlPMEVim0Xo5/nOXjCyfcSvGbgADcXPz6X/2rpg+Zbmb2ZuWGTFrscTG47tFZvybeolp49aM1qDMkyTWAcRKZrb6dOlPmLkn2vb0rnhkinSVG01KrMzWegFq3aj3OdOXYssSa0XLFFHcjxWNRKMHuTGUuh6WPWwrOo9i1y7nzRVzoFAZb5lKVjUyOVj3jF9kP+HtyoRSK/wC1ptTv4r6pBZzqN3HKzdxagpFOGzSaNCiSyKh3KqxAPyvQUips2mLSMZX1SjTIdRu4tazdxbagpEtkfEyYeNV+z62U3v40gRje4Lxg6WI2+gqbKyhZFz5zM074gSMsrkkshK8+gt02At6VBalVFLZvOZBKZpDIvwuWJYex6czQUuhR/aMul08R9Mh1Ot9nPO7dzegpFcGcTonhpNKsf8ocgfS9BSLeEzGWIMscroG+IKxAPvagaTLq5zOHEgmkDhdAYMbhRyW/b0oKRjYvFvKxaR2dj1Ykn6mhKVdCqLGSKjRq7BHsWUHytblcdaCgcY/hiIu3hg6gl/KG5Xt3oKL2EzeeJSkc0iKeaq5A+gO1CKTLUWOkVXRXYK/xqDs1v5u9BSK/7UmvGfFe8QtHv8A/w9uVBSEOZzJIZVldZG+JgxBN99z1oKRUM3n8TxfGk8W1g+olgOwPbc7UFLoW/wC0JNDR+I2hm1Mt9mbbcjqdh9KCkYtCRQCgFAKA9FAX8LhjIwUc9/yF6IhulbLJW3Mb0B4aEm9ZFgyXiQfgAY39LfvVnsip0rIksHN+ZHfpfr8655sujOxkulGYcwDb36VRLcls0PLcIcTi5WJ2hUnfv/re9dLlyxM6tm8p8K+qg/UVtF2jikqZIYaXULdq4c+LklaOzFk5lRakQCtISctmUnFR3RRetGiiZ4WtVeW+pN10PNIqOZk8qPmmrm4oBQCgFAKAUAoBQCgFAKAUAoBQCgFAKAUAoBQCgFAKAUBK5LkUmI1FSiIltTyNpUE3sORJY2OwHSocorqzXHgy5Glji3fgvCr+lr6l7NuHHhiEviRSITpurW3/AMIcKz+6ggVSOWMnSL5tLkwr+JSfhab/AEuvmQorQ5ye4awOrXJ28q9iSN6tEyyS7FrPstKHXcEE2G2/z/8AOlQ0TCV7Efl8OqRR0vc+w3+lQi50DIMTGpd2kUE+UC4Ow58v/NqiUl4mkMOSSuMW/RM3XC59hwoDYiO/qdP61hab2+5q9PmirlCS9U/wXMwxeuO8TB0PNkIYW9xV4rfcwZpvCGdRwTTGX4ZL/r61pOLlGisXTs3vLMUksEboQRbTsb7rsR+VaY+5y5upkK1jcVeUVJUzOMuV2i+JQa5njcOh0Kan1KWUU57HKLCqOb6F1FdSzLKOm9Xhjk92ZyyRWyPmyrnQKAUAoBQCgFAKAUAoBQCgFAKAUAoBQCgFAKAUAoBQHoFAbDDwxImgzjTrUOqX8xBJA1fy8jtz9q5M+o5No9T3uEcJWpvJl+FOq7t9fktzZcdhHigiQLHZ3Y7SKVAUIADp1WIu31rjTjJe8+59ApSWWSwQ2jFJX7qVtt0qt3SKf4lQskaCTwVYkWWGAItgOfiP95L7qNPevSx0tkfByblJtnO7VqVNk4WxezJblv8AXarIxyruV8UYjYL0/f8A4oxiXccKBYw7tD4shFkD28JVP4msdTH/AAi3vVOVN7nVHJyRpLe1v4V4fM3fCYYuFJkChrXESJGvrY6S/puxqnJFdEjWet1E/iySfzZsc3DCstlnlHuUcfR0P5WrJzXdL6ELPmW6m/qzWsxytsI2p7hT/wC/ADsO00O91t+JSbb+WrQhF7xdfY6ZcQllXLqIqfnVSXzX2fU17NcqZW1AqyyAujIbpIvUoffmvMGuqqPMPeGc9bCyWN/CY+de3TUPUfnyonRScOZHVI2DAFTcEXBHIg1rZx0V6O9Vc/AsolQ9z9apfki9eZQUv1NObl7CrLRjq6mmUcWj5xrE7xQCgFAKAUAoBQCgFAKAUAoBQCgFAKAUAoBQCgFAZODy+WVgsUTyMRcBVJJF7X26X296htLqCQyto4yfEusguDqFipGxFu/51y6hZJbR6Hu8Jy6PFvl+Lxfb0NrzzHw3jCSxuqxoo0sGJOm52G/xE1z5ME29ketoOK6aEJPJP3nKT6PxpdvBIyM31NFh1hSZtMXWGRR4jszNdnCqBuo1X6Ujp33ZyvjcISySim23t22Spb/4NXx2ZzQi6+CrtdXYPFNI3u3mZLCw2I5Cu6ME1T3/AEPnM2RTm5RVX52a7e/OtTElMixSRlmc25bdTz/2qUUmrLOYY0zuptbkLd9+f50bJjGiawkmlrdDtQsbHk+L0nQeR3Hof96hkEwM/wAQm0I1gc9Q2HoKo4J9SbKsPnrTNplGl+i2sD7UUUugstS4JFumywStf0w852SRf5Ue5RugJU8r1pCT6fQja7Zq2Y4HdlYaZFJBHcjmPRvTrVYT51590dOq0stPJK7i9010a/JsPAnEYW2GmNhe0bHkCfwG/L0+nar3tRwzh3N/ZaVRiUMlSpCjzTTZkdDyocSykfNdVOsUAoBQCgFAKAUAoBQCgFAKAUAoBQCgFAKAUAoC7hQda6V1nULLa+o32Fut+VqA6r/EQxypaJ1ixeBIV1jJFoiBcpbfSpIJA+HzDsTji3V9mH7rpkJlWZkqAyjEyEf3gx7I7drpIwP0HSr1Hug1J9GVMcXJJvHmWGhA38EzTX7blgoHqL1H8PyJqSI/G5UGe64PM8QerS3BPyWNj/8Aarc0V3RHvPqR5z4QkrHgcNGwO5kRpHUj/NYgEe1SRRHzzT4uS+lpZLco4xe39KD9qknoWsyy6SBtEq6HtcoT5lvy1D8J62O9CE7KcuW8i/X8qEk8i3IqQTeDg1uBy7+1GQbEAAABsBVQR+eRjQG5MCLEc+tEDKyvFieNkkAJtpYdGB2v86hokxcfhjIGVzeaFLknniIF+F/8xNlb2VqyzRk/4seq6+Z63DtTjeN6PMrjJ+6//wAtkBNEjbEEE8m7+jevr1rTFmjkW3U59fw/Lo5VLePZ9v8AD8iYyjijEYWyyffQj18yj0P7Hb2rR2jzXFSOi4PGJNGskZurC4P7HsR2qOhk0+he0VVzSChZ40Z96LKu4eN9j5nqx0igFAKAUAoBQCgFAKAUAoBQCgFAKAUAoBQCgFAS3CjMMZhygJbxFsFIU3v0JBAPraqZL5XRpiUXNKbpd34G88TZVh8IvjTYQq7sdzipHkZjux8tud9ye9ckZZm0uh6i0+g5ZT9pKSXhGt30W/d7/Q2/hHhKCGAeJh4WkcaiSuuwbcLd78httYfqei34njTlFyfKqXgYeeYfCx4uGH7HhSr21HwUv5yVFiB0tf51jPO4zUT19FwyOfRZc7buN14bK3fqe4/K8vTExw/Y47uLlh5Qt7gbD2N60nl5ZqD7nNpuHzzaTJqYy+Ht411+6IDNs4yzC4kouGw80arvoRXbX/Ux0ix2qY+0c/8AtK+z0/7rzOT9rfTtXmRmD4pzHFeJBgItIJLHw1UFF5W1bKg5b8/Wp2h8cimZQnTxY+VLZ7t2/F+fkjRcbGyuyuQzAnUQwa56+YEg79b1qmc5eyn4/kakGyYGO5J7fvUoM2XI8Pe5HMnSKhsG5x5VGq+bc9ST+lYubLJEBxBgRZkU36rfuN7H1/1q8WVZq+VzlJV9TpI96u+hBs2PwhcKyHTLGdUb/wAptYg90YbEdQaqnW5NWQWOwqujSRoVKsBNDe5hJ/WJj8Lculc+XH7L+Jj/AOD6LQ6x65rTaqXu16OTXS35de19yOw+17sbdNgflzG1TDWRa95Geo/Z7LHIljkmm9r2fS/OyX4UzsYR9LsTDJpDE/8AtsAFDf0kAA9tqtDPDK6OLX8Iz6SCySafbb/J0tSDverTjJKkjyYyi97KXPY1EYy7oSa7M+Za2NRQCgFAKAUAoBQCgFAKAUAoBQCgFAKAUAoBQCgJvgn/AK/C/wCav61DIfQ6L/EWNMQ06sTpw2HL7f8AyXAHyu6A/OuL2j9ukj24YFj4S5yW8ppr5bfkpwv9twIuhosSmkadWnUBYWBvpJ+ZNdzgeBzwNcz7NsxfEBpYo4pk08rWFvMDuxHW9cmRYVO5PdH0eh/f3pHDBBOEr32t3s+/9iOzKLE4h9WLxAtsCRYgDnsFsptR6mDdpWy2Lgurjh5ZzUI9ab+66GFhxhIZVZ9U6qwJT4QwB3BIPX0NW5s0+ir7nPkwcPwQac3OVf8ATtFP1/yU5hnEjs6wqYY5SQIY+qs1whtbUOW1t7CrY8MYu27fic+q1uTLihiaUYpbJd34v1LeWZWSXaUFVjDFgepW+31sPc2ply01CPV/oX0ejTxS1OVe5Hp/3Pw9PH6F2LCBDhyAdTwl3+ckii3byha1TuzzScwSeX51cg3LIQF0k8lUt+g+t2rOfQIk5sQSQb2s/fnysT8hVKLGBi1Lxs990sd9+e1x2NWWzINaxcVp0P8AMVP6XrQqb5gcMALm1zy9BWMmXRrXFWWIbuLrIgurg2IFwdJ7r6Gkn7js30nMs8OXraX12NNTMY2PmYBgbEHv79a4nDKlsrTProZ9BOauXLONrq1T6Ou1Hs+NiAszIR22N/lUQjl/6VX6GmozaDrlmpV2u/8AxW31RtHBXEyTN4DbMo8hP41A3HuB+XtXuaTLNQUJvfsfA8Yx6eed5dOmovr6+KXZP7m37etdbs8jY+ea8w9oUAoBQCgFAKAUAoBQCgFAKAUAoBQCgFAKAUAoDIwAbxE0MUa4swJBU9wRuKrOXLFyNtPh9vljjurdGwYl8ckGI1NqhcKJXNiTdtS3J81yy8+tYYvZTlzRW56PEYavDGOLNJOK2jVdv12VE+2f52VCph3UAAArh97AW5sDXRddzxeSJrMwx88xD+L4rMFOryG+ygHlboKwk8PNvVns4I8RWD+FzKCTezpV1ddCdw/8McY+8skSe7Fz+Qt+ddChS91Hky1KnK8km/Pr92ZuK/hs8EbSCWNtAufKdVuukHYW9b1zZvaKLb/T8/8AB6vDsmlnnjjimm9uaSTd+S6L1fMVcILhoJHaZxGpjN5SfODcfCxuQxFx5d99qx0+ecp/I9TjnDsOLSqUFvzK23bez/wanmeK8aQRYddEMj6UHcatr+g2+m9b48SjJzfU83W66c9PjwQVQSXrJrq/SyZxuE0iRj/MkcY/liSJGT2JWRSR3vW0fhs8i96PcJ8NWINx4egDlQSR90eRt1X61SbolEkuCAlCOwINzz7A2v61nexYozWUSHw02VQdx1tufl5frUx23DNTziTTIhH4QP8AWtUVN4y3Ea4UfkCt/asZLcsjVeLMeArG+x/7Ruf2rPM6jyrqz1eD4VLO80/hxrmfr2/JySRrknub11JUqPKnJzk5PvuU1JUysrxJjmjdb3V1It6EbftUp07KyjzJo78a71I8lo+d6889gUAoBQCgFAKAUAoBQCgFAKAUAoBQCgFAKAUAoCT4ZdFxcBkAKBwWBFwR2qs2lFtm2nhOeWMcbqTaSN9z9i2ADNzxGNQWHLSoO3sDcD2rl0zu5PuepxxRx5oYIdIR/Vttv1ezZ1FLqbfKux8slZ837yOXTYm2MMj9Jyx9g9/2rxuZLLb8f7n6djwuXD1ij1eOl6uP5OlYXGwuLrIrX7MPzF9vnXrLMpbpo/O8mizYXy5IST9CG4oxcnhOkT4VQVILSyMWtbcKirufdvlVZ5VVN7G2j0md5YyxwlaarZ7b9Tj2KjWM3mJnkI8qclBOwJA/Tr2rmxyc1UFyx7s+i12CGGSepm8uR9I9vp4fS/AlMr4Y8SNsTiZxCutY1ttuQXk9lWEObDmSB7648sX7sDyeIafPjmpZ3u1deHl4JehLcREPFHOAQuIkmlUHmE+6jjB9dEan51ulSo827bI/BHy1YG48NyWEZHP4f/tYj6C/yFZz6EoycbDpdgDqF+f+vrUJhl2IhYWP43Okd7bX/eo6sGn5t55bA8yF+ew/WtSDYsbmAhjCk7KLKo61lknGCtnXpNJl1U+TGvV9l6nO+Ks1L3U/E3P/AArzArHApTl7SXyPZ4lLFo9P+54urpyf+/H7eprFdh82KAqjcggjmDce4oD6DDFgCBsRf6716MFBK7PHlz3SR89V5x7AoBQCgFAKAUAoBQCgFAKAUAoBQCgFAKAUAoBQGVlf99H/AFCss38t+h3cM/q8f+pHReIf+kywdPtH/wDVRgX8FFuMN/8AyGX5f+qOrwHzfOrZVUdjyce8tzkGcf383+Y//ca8aXxH6npP5GP/AEx+yMMVB1HrcqLqUyP3WQGQeaVy25tzO5+tejq9saSPkuAL2mqyTnu/F7vr4my8Sf3GWL+Fppiy9GIaIAkcibG1Ro/hZy/tC3++P0RLcZqBh8vAAAGHGw5fDHXYjwkQGX/CasDaMjNoxb+c/tVWSjeq5yxr+aH74+lrem1aw6EM0lP71P6h+taFSziWJYkkn3rx8jbk7P0jQQjDTR5UltexomIYlmub7mvYiqSPzzPJyySb8WW6kyFAKA+jsvP3MP8Alr/2irQSZyzbTP/Z">
            <a:hlinkClick r:id="rId2"/>
          </p:cNvPr>
          <p:cNvSpPr>
            <a:spLocks noChangeAspect="1" noChangeArrowheads="1"/>
          </p:cNvSpPr>
          <p:nvPr/>
        </p:nvSpPr>
        <p:spPr bwMode="auto">
          <a:xfrm>
            <a:off x="223838" y="-1165225"/>
            <a:ext cx="5800725" cy="27527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data:image/jpeg;base64,/9j/4AAQSkZJRgABAQAAAQABAAD/2wCEAAkGBxQTEhQUEhMVFRQXGB0aGBcYGBwcGBYaGBwZGBwcGB0cHighGholHRgYITEhJSkrLi4uGh8zODMsNygtLiwBCgoKDg0OGxAQGywkICYsLCwsLywsLCwsLCwsLCwsLCwsLCwsLCwsLCwsLCwsLCwsLCwsLCwsLCwsLCwsLCwsLP/AABEIAJoBRgMBEQACEQEDEQH/xAAcAAEAAQUBAQAAAAAAAAAAAAAABQIDBAYHAQj/xABBEAACAQIEBAQDBgMHAwQDAAABAgMAEQQFEiEGMUFREyJhcTKBkRQjQqGxwQdSchUzYnPR4fE0svAkQ1OidLPC/8QAGwEBAAMBAQEBAAAAAAAAAAAAAAECAwQFBgf/xAA6EQACAgECBAMHAQcDBAMAAAAAAQIRAwQhBRIxQVFhcRMiMoGRsdGhBhQjMzTB4XLw8UJiorIVNVL/2gAMAwEAAhEDEQA/AOG0AoBQCgFAKAUAoBQCgFAKAUAoBQCgFAKAUAoBQCgFAKAUAoBQCgFAKAUAoDY8slwk6LDiFGHkGyYhBdT6Tpff+oWPvWUueLtbo6IRhkVdH+j/AA/09DMxeDxGFAXE4f7RCoDRzoT5V6GKdeS3PwtcAnkL1CcZ7xdf78DOUZQdSRhYzPo5HGqA4gWtqmY+Nf1ki0Fx/VerKD7OvQpZjSSTySCX4WX4NzcAchc3Y25eYk1dQ2ohskIsxGpDLhtOkgqY+QDG0qW/+NwWIX8LHbYkVXkfYWjpPAro2CiCHZdS7ixuGPMdCQQfnV7owmveJ4rSzNoptUpho801LIPnKqnYKAUAoBQCgFAKAUAoBQCgFAKAUAoBQCgFAKAUAoBQCgFAKAUAoBQCgPaA8oBQGbhfEkHhh28O+orc6QeV9PK9Eldhtm48P8O3sqoWc727Dux6VLkoq2V3ZsON4WxCLcIjjqE3I+RG/wAqzjng3RLxs1fFYaxIIIPYjlW6p9DN7Ez/AA/zLw5mgPwym6+jqP3At8hWU0S6Z0MrWfNsV5dzxowQQeot2qrk6JUVZFZZlk0U8rPOrwPuqaFVka/+ABTzNza527VaEqVInJUupwKtTQUBl5UgaVQwuDfY+xrLM2oNo7+F445NXCM1ad7fJmZn8CqU0qFvfkPastLOUk+Zno8e02LC8fs4pXfT5EYYGtfSbd7G1dPMrqzxHgyqPO4uvGnQjhZvhUn2BNHJLqyIYcmT4It+ispKnl1qSji06fUu/ZHtfQ1vY1T2kfFG/wC6aiubklXoy5gMEZGtyHU25VGTIoRs10Ohnqsqgtl3ddC9muA0MAgYrpuTb3qmDLzq2dXFOH/u+RRxRbjypt+e9+Rey4x+H5oyxudwt/zqmZT5/dlS9Tp4dLSrT/xcTk7e6jf6kTXUfPl9MDIRcI1vaqPLBd0dcNBqZrmjjlXoyy6EGxFj61ZNPdHNOEoPlkqfmXYsI7C6oxHoKrLJGOzZvi0efKrxwbXki3JEVNmBB7GrJpq0Y5Mc8cuWaafmUVJQUAoBQCgFAKAUAoBQCgFAKAUBOcNTSrq8KZIbkXLOiE+l2G49OVZ5Fsa4nC/fuvI2DVJvrbLnv+Jhgr/VSGP0rH3vD7nRWlfeX0j+TXM+aMNZGic9fCUBF9AQov8AmPWtcal3MsrwrbGn6v8ACr+5KcK4UadZXlyHcnr/AOelbo5WdnyHK1giA/G27nue3sK87Lkc5G8I0iQNZljAzPKo51IkUE22b8Q9jV4ZJQexVxUupyrHYRsLjI780lXfuLg3+Yr0eZTimc9VaOpzNvVYQowlOwklZzw3sXjlQZ71CxuJLmpdD5srY2FAZuTf3yfP9DWOo/ls9Pg/9bj9X9mZ3EnOP5/tWOj7/I9T9pfix/P+xlYs/wDpB/Qv7VjD+o+bO7V//Ur/AEQ/sWeGuT+4/er63qjm/Zr4Mnqv7lvLFBxL35gtb3vV8zawxryMOGxhLiWTm63KvWy9jHxKsSput9rAHb161TGsElT6nTrJ8VxZJTg7j2pJ7eaqzHyLFNr07Wa5PvatNVjXJzd0cfAtXk/eHi7Stv1ou55jmVigtpZd9t971TTYoyXM+tnTxziGbFN4I1yuO/jvZfyM/c/M1nqv5n0OvgX9F85GBkGGDMWIvptYep/4ro1WRxjS7nkcA0kMuWWSavlqvV/ii7mmaushVDYL6Dc/Oq4dPBwTlubcU4vqIaiWPE6UfJO/rZi4UmeZde/f2UVrOsWN8pw6Xn4hrY+238fRfklM0kmBCxKdIHMD8q5cCxNXN7nu8Uya6M4w0sWopdkvp8hmMZeDU4s6i/52NMUlDNyx6MjiGKWo4f7TKqnFX+fqa1XonxgoBQCgFAKAUAoBQCgFAKAUAoD2gPKAy8twxkkVbXqUQzp3DeVapI41HlUhnPoLE/XkPeq5J8sbEVbN8xuIxJNoIUt/PK+kfJVBY/PTXAox7s2t9iJx+Z42LY/ZGY9B4ot7m5/StYYYzVqyrm0SmR4yWWMtNGkbaiAFcsCBbe5UW3vt6VllhyOkWjK0aDxA/wBsxOuKyxIQNZ3L6SblV7c7Ene17Eb124ouMKZjN2zfp4CSCrstudgpDejBlP5WPrVpX3MIUuhHYzMfBmjSWWFQ4axa6DUNGkEkkC419uVZzclHbc1hCMn4GDlXFkE0rxLKjFRfXuqmxsQLqL8xv17US23QlGujOF1qXPQKAmsuyt0kVmAsPX0rjzZ4Sg0j6bh3CNTh1Mck0qXn5HnEjDUg6gG/zt/pTRp02V/aScXkhFdUnfzozjEXwwVeZRfyt/pWHNyZm34s9Z4panhkYY+rjH9KPMmwjRhg1rm2wN7e9NTkU2qKcF0WTSxkslW6dX09SHaF2lkMYNwxO3PnXapRWOPN4I+alhz5NXkeBO1KT269WTGVSzG4kBt0JFjf96488cSVwPpeFZtdNtahbJbNqnf9zBwzqMUbciSB7kf61vNN4NzytNkxR4s3Ho2182vyV57g3Z9SrcBd/S16rpckVGm+5rxzRZ8uZZIRtcu/lVmTkQ+5+ZrLVfzPod/Av6L5sw+HZwGZT+K1vcf81vq4NpPwPL/Z3PGGWWNv4qr1V/k8zTLHMhZVuG3/AOaYM8FBJvoRxThWonqZTxxtS3/5LOCBhmXXtcb+l6vkrLjfKc+iUtBrYrPt4+Vknmsc1wYibW3APXvXNgeKqmtz3OKY9dzqemk6rdJ9/EjcUuICEuW0nYgmunH7Fy92rPE1UeJQwuWdvle27Iyug8UUAoBQCgFAKAUAoBQCgFAKAUB0v+GXCUOJgd50Vi7MqXvsIwl7WIsSXG/Pba298cuTlLRVmm8W5T9lxUkQBCg+W+5sfXrY3F/StYu1ZUlOEYrqTa1v32v9L1bsVfU7NwvgBFApt5nAZj135D2A/U1wZp80qN4KkRHGvFr4Q6Y4Ha4PntZb9NyD1/5rXDii1b3KzlTohsFAcVi4R9qLnw/EnEdyiMLfdhiNLcyLi/wnltW+R+zhsZpczNs4ji04OZY7r5CotsbHY2J5GxO5rixvmyKzZ7ROeZXIiKYsR4kcviRCFI2uGBP3nin4Qtu1j6V6N7HO0dNcW6iqOSbMVFotYrBLIpWRQyMLFTuCPnVJSouovqc9xf8ACxdbGPE6FJ8qtHqKjtfVv72qYSc1si8pqPU5bVy56DQGWuZy2+M1k8GPwPQXFdYlSyMxXck3Jue5rRJLZHDKcpvmk7Zegx0iCysQO1UlihJ20dODXajBHlxzaQjxsikkMbnme9S8cGqaIx67UY5OUZu31fieR4p1YsrEE8z396lwi1TRXHq82KbyQk0318y5JmMrCxc29Nv0qkcOOLtI3ycT1eSPLLI6+n2oxQ1anAnRlHMpbW1m1Zexx3dHe+J6tx5Xkdf779SiLGyKLKxA7VaWOEnbRlh12oww5Mc2l4FgGrnKnXQy1zOUC2s/lWTwY32PQjxXWRVLI/v+rMaWUsbsST3NaJJbI48mWeWXNNtvzL8OYSKLK5t25/rVJYYSdtHTh4lqsMeWE2l9fuUTYt3+Jif0qY44x+FGefV58/8AMk39voWKucwoBQCgFAKAUAoBQCgFAKAUAoDrP8GM+QK+Ge+tSzoP5lbRrt3IKA252J7Vz54XuXi6JT+KXDoxKfaENjHHewW2oal1MzdfIdvaqYG4+6yZb7mlZA2ltB6rb5jeu0xO4QWKrp5aRb2sK8qXXc6UU4jDhxZlDA9CLikZVuhVmFl2TxQEmNbX9rC/aw/OtJ5XNUyqike5gQ8boPMSpWw9Rbc8hUQVNNhu0c1zbLzGwJvqDoGv1YMu/wA69FSTRz1RuXEWVvOhEUvgyG3nCg3AN7G4v8wQfflUSxQ6mUM0lsyQhlcIoYqWA3IFgT6DpRQh3Kucuxbat0klsYu73PnGsD0D2gN/zLhuBMJh0hWObEYgDS5aQMxJG6DZQoB31dKmjJSdu+xDY3g9lSUxzxTPALzRpe6W52JADWsb+1KLc5TLwdIuFXFGWMRtHrsSQ1+iDux3+lKHOroyv4eZJDimxCTC/wB35WuboxNgw33O/I0RGSTVUYnD3DLS477PKLCJj4vO2lTbY/4jYA+t6JbkynUbRLY7I4hJmgSFNMCqUuzgx3Unyc9R2/FSiqk6RA43hzwYleWeJXZBIsR1airbjcLp1el6UXUrZ7mXDhgjBlniWUqH8HzatLbjcLp1el/nSgpW9iUxvDPiSYGGNY4mmgDlgzNqOnUWa/Im3IbUoqpUmzAzHhJ4sO8/jQyCN9Eio1yhJAsdrXuRf360olTt0ZWE4Gkdoo2mhjlkXWIiW1hLHc2Fr7cr/pSiHkRrGKh0OyE3KsVJ9jb9qg0J88IsYXljnikMa63Rdd9PdSygN8qminPvRfwnBDuuHJxEKeOupFYkMT/KBbc786UQ8lWYeX8KyyPOrPHEuHJEsjk6QbkbWG97UolzRncZ5PFh8PgjGE1ujF3RiVkI0WYX6bk8hzo0RCVtmXguGEnyrxo1/wDUKztcE3dUNitvQb7DoO9K2Ic6nRb4G4aSeLETzLqRUYRqSRdwLltrfDt9fSiRM500kQ68NuYcLLrW2Jk8NRvdTqKXPpt0pRbm3aM3DcESviMRh1kTXAoJO9n1AEAdufWlEe0VJluHhBi0954Vig0h5ix8MswBAWw3NzalDnWxJ5/woL4CHDoniyxEuwYlGIC3e5/DzOw68qUVjPq2Q2Z8MmOFpopo540fRIU1Ao3sw3W9hcd6UWUt6ZlZzwRLh1UmSNixRUUGzuzm1lB7bb+tKEciZTiuDXUShZ4pJoV1ywrq1KvM2JFmI6gUoKZfyDhAscNJM8SrM4KwsxDyoCNVrDty36ilESn1oiOLcIkWMnjjXSivZRvsLDvvRloO4pkRUFjNyfHvBPHLGwV0YEE3t2Oq25W1wbdKhq1TB1viDjIz4eVIl8htEZLDQ/Mu0RvdhYaeW2sb96LTxi7RLm2jSMC/3iH/ABD9f962KHa+HDeBPS4+QJtXnZvjZvDoSdqwsuWcSlwQDa4Iv2vVounZDIfGSzQ6SDFp2AjCnoGJOrUOunptY873G8VGb3KNtGsT4gYmOImwlfFAuvZUOwHpbT+ddaTUq7GUmuWza2Na3ucZRqo9yVseE1G66DZnzdVTsFAbvLxNFH/ZbodZw6ESqAQRcKpAvsTa/wBKmzLkb5vMurm+Ew5xs0M7SviVYJH4bLo1kk6ydja/Tnb1qRyydJkVxNmscuEwMUb3aJCJFsRpPltzFjyPKoZaMWm2WOGMzSCPF3fS7xAR7HdwwYWsNuV96ISVtGy47jGB2w7oNEkrxNi2AOwiIsvLcXudugFTZRY3+DHxPEGHLZqRJtiFQReVvOQGB6bcxztUWSov3SnD57CmDeKbEjEqYtMcJhIaN7C3nPIL335C3agcXzWkevnsIwUkMuKGLvHphQwlWia1gS7dF+Z2+VLHK+a0qL0PEWGGKy6TxPJDhwkh0t5W0EW5b79qmyHF0yLbOIfsWOi1/eS4gOgsfMupTe9rDYHnUFuV8yZuGVqs+Lw2MZZo2WAalaIiNRpJ1+KTpKkNsBc7jlvaTN7RcTmq4qMYzxWGuMTayP5l13+e3Sqm9OjesTxNhr40/a3kWeIiOMo4WM6baRfYE36ADvVrMeR0tiL/ALeg1ZSfE2w62l2byfD6b8jyvSy3K/ePYM9wznMYJZTHHiJNccoQtyN9159B+dRY5XsyP4xzOCTD4KKCQv4KMrEqVP4ADbpfSTa5oy0E022ZeRcUJhocEA12SSTxksf7uQj0seQNh1FEyJQtskIOKMMs8yIwjwqYd44QA1mdyGY2tcXO2/RRU2V5HXmYWWZvhDg8GkszRyYaYvpEZbXdy432AG/PfkdqglxlbruZa8SYcYrMpBL5ZogsR0t5mCAdrjfvU2RyOkiF4czGA4PEYTESGESMrrIELi62uCB/SPrUItJPmTRONxZhopsC0TNJHFC0T+WzqCFANjsTtewJqbK8jaZEcR5xeJ0jx/jK5H3Yw4S63v5msNxYcvyqC0Y+Rc4p4ijbH4fEQt4ixJHfYjdWYkbjsedG9xGL5WmZue8SK/iyQY8qHU2g+zjVuN0Z7cvW5+dGyIx8UU4XOcHIuAeWZo5MKArRiMtrsVsQw2A8tzz9u82iHGSuu5q/FmMSbGTyRnUjPdTYi4sO+9VZpFUiJoWJHKZ441ldwGkCjwVZbrqLAFj0JVdRAO1/axlAzsmxTyPI0jFzp5k3sL8h2HoKIqyQjTTpJ9D8qs0Qmdr4ZcGBbHa5/wBvyrztRtI6MfQl2rnLkbjcaytpjheQ7XIsEF782J/7QTuNq1hFPq6Kt+BqfEn21xdWgjQXvqJGjym9zuG7dOdduPHFdDGUmQfAyGSaMai/hq0jkrp85uthYm4AYWPXetXt1MpdNjf5CKqmZFFqmxRS30qU7IaPm6oOsUBLZjkEkMEE7FCs/wAAUksLW+IEW69CamiqlbojGiIvcEW57cvftUFi5hMK0jqi82ZVueQLGwuegoCUxfDTxyYiJ5YQ0C6muzWe66rR+XdrHkbVNFVK0mQ6xk8gT7DvyqCx6IWvpsdXa2/0oB4RvpsdXa2/0oCkxkbkG3Ll1oCpYWILBSVHM2Nh7mgPBGbXsbd7bfWgMh8TNp8MvJp6IWa30oRSMZ1INiCD2NCSaxnC80f2XzI4xVvDKluunZrqLHzDlfrU0VU078i63B84xTYUtGHVNZclvD0gXvfTf05c6URzqrIJIWIJCkgcyAbD37VBcpCGxNjYcz0FAVeE17WN+1t6A8jjLGygknkALk0AERvaxv2tvt6UB4UNgbGx5HvbtQFNAKAUAoBQCgFAKAUBN8OrYSN7D9f9qsirN74Ty9MRDJE4tcko3VWAHL0IO49KpOTjuErJLJc0ly9vBxKkwn4XG4Ha3p6VTJCOVWupaMnFm8YDNoph924Pp1/3rjnhlDqbKaZlGqEmpcf5ajxCQ/Eu3uLE/launTSd0Z5FsV8B5UIcKrEWeXzseoB+BfkN/cmt8rtnOvAm3A61Ct9CHS6gL2qkum5ePkeOLdKmNMiVo+Za2NBQHRsy/wClyb/MX9Vq3gYr4pEvica8mIzWByDEkBKrpAsSgJNwLk78yakqlSizBy0zR4PLfsakpJJ9+VQNfzAHXsbD4hf09Kgl05Oy7i/+qzr/APGH/wCoU7sLpEtZf4yQZWMIpMTtecqLgnUurxD0Hx8+VvSngS6t2ZoRRPmrrr8YFADEAZVQqtzGCR6/ShXtEwMFmCTY/L/u51kUOrSTIFaUBGsdidRBvvTuS1UWWsfjHmwGYiQhhFiAsY0gaAHAsLAU7EpVJUSZknTGYKHDA/YmiS4VbxspDaixtubWO57d6FduVt9SLmwWvL8fHhkLgY1tCoNR0gx8gOg/QULX7yvwMvPsaIMxjZopHH2MKfCUGSO7MNa32uOV/WnchK4/M1fj3AskkUjTPMJYwUMotKoB5OPnz269t4ZpBm08K4xGy1JpN2wLSEep0tpHt51A/pqV0M5r3qXcqzPMUbLft1/v5MOMMT1JLEN7bhjTtZCXvcvzLYlnjGVpgw3gOiGTQtw7Er4nibe/P17UJ2d2erIsAzhsPpGhkK7AqrdbA7bNf6UHXlsyv7Yl8XKjdb4iMeMdC3k2BsTbYXYmwtzpZHKql5GLl8SRrmbR+Isi4ggmBQZVj1AjQCdhfVf0HpQl9rGUY9JsywpEcyyCFg7TIEaUAEK1gbH8W/8ApTuGqgzAzHGNPlWLMtmMWK0x+UDQoKAAWA2sxHzp2LJVNUc8qpqKAUAoBQCgFAKAUBseSx2h/qY/6ftVkVZ0jgyArpBWxAJNxyJP/grLJ0Jj1NoxWFWRSsihlPMEVim0Xo5/nOXjCyfcSvGbgADcXPz6X/2rpg+Zbmb2ZuWGTFrscTG47tFZvybeolp49aM1qDMkyTWAcRKZrb6dOlPmLkn2vb0rnhkinSVG01KrMzWegFq3aj3OdOXYssSa0XLFFHcjxWNRKMHuTGUuh6WPWwrOo9i1y7nzRVzoFAZb5lKVjUyOVj3jF9kP+HtyoRSK/wC1ptTv4r6pBZzqN3HKzdxagpFOGzSaNCiSyKh3KqxAPyvQUips2mLSMZX1SjTIdRu4tazdxbagpEtkfEyYeNV+z62U3v40gRje4Lxg6WI2+gqbKyhZFz5zM074gSMsrkkshK8+gt02At6VBalVFLZvOZBKZpDIvwuWJYex6czQUuhR/aMul08R9Mh1Ot9nPO7dzegpFcGcTonhpNKsf8ocgfS9BSLeEzGWIMscroG+IKxAPvagaTLq5zOHEgmkDhdAYMbhRyW/b0oKRjYvFvKxaR2dj1Ykn6mhKVdCqLGSKjRq7BHsWUHytblcdaCgcY/hiIu3hg6gl/KG5Xt3oKL2EzeeJSkc0iKeaq5A+gO1CKTLUWOkVXRXYK/xqDs1v5u9BSK/7UmvGfFe8QtHv8A/w9uVBSEOZzJIZVldZG+JgxBN99z1oKRUM3n8TxfGk8W1g+olgOwPbc7UFLoW/wC0JNDR+I2hm1Mt9mbbcjqdh9KCkYtCRQCgFAKA9FAX8LhjIwUc9/yF6IhulbLJW3Mb0B4aEm9ZFgyXiQfgAY39LfvVnsip0rIksHN+ZHfpfr8655sujOxkulGYcwDb36VRLcls0PLcIcTi5WJ2hUnfv/re9dLlyxM6tm8p8K+qg/UVtF2jikqZIYaXULdq4c+LklaOzFk5lRakQCtISctmUnFR3RRetGiiZ4WtVeW+pN10PNIqOZk8qPmmrm4oBQCgFAKAUAoBQCgFAKAUAoBQCgFAKAUAoBQCgFAKAUBK5LkUmI1FSiIltTyNpUE3sORJY2OwHSocorqzXHgy5Glji3fgvCr+lr6l7NuHHhiEviRSITpurW3/AMIcKz+6ggVSOWMnSL5tLkwr+JSfhab/AEuvmQorQ5ye4awOrXJ28q9iSN6tEyyS7FrPstKHXcEE2G2/z/8AOlQ0TCV7Efl8OqRR0vc+w3+lQi50DIMTGpd2kUE+UC4Ow58v/NqiUl4mkMOSSuMW/RM3XC59hwoDYiO/qdP61hab2+5q9PmirlCS9U/wXMwxeuO8TB0PNkIYW9xV4rfcwZpvCGdRwTTGX4ZL/r61pOLlGisXTs3vLMUksEboQRbTsb7rsR+VaY+5y5upkK1jcVeUVJUzOMuV2i+JQa5njcOh0Kan1KWUU57HKLCqOb6F1FdSzLKOm9Xhjk92ZyyRWyPmyrnQKAUAoBQCgFAKAUAoBQCgFAKAUAoBQCgFAKAUAoBQHoFAbDDwxImgzjTrUOqX8xBJA1fy8jtz9q5M+o5No9T3uEcJWpvJl+FOq7t9fktzZcdhHigiQLHZ3Y7SKVAUIADp1WIu31rjTjJe8+59ApSWWSwQ2jFJX7qVtt0qt3SKf4lQskaCTwVYkWWGAItgOfiP95L7qNPevSx0tkfByblJtnO7VqVNk4WxezJblv8AXarIxyruV8UYjYL0/f8A4oxiXccKBYw7tD4shFkD28JVP4msdTH/AAi3vVOVN7nVHJyRpLe1v4V4fM3fCYYuFJkChrXESJGvrY6S/puxqnJFdEjWet1E/iySfzZsc3DCstlnlHuUcfR0P5WrJzXdL6ELPmW6m/qzWsxytsI2p7hT/wC/ADsO00O91t+JSbb+WrQhF7xdfY6ZcQllXLqIqfnVSXzX2fU17NcqZW1AqyyAujIbpIvUoffmvMGuqqPMPeGc9bCyWN/CY+de3TUPUfnyonRScOZHVI2DAFTcEXBHIg1rZx0V6O9Vc/AsolQ9z9apfki9eZQUv1NObl7CrLRjq6mmUcWj5xrE7xQCgFAKAUAoBQCgFAKAUAoBQCgFAKAUAoBQCgFAZODy+WVgsUTyMRcBVJJF7X26X296htLqCQyto4yfEusguDqFipGxFu/51y6hZJbR6Hu8Jy6PFvl+Lxfb0NrzzHw3jCSxuqxoo0sGJOm52G/xE1z5ME29ketoOK6aEJPJP3nKT6PxpdvBIyM31NFh1hSZtMXWGRR4jszNdnCqBuo1X6Ujp33ZyvjcISySim23t22Spb/4NXx2ZzQi6+CrtdXYPFNI3u3mZLCw2I5Cu6ME1T3/AEPnM2RTm5RVX52a7e/OtTElMixSRlmc25bdTz/2qUUmrLOYY0zuptbkLd9+f50bJjGiawkmlrdDtQsbHk+L0nQeR3Hof96hkEwM/wAQm0I1gc9Q2HoKo4J9SbKsPnrTNplGl+i2sD7UUUugstS4JFumywStf0w852SRf5Ue5RugJU8r1pCT6fQja7Zq2Y4HdlYaZFJBHcjmPRvTrVYT51590dOq0stPJK7i9010a/JsPAnEYW2GmNhe0bHkCfwG/L0+nar3tRwzh3N/ZaVRiUMlSpCjzTTZkdDyocSykfNdVOsUAoBQCgFAKAUAoBQCgFAKAUAoBQCgFAKAUAoC7hQda6V1nULLa+o32Fut+VqA6r/EQxypaJ1ixeBIV1jJFoiBcpbfSpIJA+HzDsTji3V9mH7rpkJlWZkqAyjEyEf3gx7I7drpIwP0HSr1Hug1J9GVMcXJJvHmWGhA38EzTX7blgoHqL1H8PyJqSI/G5UGe64PM8QerS3BPyWNj/8Aarc0V3RHvPqR5z4QkrHgcNGwO5kRpHUj/NYgEe1SRRHzzT4uS+lpZLco4xe39KD9qknoWsyy6SBtEq6HtcoT5lvy1D8J62O9CE7KcuW8i/X8qEk8i3IqQTeDg1uBy7+1GQbEAAABsBVQR+eRjQG5MCLEc+tEDKyvFieNkkAJtpYdGB2v86hokxcfhjIGVzeaFLknniIF+F/8xNlb2VqyzRk/4seq6+Z63DtTjeN6PMrjJ+6//wAtkBNEjbEEE8m7+jevr1rTFmjkW3U59fw/Lo5VLePZ9v8AD8iYyjijEYWyyffQj18yj0P7Hb2rR2jzXFSOi4PGJNGskZurC4P7HsR2qOhk0+he0VVzSChZ40Z96LKu4eN9j5nqx0igFAKAUAoBQCgFAKAUAoBQCgFAKAUAoBQCgFAS3CjMMZhygJbxFsFIU3v0JBAPraqZL5XRpiUXNKbpd34G88TZVh8IvjTYQq7sdzipHkZjux8tud9ye9ckZZm0uh6i0+g5ZT9pKSXhGt30W/d7/Q2/hHhKCGAeJh4WkcaiSuuwbcLd78httYfqei34njTlFyfKqXgYeeYfCx4uGH7HhSr21HwUv5yVFiB0tf51jPO4zUT19FwyOfRZc7buN14bK3fqe4/K8vTExw/Y47uLlh5Qt7gbD2N60nl5ZqD7nNpuHzzaTJqYy+Ht411+6IDNs4yzC4kouGw80arvoRXbX/Ux0ix2qY+0c/8AtK+z0/7rzOT9rfTtXmRmD4pzHFeJBgItIJLHw1UFF5W1bKg5b8/Wp2h8cimZQnTxY+VLZ7t2/F+fkjRcbGyuyuQzAnUQwa56+YEg79b1qmc5eyn4/kakGyYGO5J7fvUoM2XI8Pe5HMnSKhsG5x5VGq+bc9ST+lYubLJEBxBgRZkU36rfuN7H1/1q8WVZq+VzlJV9TpI96u+hBs2PwhcKyHTLGdUb/wAptYg90YbEdQaqnW5NWQWOwqujSRoVKsBNDe5hJ/WJj8Lculc+XH7L+Jj/AOD6LQ6x65rTaqXu16OTXS35de19yOw+17sbdNgflzG1TDWRa95Geo/Z7LHIljkmm9r2fS/OyX4UzsYR9LsTDJpDE/8AtsAFDf0kAA9tqtDPDK6OLX8Iz6SCySafbb/J0tSDverTjJKkjyYyi97KXPY1EYy7oSa7M+Za2NRQCgFAKAUAoBQCgFAKAUAoBQCgFAKAUAoBQCgJvgn/AK/C/wCav61DIfQ6L/EWNMQ06sTpw2HL7f8AyXAHyu6A/OuL2j9ukj24YFj4S5yW8ppr5bfkpwv9twIuhosSmkadWnUBYWBvpJ+ZNdzgeBzwNcz7NsxfEBpYo4pk08rWFvMDuxHW9cmRYVO5PdH0eh/f3pHDBBOEr32t3s+/9iOzKLE4h9WLxAtsCRYgDnsFsptR6mDdpWy2Lgurjh5ZzUI9ab+66GFhxhIZVZ9U6qwJT4QwB3BIPX0NW5s0+ir7nPkwcPwQac3OVf8ATtFP1/yU5hnEjs6wqYY5SQIY+qs1whtbUOW1t7CrY8MYu27fic+q1uTLihiaUYpbJd34v1LeWZWSXaUFVjDFgepW+31sPc2ply01CPV/oX0ejTxS1OVe5Hp/3Pw9PH6F2LCBDhyAdTwl3+ckii3byha1TuzzScwSeX51cg3LIQF0k8lUt+g+t2rOfQIk5sQSQb2s/fnysT8hVKLGBi1Lxs990sd9+e1x2NWWzINaxcVp0P8AMVP6XrQqb5gcMALm1zy9BWMmXRrXFWWIbuLrIgurg2IFwdJ7r6Gkn7js30nMs8OXraX12NNTMY2PmYBgbEHv79a4nDKlsrTProZ9BOauXLONrq1T6Ou1Hs+NiAszIR22N/lUQjl/6VX6GmozaDrlmpV2u/8AxW31RtHBXEyTN4DbMo8hP41A3HuB+XtXuaTLNQUJvfsfA8Yx6eed5dOmovr6+KXZP7m37etdbs8jY+ea8w9oUAoBQCgFAKAUAoBQCgFAKAUAoBQCgFAKAUAoDIwAbxE0MUa4swJBU9wRuKrOXLFyNtPh9vljjurdGwYl8ckGI1NqhcKJXNiTdtS3J81yy8+tYYvZTlzRW56PEYavDGOLNJOK2jVdv12VE+2f52VCph3UAAArh97AW5sDXRddzxeSJrMwx88xD+L4rMFOryG+ygHlboKwk8PNvVns4I8RWD+FzKCTezpV1ddCdw/8McY+8skSe7Fz+Qt+ddChS91Hky1KnK8km/Pr92ZuK/hs8EbSCWNtAufKdVuukHYW9b1zZvaKLb/T8/8AB6vDsmlnnjjimm9uaSTd+S6L1fMVcILhoJHaZxGpjN5SfODcfCxuQxFx5d99qx0+ecp/I9TjnDsOLSqUFvzK23bez/wanmeK8aQRYddEMj6UHcatr+g2+m9b48SjJzfU83W66c9PjwQVQSXrJrq/SyZxuE0iRj/MkcY/liSJGT2JWRSR3vW0fhs8i96PcJ8NWINx4egDlQSR90eRt1X61SbolEkuCAlCOwINzz7A2v61nexYozWUSHw02VQdx1tufl5frUx23DNTziTTIhH4QP8AWtUVN4y3Ea4UfkCt/asZLcsjVeLMeArG+x/7Ruf2rPM6jyrqz1eD4VLO80/hxrmfr2/JySRrknub11JUqPKnJzk5PvuU1JUysrxJjmjdb3V1It6EbftUp07KyjzJo78a71I8lo+d6889gUAoBQCgFAKAUAoBQCgFAKAUAoBQCgFAKAUAoCT4ZdFxcBkAKBwWBFwR2qs2lFtm2nhOeWMcbqTaSN9z9i2ADNzxGNQWHLSoO3sDcD2rl0zu5PuepxxRx5oYIdIR/Vttv1ezZ1FLqbfKux8slZ837yOXTYm2MMj9Jyx9g9/2rxuZLLb8f7n6djwuXD1ij1eOl6uP5OlYXGwuLrIrX7MPzF9vnXrLMpbpo/O8mizYXy5IST9CG4oxcnhOkT4VQVILSyMWtbcKirufdvlVZ5VVN7G2j0md5YyxwlaarZ7b9Tj2KjWM3mJnkI8qclBOwJA/Tr2rmxyc1UFyx7s+i12CGGSepm8uR9I9vp4fS/AlMr4Y8SNsTiZxCutY1ttuQXk9lWEObDmSB7648sX7sDyeIafPjmpZ3u1deHl4JehLcREPFHOAQuIkmlUHmE+6jjB9dEan51ulSo827bI/BHy1YG48NyWEZHP4f/tYj6C/yFZz6EoycbDpdgDqF+f+vrUJhl2IhYWP43Okd7bX/eo6sGn5t55bA8yF+ew/WtSDYsbmAhjCk7KLKo61lknGCtnXpNJl1U+TGvV9l6nO+Ks1L3U/E3P/AArzArHApTl7SXyPZ4lLFo9P+54urpyf+/H7eprFdh82KAqjcggjmDce4oD6DDFgCBsRf6716MFBK7PHlz3SR89V5x7AoBQCgFAKAUAoBQCgFAKAUAoBQCgFAKAUAoBQGVlf99H/AFCss38t+h3cM/q8f+pHReIf+kywdPtH/wDVRgX8FFuMN/8AyGX5f+qOrwHzfOrZVUdjyce8tzkGcf383+Y//ca8aXxH6npP5GP/AEx+yMMVB1HrcqLqUyP3WQGQeaVy25tzO5+tejq9saSPkuAL2mqyTnu/F7vr4my8Sf3GWL+Fppiy9GIaIAkcibG1Ro/hZy/tC3++P0RLcZqBh8vAAAGHGw5fDHXYjwkQGX/CasDaMjNoxb+c/tVWSjeq5yxr+aH74+lrem1aw6EM0lP71P6h+taFSziWJYkkn3rx8jbk7P0jQQjDTR5UltexomIYlmub7mvYiqSPzzPJyySb8WW6kyFAKA+jsvP3MP8Alr/2irQSZyzbTP/Z">
            <a:hlinkClick r:id="rId2"/>
          </p:cNvPr>
          <p:cNvSpPr>
            <a:spLocks noChangeAspect="1" noChangeArrowheads="1"/>
          </p:cNvSpPr>
          <p:nvPr/>
        </p:nvSpPr>
        <p:spPr bwMode="auto">
          <a:xfrm>
            <a:off x="376238" y="-1012825"/>
            <a:ext cx="5800725" cy="27527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5368" name="Picture 8" descr="image of indigenous woman with text &quot;Justice for Missing and Murdered Indigenous Women&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1268760"/>
            <a:ext cx="7142198" cy="3384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327299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15368"/>
                                        </p:tgtEl>
                                        <p:attrNameLst>
                                          <p:attrName>style.visibility</p:attrName>
                                        </p:attrNameLst>
                                      </p:cBhvr>
                                      <p:to>
                                        <p:strVal val="visible"/>
                                      </p:to>
                                    </p:set>
                                    <p:anim calcmode="lin" valueType="num">
                                      <p:cBhvr>
                                        <p:cTn id="14" dur="1000" fill="hold"/>
                                        <p:tgtEl>
                                          <p:spTgt spid="15368"/>
                                        </p:tgtEl>
                                        <p:attrNameLst>
                                          <p:attrName>ppt_w</p:attrName>
                                        </p:attrNameLst>
                                      </p:cBhvr>
                                      <p:tavLst>
                                        <p:tav tm="0">
                                          <p:val>
                                            <p:fltVal val="0"/>
                                          </p:val>
                                        </p:tav>
                                        <p:tav tm="100000">
                                          <p:val>
                                            <p:strVal val="#ppt_w"/>
                                          </p:val>
                                        </p:tav>
                                      </p:tavLst>
                                    </p:anim>
                                    <p:anim calcmode="lin" valueType="num">
                                      <p:cBhvr>
                                        <p:cTn id="15" dur="1000" fill="hold"/>
                                        <p:tgtEl>
                                          <p:spTgt spid="15368"/>
                                        </p:tgtEl>
                                        <p:attrNameLst>
                                          <p:attrName>ppt_h</p:attrName>
                                        </p:attrNameLst>
                                      </p:cBhvr>
                                      <p:tavLst>
                                        <p:tav tm="0">
                                          <p:val>
                                            <p:fltVal val="0"/>
                                          </p:val>
                                        </p:tav>
                                        <p:tav tm="100000">
                                          <p:val>
                                            <p:strVal val="#ppt_h"/>
                                          </p:val>
                                        </p:tav>
                                      </p:tavLst>
                                    </p:anim>
                                    <p:anim calcmode="lin" valueType="num">
                                      <p:cBhvr>
                                        <p:cTn id="16" dur="1000" fill="hold"/>
                                        <p:tgtEl>
                                          <p:spTgt spid="15368"/>
                                        </p:tgtEl>
                                        <p:attrNameLst>
                                          <p:attrName>style.rotation</p:attrName>
                                        </p:attrNameLst>
                                      </p:cBhvr>
                                      <p:tavLst>
                                        <p:tav tm="0">
                                          <p:val>
                                            <p:fltVal val="90"/>
                                          </p:val>
                                        </p:tav>
                                        <p:tav tm="100000">
                                          <p:val>
                                            <p:fltVal val="0"/>
                                          </p:val>
                                        </p:tav>
                                      </p:tavLst>
                                    </p:anim>
                                    <p:animEffect transition="in" filter="fade">
                                      <p:cBhvr>
                                        <p:cTn id="17" dur="1000"/>
                                        <p:tgtEl>
                                          <p:spTgt spid="153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5445224"/>
            <a:ext cx="8229600" cy="1296144"/>
          </a:xfrm>
        </p:spPr>
        <p:txBody>
          <a:bodyPr>
            <a:normAutofit/>
          </a:bodyPr>
          <a:lstStyle/>
          <a:p>
            <a:pPr marL="0" indent="0">
              <a:buNone/>
            </a:pPr>
            <a:r>
              <a:rPr lang="en-CA" sz="2800" dirty="0">
                <a:solidFill>
                  <a:srgbClr val="FFFF00"/>
                </a:solidFill>
                <a:effectLst>
                  <a:outerShdw blurRad="38100" dist="38100" dir="2700000" algn="tl">
                    <a:srgbClr val="000000">
                      <a:alpha val="43137"/>
                    </a:srgbClr>
                  </a:outerShdw>
                </a:effectLst>
              </a:rPr>
              <a:t>NWAC has found that clearance rates range from a low of 42% in Alberta to a high of 93% in Nunavut</a:t>
            </a:r>
            <a:r>
              <a:rPr lang="en-CA" sz="2800" dirty="0" smtClean="0">
                <a:solidFill>
                  <a:srgbClr val="FFFF00"/>
                </a:solidFill>
                <a:effectLst>
                  <a:outerShdw blurRad="38100" dist="38100" dir="2700000" algn="tl">
                    <a:srgbClr val="000000">
                      <a:alpha val="43137"/>
                    </a:srgbClr>
                  </a:outerShdw>
                </a:effectLst>
              </a:rPr>
              <a:t>.</a:t>
            </a:r>
            <a:endParaRPr lang="en-CA" sz="2800" dirty="0">
              <a:solidFill>
                <a:srgbClr val="FFFF00"/>
              </a:solidFill>
              <a:effectLst>
                <a:outerShdw blurRad="38100" dist="38100" dir="2700000" algn="tl">
                  <a:srgbClr val="000000">
                    <a:alpha val="43137"/>
                  </a:srgbClr>
                </a:outerShdw>
              </a:effectLst>
            </a:endParaRPr>
          </a:p>
        </p:txBody>
      </p:sp>
      <p:sp>
        <p:nvSpPr>
          <p:cNvPr id="4" name="Content Placeholder 2"/>
          <p:cNvSpPr txBox="1">
            <a:spLocks/>
          </p:cNvSpPr>
          <p:nvPr/>
        </p:nvSpPr>
        <p:spPr>
          <a:xfrm>
            <a:off x="611560" y="404664"/>
            <a:ext cx="8229600" cy="896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CA" sz="2800" dirty="0" smtClean="0">
                <a:solidFill>
                  <a:srgbClr val="FFFF00"/>
                </a:solidFill>
                <a:effectLst>
                  <a:outerShdw blurRad="38100" dist="38100" dir="2700000" algn="tl">
                    <a:srgbClr val="000000">
                      <a:alpha val="43137"/>
                    </a:srgbClr>
                  </a:outerShdw>
                </a:effectLst>
              </a:rPr>
              <a:t>Clearance rates are low but differ by province.</a:t>
            </a:r>
          </a:p>
        </p:txBody>
      </p:sp>
      <p:pic>
        <p:nvPicPr>
          <p:cNvPr id="16386" name="Picture 2" descr="Anyone who has information on Loretta's whereabouts, or saw this car and its occupants between February 13 and 19, are asked to call police.  ">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287075" y="-26008013"/>
            <a:ext cx="4286250" cy="6057900"/>
          </a:xfrm>
          <a:prstGeom prst="rect">
            <a:avLst/>
          </a:prstGeom>
          <a:noFill/>
          <a:extLst>
            <a:ext uri="{909E8E84-426E-40DD-AFC4-6F175D3DCCD1}">
              <a14:hiddenFill xmlns:a14="http://schemas.microsoft.com/office/drawing/2010/main">
                <a:solidFill>
                  <a:srgbClr val="FFFFFF"/>
                </a:solidFill>
              </a14:hiddenFill>
            </a:ext>
          </a:extLst>
        </p:spPr>
      </p:pic>
      <p:pic>
        <p:nvPicPr>
          <p:cNvPr id="1638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87824" y="1052736"/>
            <a:ext cx="3096344" cy="4376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6508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16387"/>
                                        </p:tgtEl>
                                        <p:attrNameLst>
                                          <p:attrName>style.visibility</p:attrName>
                                        </p:attrNameLst>
                                      </p:cBhvr>
                                      <p:to>
                                        <p:strVal val="visible"/>
                                      </p:to>
                                    </p:set>
                                    <p:anim calcmode="lin" valueType="num">
                                      <p:cBhvr>
                                        <p:cTn id="19" dur="1000" fill="hold"/>
                                        <p:tgtEl>
                                          <p:spTgt spid="16387"/>
                                        </p:tgtEl>
                                        <p:attrNameLst>
                                          <p:attrName>ppt_w</p:attrName>
                                        </p:attrNameLst>
                                      </p:cBhvr>
                                      <p:tavLst>
                                        <p:tav tm="0">
                                          <p:val>
                                            <p:fltVal val="0"/>
                                          </p:val>
                                        </p:tav>
                                        <p:tav tm="100000">
                                          <p:val>
                                            <p:strVal val="#ppt_w"/>
                                          </p:val>
                                        </p:tav>
                                      </p:tavLst>
                                    </p:anim>
                                    <p:anim calcmode="lin" valueType="num">
                                      <p:cBhvr>
                                        <p:cTn id="20" dur="1000" fill="hold"/>
                                        <p:tgtEl>
                                          <p:spTgt spid="16387"/>
                                        </p:tgtEl>
                                        <p:attrNameLst>
                                          <p:attrName>ppt_h</p:attrName>
                                        </p:attrNameLst>
                                      </p:cBhvr>
                                      <p:tavLst>
                                        <p:tav tm="0">
                                          <p:val>
                                            <p:fltVal val="0"/>
                                          </p:val>
                                        </p:tav>
                                        <p:tav tm="100000">
                                          <p:val>
                                            <p:strVal val="#ppt_h"/>
                                          </p:val>
                                        </p:tav>
                                      </p:tavLst>
                                    </p:anim>
                                    <p:anim calcmode="lin" valueType="num">
                                      <p:cBhvr>
                                        <p:cTn id="21" dur="1000" fill="hold"/>
                                        <p:tgtEl>
                                          <p:spTgt spid="16387"/>
                                        </p:tgtEl>
                                        <p:attrNameLst>
                                          <p:attrName>style.rotation</p:attrName>
                                        </p:attrNameLst>
                                      </p:cBhvr>
                                      <p:tavLst>
                                        <p:tav tm="0">
                                          <p:val>
                                            <p:fltVal val="90"/>
                                          </p:val>
                                        </p:tav>
                                        <p:tav tm="100000">
                                          <p:val>
                                            <p:fltVal val="0"/>
                                          </p:val>
                                        </p:tav>
                                      </p:tavLst>
                                    </p:anim>
                                    <p:animEffect transition="in" filter="fade">
                                      <p:cBhvr>
                                        <p:cTn id="22" dur="1000"/>
                                        <p:tgtEl>
                                          <p:spTgt spid="16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a:r>
              <a:rPr lang="en-US" sz="3200" dirty="0" smtClean="0">
                <a:solidFill>
                  <a:srgbClr val="FFFF00"/>
                </a:solidFill>
                <a:effectLst>
                  <a:outerShdw blurRad="38100" dist="38100" dir="2700000" algn="tl">
                    <a:srgbClr val="000000">
                      <a:alpha val="43137"/>
                    </a:srgbClr>
                  </a:outerShdw>
                </a:effectLst>
              </a:rPr>
              <a:t>Information presented today come from two sources:</a:t>
            </a:r>
            <a:endParaRPr lang="en-US" sz="3200" dirty="0">
              <a:solidFill>
                <a:srgbClr val="FFFF00"/>
              </a:solidFill>
              <a:effectLst>
                <a:outerShdw blurRad="38100" dist="38100" dir="2700000" algn="tl">
                  <a:srgbClr val="000000">
                    <a:alpha val="43137"/>
                  </a:srgbClr>
                </a:outerShdw>
              </a:effectLst>
            </a:endParaRPr>
          </a:p>
        </p:txBody>
      </p:sp>
      <p:pic>
        <p:nvPicPr>
          <p:cNvPr id="5122" name="Picture 2"/>
          <p:cNvPicPr>
            <a:picLocks noGrp="1" noChangeAspect="1" noChangeArrowheads="1"/>
          </p:cNvPicPr>
          <p:nvPr>
            <p:ph sz="half" idx="1"/>
          </p:nvPr>
        </p:nvPicPr>
        <p:blipFill rotWithShape="1">
          <a:blip r:embed="rId2" cstate="print">
            <a:extLst>
              <a:ext uri="{28A0092B-C50C-407E-A947-70E740481C1C}">
                <a14:useLocalDpi xmlns:a14="http://schemas.microsoft.com/office/drawing/2010/main" val="0"/>
              </a:ext>
            </a:extLst>
          </a:blip>
          <a:srcRect l="22487" t="70083" r="24770" b="4799"/>
          <a:stretch/>
        </p:blipFill>
        <p:spPr bwMode="auto">
          <a:xfrm>
            <a:off x="4282986" y="3419604"/>
            <a:ext cx="4497759" cy="18319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Grp="1" noChangeAspect="1" noChangeArrowheads="1"/>
          </p:cNvPicPr>
          <p:nvPr>
            <p:ph sz="half" idx="2"/>
          </p:nvPr>
        </p:nvPicPr>
        <p:blipFill rotWithShape="1">
          <a:blip r:embed="rId3" cstate="print">
            <a:extLst>
              <a:ext uri="{28A0092B-C50C-407E-A947-70E740481C1C}">
                <a14:useLocalDpi xmlns:a14="http://schemas.microsoft.com/office/drawing/2010/main" val="0"/>
              </a:ext>
            </a:extLst>
          </a:blip>
          <a:srcRect l="14862" t="7970" r="15353" b="24571"/>
          <a:stretch/>
        </p:blipFill>
        <p:spPr bwMode="auto">
          <a:xfrm>
            <a:off x="429167" y="2863583"/>
            <a:ext cx="3710785" cy="2869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978301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5123"/>
                                        </p:tgtEl>
                                        <p:attrNameLst>
                                          <p:attrName>style.visibility</p:attrName>
                                        </p:attrNameLst>
                                      </p:cBhvr>
                                      <p:to>
                                        <p:strVal val="visible"/>
                                      </p:to>
                                    </p:set>
                                    <p:anim calcmode="lin" valueType="num">
                                      <p:cBhvr>
                                        <p:cTn id="14" dur="1000" fill="hold"/>
                                        <p:tgtEl>
                                          <p:spTgt spid="5123"/>
                                        </p:tgtEl>
                                        <p:attrNameLst>
                                          <p:attrName>ppt_w</p:attrName>
                                        </p:attrNameLst>
                                      </p:cBhvr>
                                      <p:tavLst>
                                        <p:tav tm="0">
                                          <p:val>
                                            <p:fltVal val="0"/>
                                          </p:val>
                                        </p:tav>
                                        <p:tav tm="100000">
                                          <p:val>
                                            <p:strVal val="#ppt_w"/>
                                          </p:val>
                                        </p:tav>
                                      </p:tavLst>
                                    </p:anim>
                                    <p:anim calcmode="lin" valueType="num">
                                      <p:cBhvr>
                                        <p:cTn id="15" dur="1000" fill="hold"/>
                                        <p:tgtEl>
                                          <p:spTgt spid="5123"/>
                                        </p:tgtEl>
                                        <p:attrNameLst>
                                          <p:attrName>ppt_h</p:attrName>
                                        </p:attrNameLst>
                                      </p:cBhvr>
                                      <p:tavLst>
                                        <p:tav tm="0">
                                          <p:val>
                                            <p:fltVal val="0"/>
                                          </p:val>
                                        </p:tav>
                                        <p:tav tm="100000">
                                          <p:val>
                                            <p:strVal val="#ppt_h"/>
                                          </p:val>
                                        </p:tav>
                                      </p:tavLst>
                                    </p:anim>
                                    <p:anim calcmode="lin" valueType="num">
                                      <p:cBhvr>
                                        <p:cTn id="16" dur="1000" fill="hold"/>
                                        <p:tgtEl>
                                          <p:spTgt spid="5123"/>
                                        </p:tgtEl>
                                        <p:attrNameLst>
                                          <p:attrName>style.rotation</p:attrName>
                                        </p:attrNameLst>
                                      </p:cBhvr>
                                      <p:tavLst>
                                        <p:tav tm="0">
                                          <p:val>
                                            <p:fltVal val="90"/>
                                          </p:val>
                                        </p:tav>
                                        <p:tav tm="100000">
                                          <p:val>
                                            <p:fltVal val="0"/>
                                          </p:val>
                                        </p:tav>
                                      </p:tavLst>
                                    </p:anim>
                                    <p:animEffect transition="in" filter="fade">
                                      <p:cBhvr>
                                        <p:cTn id="17" dur="1000"/>
                                        <p:tgtEl>
                                          <p:spTgt spid="5123"/>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5122"/>
                                        </p:tgtEl>
                                        <p:attrNameLst>
                                          <p:attrName>style.visibility</p:attrName>
                                        </p:attrNameLst>
                                      </p:cBhvr>
                                      <p:to>
                                        <p:strVal val="visible"/>
                                      </p:to>
                                    </p:set>
                                    <p:anim calcmode="lin" valueType="num">
                                      <p:cBhvr>
                                        <p:cTn id="22" dur="1000" fill="hold"/>
                                        <p:tgtEl>
                                          <p:spTgt spid="5122"/>
                                        </p:tgtEl>
                                        <p:attrNameLst>
                                          <p:attrName>ppt_w</p:attrName>
                                        </p:attrNameLst>
                                      </p:cBhvr>
                                      <p:tavLst>
                                        <p:tav tm="0">
                                          <p:val>
                                            <p:fltVal val="0"/>
                                          </p:val>
                                        </p:tav>
                                        <p:tav tm="100000">
                                          <p:val>
                                            <p:strVal val="#ppt_w"/>
                                          </p:val>
                                        </p:tav>
                                      </p:tavLst>
                                    </p:anim>
                                    <p:anim calcmode="lin" valueType="num">
                                      <p:cBhvr>
                                        <p:cTn id="23" dur="1000" fill="hold"/>
                                        <p:tgtEl>
                                          <p:spTgt spid="5122"/>
                                        </p:tgtEl>
                                        <p:attrNameLst>
                                          <p:attrName>ppt_h</p:attrName>
                                        </p:attrNameLst>
                                      </p:cBhvr>
                                      <p:tavLst>
                                        <p:tav tm="0">
                                          <p:val>
                                            <p:fltVal val="0"/>
                                          </p:val>
                                        </p:tav>
                                        <p:tav tm="100000">
                                          <p:val>
                                            <p:strVal val="#ppt_h"/>
                                          </p:val>
                                        </p:tav>
                                      </p:tavLst>
                                    </p:anim>
                                    <p:anim calcmode="lin" valueType="num">
                                      <p:cBhvr>
                                        <p:cTn id="24" dur="1000" fill="hold"/>
                                        <p:tgtEl>
                                          <p:spTgt spid="5122"/>
                                        </p:tgtEl>
                                        <p:attrNameLst>
                                          <p:attrName>style.rotation</p:attrName>
                                        </p:attrNameLst>
                                      </p:cBhvr>
                                      <p:tavLst>
                                        <p:tav tm="0">
                                          <p:val>
                                            <p:fltVal val="90"/>
                                          </p:val>
                                        </p:tav>
                                        <p:tav tm="100000">
                                          <p:val>
                                            <p:fltVal val="0"/>
                                          </p:val>
                                        </p:tav>
                                      </p:tavLst>
                                    </p:anim>
                                    <p:animEffect transition="in" filter="fade">
                                      <p:cBhvr>
                                        <p:cTn id="25" dur="1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4653136"/>
            <a:ext cx="8517632" cy="2232248"/>
          </a:xfrm>
        </p:spPr>
        <p:txBody>
          <a:bodyPr>
            <a:normAutofit/>
          </a:bodyPr>
          <a:lstStyle/>
          <a:p>
            <a:r>
              <a:rPr lang="en-CA" sz="2600" dirty="0" smtClean="0">
                <a:solidFill>
                  <a:srgbClr val="FFFF00"/>
                </a:solidFill>
                <a:effectLst>
                  <a:outerShdw blurRad="38100" dist="38100" dir="2700000" algn="tl">
                    <a:srgbClr val="000000">
                      <a:alpha val="43137"/>
                    </a:srgbClr>
                  </a:outerShdw>
                </a:effectLst>
              </a:rPr>
              <a:t>16.5</a:t>
            </a:r>
            <a:r>
              <a:rPr lang="en-CA" sz="2600" dirty="0">
                <a:solidFill>
                  <a:srgbClr val="FFFF00"/>
                </a:solidFill>
                <a:effectLst>
                  <a:outerShdw blurRad="38100" dist="38100" dir="2700000" algn="tl">
                    <a:srgbClr val="000000">
                      <a:alpha val="43137"/>
                    </a:srgbClr>
                  </a:outerShdw>
                </a:effectLst>
              </a:rPr>
              <a:t>% of offenders are strangers with no prior connection to the woman or girl </a:t>
            </a:r>
            <a:r>
              <a:rPr lang="en-CA" sz="2600" dirty="0" smtClean="0">
                <a:solidFill>
                  <a:srgbClr val="FFFF00"/>
                </a:solidFill>
                <a:effectLst>
                  <a:outerShdw blurRad="38100" dist="38100" dir="2700000" algn="tl">
                    <a:srgbClr val="000000">
                      <a:alpha val="43137"/>
                    </a:srgbClr>
                  </a:outerShdw>
                </a:effectLst>
              </a:rPr>
              <a:t>;</a:t>
            </a:r>
            <a:endParaRPr lang="en-CA" sz="2600" dirty="0">
              <a:solidFill>
                <a:srgbClr val="FFFF00"/>
              </a:solidFill>
              <a:effectLst>
                <a:outerShdw blurRad="38100" dist="38100" dir="2700000" algn="tl">
                  <a:srgbClr val="000000">
                    <a:alpha val="43137"/>
                  </a:srgbClr>
                </a:outerShdw>
              </a:effectLst>
            </a:endParaRPr>
          </a:p>
          <a:p>
            <a:r>
              <a:rPr lang="en-CA" sz="2600" dirty="0" smtClean="0">
                <a:solidFill>
                  <a:srgbClr val="FFFF00"/>
                </a:solidFill>
                <a:effectLst>
                  <a:outerShdw blurRad="38100" dist="38100" dir="2700000" algn="tl">
                    <a:srgbClr val="000000">
                      <a:alpha val="43137"/>
                    </a:srgbClr>
                  </a:outerShdw>
                </a:effectLst>
              </a:rPr>
              <a:t>17% of </a:t>
            </a:r>
            <a:r>
              <a:rPr lang="en-CA" sz="2600" dirty="0">
                <a:solidFill>
                  <a:srgbClr val="FFFF00"/>
                </a:solidFill>
                <a:effectLst>
                  <a:outerShdw blurRad="38100" dist="38100" dir="2700000" algn="tl">
                    <a:srgbClr val="000000">
                      <a:alpha val="43137"/>
                    </a:srgbClr>
                  </a:outerShdw>
                </a:effectLst>
              </a:rPr>
              <a:t>offenders are acquaintances of the woman or girl (a friend, neighbour or someone else known to her); </a:t>
            </a:r>
            <a:r>
              <a:rPr lang="en-CA" sz="2600" dirty="0" smtClean="0">
                <a:solidFill>
                  <a:srgbClr val="FFFF00"/>
                </a:solidFill>
                <a:effectLst>
                  <a:outerShdw blurRad="38100" dist="38100" dir="2700000" algn="tl">
                    <a:srgbClr val="000000">
                      <a:alpha val="43137"/>
                    </a:srgbClr>
                  </a:outerShdw>
                </a:effectLst>
              </a:rPr>
              <a:t>and</a:t>
            </a:r>
          </a:p>
          <a:p>
            <a:r>
              <a:rPr lang="en-CA" sz="2600" dirty="0" smtClean="0">
                <a:solidFill>
                  <a:srgbClr val="FFFF00"/>
                </a:solidFill>
                <a:effectLst>
                  <a:outerShdw blurRad="38100" dist="38100" dir="2700000" algn="tl">
                    <a:srgbClr val="000000">
                      <a:alpha val="43137"/>
                    </a:srgbClr>
                  </a:outerShdw>
                </a:effectLst>
              </a:rPr>
              <a:t>23% are a current or former partner of the woman or girl.</a:t>
            </a:r>
            <a:endParaRPr lang="en-CA" sz="2600" dirty="0">
              <a:solidFill>
                <a:srgbClr val="FFFF00"/>
              </a:solidFill>
              <a:effectLst>
                <a:outerShdw blurRad="38100" dist="38100" dir="2700000" algn="tl">
                  <a:srgbClr val="000000">
                    <a:alpha val="43137"/>
                  </a:srgbClr>
                </a:outerShdw>
              </a:effectLst>
            </a:endParaRPr>
          </a:p>
        </p:txBody>
      </p:sp>
      <p:pic>
        <p:nvPicPr>
          <p:cNvPr id="174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3857" y="102322"/>
            <a:ext cx="8476615" cy="65595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83321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childTnLst>
                                    <p:set>
                                      <p:cBhvr>
                                        <p:cTn id="27" dur="1" fill="hold">
                                          <p:stCondLst>
                                            <p:cond delay="0"/>
                                          </p:stCondLst>
                                        </p:cTn>
                                        <p:tgtEl>
                                          <p:spTgt spid="17410"/>
                                        </p:tgtEl>
                                        <p:attrNameLst>
                                          <p:attrName>style.visibility</p:attrName>
                                        </p:attrNameLst>
                                      </p:cBhvr>
                                      <p:to>
                                        <p:strVal val="visible"/>
                                      </p:to>
                                    </p:set>
                                    <p:anim calcmode="lin" valueType="num">
                                      <p:cBhvr>
                                        <p:cTn id="28" dur="1000" fill="hold"/>
                                        <p:tgtEl>
                                          <p:spTgt spid="17410"/>
                                        </p:tgtEl>
                                        <p:attrNameLst>
                                          <p:attrName>ppt_w</p:attrName>
                                        </p:attrNameLst>
                                      </p:cBhvr>
                                      <p:tavLst>
                                        <p:tav tm="0">
                                          <p:val>
                                            <p:fltVal val="0"/>
                                          </p:val>
                                        </p:tav>
                                        <p:tav tm="100000">
                                          <p:val>
                                            <p:strVal val="#ppt_w"/>
                                          </p:val>
                                        </p:tav>
                                      </p:tavLst>
                                    </p:anim>
                                    <p:anim calcmode="lin" valueType="num">
                                      <p:cBhvr>
                                        <p:cTn id="29" dur="1000" fill="hold"/>
                                        <p:tgtEl>
                                          <p:spTgt spid="17410"/>
                                        </p:tgtEl>
                                        <p:attrNameLst>
                                          <p:attrName>ppt_h</p:attrName>
                                        </p:attrNameLst>
                                      </p:cBhvr>
                                      <p:tavLst>
                                        <p:tav tm="0">
                                          <p:val>
                                            <p:fltVal val="0"/>
                                          </p:val>
                                        </p:tav>
                                        <p:tav tm="100000">
                                          <p:val>
                                            <p:strVal val="#ppt_h"/>
                                          </p:val>
                                        </p:tav>
                                      </p:tavLst>
                                    </p:anim>
                                    <p:anim calcmode="lin" valueType="num">
                                      <p:cBhvr>
                                        <p:cTn id="30" dur="1000" fill="hold"/>
                                        <p:tgtEl>
                                          <p:spTgt spid="17410"/>
                                        </p:tgtEl>
                                        <p:attrNameLst>
                                          <p:attrName>style.rotation</p:attrName>
                                        </p:attrNameLst>
                                      </p:cBhvr>
                                      <p:tavLst>
                                        <p:tav tm="0">
                                          <p:val>
                                            <p:fltVal val="90"/>
                                          </p:val>
                                        </p:tav>
                                        <p:tav tm="100000">
                                          <p:val>
                                            <p:fltVal val="0"/>
                                          </p:val>
                                        </p:tav>
                                      </p:tavLst>
                                    </p:anim>
                                    <p:animEffect transition="in" filter="fade">
                                      <p:cBhvr>
                                        <p:cTn id="31" dur="10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dirty="0" smtClean="0">
                <a:solidFill>
                  <a:srgbClr val="FFFF00"/>
                </a:solidFill>
                <a:effectLst>
                  <a:outerShdw blurRad="38100" dist="38100" dir="2700000" algn="tl">
                    <a:srgbClr val="000000">
                      <a:alpha val="43137"/>
                    </a:srgbClr>
                  </a:outerShdw>
                </a:effectLst>
              </a:rPr>
              <a:t>Why does this continue to happen?</a:t>
            </a:r>
            <a:endParaRPr lang="en-CA" sz="3200"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4797152"/>
            <a:ext cx="8229600" cy="1329011"/>
          </a:xfrm>
        </p:spPr>
        <p:txBody>
          <a:bodyPr/>
          <a:lstStyle/>
          <a:p>
            <a:pPr marL="0" indent="0">
              <a:buNone/>
            </a:pPr>
            <a:r>
              <a:rPr lang="en-CA" dirty="0" smtClean="0">
                <a:solidFill>
                  <a:srgbClr val="FFFF00"/>
                </a:solidFill>
                <a:effectLst>
                  <a:outerShdw blurRad="38100" dist="38100" dir="2700000" algn="tl">
                    <a:srgbClr val="000000">
                      <a:alpha val="43137"/>
                    </a:srgbClr>
                  </a:outerShdw>
                </a:effectLst>
              </a:rPr>
              <a:t>Reinforcing stereotypical portrayals</a:t>
            </a:r>
          </a:p>
          <a:p>
            <a:pPr marL="0" indent="0">
              <a:buNone/>
            </a:pPr>
            <a:r>
              <a:rPr lang="en-CA" dirty="0" smtClean="0">
                <a:solidFill>
                  <a:srgbClr val="FFFF00"/>
                </a:solidFill>
                <a:effectLst>
                  <a:outerShdw blurRad="38100" dist="38100" dir="2700000" algn="tl">
                    <a:srgbClr val="000000">
                      <a:alpha val="43137"/>
                    </a:srgbClr>
                  </a:outerShdw>
                </a:effectLst>
              </a:rPr>
              <a:t>Absence </a:t>
            </a:r>
            <a:r>
              <a:rPr lang="en-CA" dirty="0">
                <a:solidFill>
                  <a:srgbClr val="FFFF00"/>
                </a:solidFill>
                <a:effectLst>
                  <a:outerShdw blurRad="38100" dist="38100" dir="2700000" algn="tl">
                    <a:srgbClr val="000000">
                      <a:alpha val="43137"/>
                    </a:srgbClr>
                  </a:outerShdw>
                </a:effectLst>
              </a:rPr>
              <a:t>of media portrayals/coverage</a:t>
            </a:r>
          </a:p>
          <a:p>
            <a:endParaRPr lang="en-CA" dirty="0" smtClean="0">
              <a:solidFill>
                <a:srgbClr val="FFFF00"/>
              </a:solidFill>
              <a:effectLst>
                <a:outerShdw blurRad="38100" dist="38100" dir="2700000" algn="tl">
                  <a:srgbClr val="000000">
                    <a:alpha val="43137"/>
                  </a:srgbClr>
                </a:outerShdw>
              </a:effectLst>
            </a:endParaRPr>
          </a:p>
          <a:p>
            <a:endParaRPr lang="en-CA" dirty="0"/>
          </a:p>
        </p:txBody>
      </p:sp>
      <p:pic>
        <p:nvPicPr>
          <p:cNvPr id="1843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5656" y="1198726"/>
            <a:ext cx="6264696" cy="35264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childTnLst>
                                    <p:set>
                                      <p:cBhvr>
                                        <p:cTn id="27" dur="1" fill="hold">
                                          <p:stCondLst>
                                            <p:cond delay="0"/>
                                          </p:stCondLst>
                                        </p:cTn>
                                        <p:tgtEl>
                                          <p:spTgt spid="18434"/>
                                        </p:tgtEl>
                                        <p:attrNameLst>
                                          <p:attrName>style.visibility</p:attrName>
                                        </p:attrNameLst>
                                      </p:cBhvr>
                                      <p:to>
                                        <p:strVal val="visible"/>
                                      </p:to>
                                    </p:set>
                                    <p:anim calcmode="lin" valueType="num">
                                      <p:cBhvr>
                                        <p:cTn id="28" dur="1000" fill="hold"/>
                                        <p:tgtEl>
                                          <p:spTgt spid="18434"/>
                                        </p:tgtEl>
                                        <p:attrNameLst>
                                          <p:attrName>ppt_w</p:attrName>
                                        </p:attrNameLst>
                                      </p:cBhvr>
                                      <p:tavLst>
                                        <p:tav tm="0">
                                          <p:val>
                                            <p:fltVal val="0"/>
                                          </p:val>
                                        </p:tav>
                                        <p:tav tm="100000">
                                          <p:val>
                                            <p:strVal val="#ppt_w"/>
                                          </p:val>
                                        </p:tav>
                                      </p:tavLst>
                                    </p:anim>
                                    <p:anim calcmode="lin" valueType="num">
                                      <p:cBhvr>
                                        <p:cTn id="29" dur="1000" fill="hold"/>
                                        <p:tgtEl>
                                          <p:spTgt spid="18434"/>
                                        </p:tgtEl>
                                        <p:attrNameLst>
                                          <p:attrName>ppt_h</p:attrName>
                                        </p:attrNameLst>
                                      </p:cBhvr>
                                      <p:tavLst>
                                        <p:tav tm="0">
                                          <p:val>
                                            <p:fltVal val="0"/>
                                          </p:val>
                                        </p:tav>
                                        <p:tav tm="100000">
                                          <p:val>
                                            <p:strVal val="#ppt_h"/>
                                          </p:val>
                                        </p:tav>
                                      </p:tavLst>
                                    </p:anim>
                                    <p:anim calcmode="lin" valueType="num">
                                      <p:cBhvr>
                                        <p:cTn id="30" dur="1000" fill="hold"/>
                                        <p:tgtEl>
                                          <p:spTgt spid="18434"/>
                                        </p:tgtEl>
                                        <p:attrNameLst>
                                          <p:attrName>style.rotation</p:attrName>
                                        </p:attrNameLst>
                                      </p:cBhvr>
                                      <p:tavLst>
                                        <p:tav tm="0">
                                          <p:val>
                                            <p:fltVal val="90"/>
                                          </p:val>
                                        </p:tav>
                                        <p:tav tm="100000">
                                          <p:val>
                                            <p:fltVal val="0"/>
                                          </p:val>
                                        </p:tav>
                                      </p:tavLst>
                                    </p:anim>
                                    <p:animEffect transition="in" filter="fade">
                                      <p:cBhvr>
                                        <p:cTn id="31" dur="1000"/>
                                        <p:tgtEl>
                                          <p:spTgt spid="18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04664"/>
            <a:ext cx="8229600" cy="1143000"/>
          </a:xfrm>
        </p:spPr>
        <p:txBody>
          <a:bodyPr>
            <a:normAutofit/>
          </a:bodyPr>
          <a:lstStyle/>
          <a:p>
            <a:r>
              <a:rPr lang="en-CA" sz="3200" dirty="0">
                <a:solidFill>
                  <a:srgbClr val="FFFF00"/>
                </a:solidFill>
                <a:effectLst>
                  <a:outerShdw blurRad="38100" dist="38100" dir="2700000" algn="tl">
                    <a:srgbClr val="000000">
                      <a:alpha val="43137"/>
                    </a:srgbClr>
                  </a:outerShdw>
                </a:effectLst>
              </a:rPr>
              <a:t>Missing White Girl Syndrome</a:t>
            </a:r>
            <a:endParaRPr lang="en-US" sz="3200" dirty="0"/>
          </a:p>
        </p:txBody>
      </p:sp>
      <p:sp>
        <p:nvSpPr>
          <p:cNvPr id="4" name="Content Placeholder 2"/>
          <p:cNvSpPr>
            <a:spLocks noGrp="1"/>
          </p:cNvSpPr>
          <p:nvPr>
            <p:ph idx="1"/>
          </p:nvPr>
        </p:nvSpPr>
        <p:spPr>
          <a:xfrm>
            <a:off x="467544" y="4581128"/>
            <a:ext cx="8229600" cy="2448272"/>
          </a:xfrm>
        </p:spPr>
        <p:txBody>
          <a:bodyPr>
            <a:normAutofit/>
          </a:bodyPr>
          <a:lstStyle/>
          <a:p>
            <a:pPr marL="0" indent="0">
              <a:buNone/>
            </a:pPr>
            <a:r>
              <a:rPr lang="en-CA" sz="2800" dirty="0" smtClean="0">
                <a:solidFill>
                  <a:srgbClr val="FFFF00"/>
                </a:solidFill>
                <a:effectLst>
                  <a:outerShdw blurRad="38100" dist="38100" dir="2700000" algn="tl">
                    <a:srgbClr val="000000">
                      <a:alpha val="43137"/>
                    </a:srgbClr>
                  </a:outerShdw>
                </a:effectLst>
              </a:rPr>
              <a:t>‘Missing White Woman Syndrome’ describes the fact that </a:t>
            </a:r>
            <a:r>
              <a:rPr lang="en-CA" sz="2800" u="sng" dirty="0" smtClean="0">
                <a:solidFill>
                  <a:srgbClr val="FFFF00"/>
                </a:solidFill>
                <a:effectLst>
                  <a:outerShdw blurRad="38100" dist="38100" dir="2700000" algn="tl">
                    <a:srgbClr val="000000">
                      <a:alpha val="43137"/>
                    </a:srgbClr>
                  </a:outerShdw>
                </a:effectLst>
              </a:rPr>
              <a:t>western media</a:t>
            </a:r>
            <a:r>
              <a:rPr lang="en-CA" sz="2800" dirty="0" smtClean="0">
                <a:solidFill>
                  <a:srgbClr val="FFFF00"/>
                </a:solidFill>
                <a:effectLst>
                  <a:outerShdw blurRad="38100" dist="38100" dir="2700000" algn="tl">
                    <a:srgbClr val="000000">
                      <a:alpha val="43137"/>
                    </a:srgbClr>
                  </a:outerShdw>
                </a:effectLst>
              </a:rPr>
              <a:t> will focus on the murder, kidnapping, or disappearance of Caucasian females to the exclusion of minority, male, older, or disabled missing persons. </a:t>
            </a:r>
          </a:p>
        </p:txBody>
      </p:sp>
    </p:spTree>
    <p:extLst>
      <p:ext uri="{BB962C8B-B14F-4D97-AF65-F5344CB8AC3E}">
        <p14:creationId xmlns:p14="http://schemas.microsoft.com/office/powerpoint/2010/main" val="400631452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p:cTn id="12"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tatic.tvtropes.org/pmwiki/pub/images/rsz_116902_v1_001_8726.jpg">
            <a:hlinkClick r:id="rId2" tooltip="http://tvtropes.org/pmwiki/pmwiki.php/Website/Cracked"/>
          </p:cNvPr>
          <p:cNvPicPr>
            <a:picLocks noChangeAspect="1" noChangeArrowheads="1"/>
          </p:cNvPicPr>
          <p:nvPr/>
        </p:nvPicPr>
        <p:blipFill>
          <a:blip r:embed="rId3" cstate="print"/>
          <a:srcRect/>
          <a:stretch>
            <a:fillRect/>
          </a:stretch>
        </p:blipFill>
        <p:spPr bwMode="auto">
          <a:xfrm>
            <a:off x="1619672" y="548680"/>
            <a:ext cx="5760640" cy="4806560"/>
          </a:xfrm>
          <a:prstGeom prst="rect">
            <a:avLst/>
          </a:prstGeom>
          <a:noFill/>
        </p:spPr>
      </p:pic>
      <p:sp>
        <p:nvSpPr>
          <p:cNvPr id="2" name="TextBox 1"/>
          <p:cNvSpPr txBox="1"/>
          <p:nvPr/>
        </p:nvSpPr>
        <p:spPr>
          <a:xfrm>
            <a:off x="611560" y="5530006"/>
            <a:ext cx="7920880" cy="954107"/>
          </a:xfrm>
          <a:prstGeom prst="rect">
            <a:avLst/>
          </a:prstGeom>
          <a:noFill/>
        </p:spPr>
        <p:txBody>
          <a:bodyPr wrap="square" rtlCol="0">
            <a:spAutoFit/>
          </a:bodyPr>
          <a:lstStyle/>
          <a:p>
            <a:r>
              <a:rPr lang="en-US" sz="2800" dirty="0" smtClean="0">
                <a:solidFill>
                  <a:srgbClr val="FFFF00"/>
                </a:solidFill>
                <a:effectLst>
                  <a:outerShdw blurRad="38100" dist="38100" dir="2700000" algn="tl">
                    <a:srgbClr val="000000">
                      <a:alpha val="43137"/>
                    </a:srgbClr>
                  </a:outerShdw>
                </a:effectLst>
              </a:rPr>
              <a:t>Satirical media understands the ethnic irony that is the ‘Missing White Girl Syndrome’.</a:t>
            </a:r>
            <a:endParaRPr lang="en-US" sz="2800" dirty="0">
              <a:solidFill>
                <a:srgbClr val="FFFF00"/>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 calcmode="lin" valueType="num">
                                      <p:cBhvr>
                                        <p:cTn id="14" dur="1000" fill="hold"/>
                                        <p:tgtEl>
                                          <p:spTgt spid="1026"/>
                                        </p:tgtEl>
                                        <p:attrNameLst>
                                          <p:attrName>ppt_w</p:attrName>
                                        </p:attrNameLst>
                                      </p:cBhvr>
                                      <p:tavLst>
                                        <p:tav tm="0">
                                          <p:val>
                                            <p:fltVal val="0"/>
                                          </p:val>
                                        </p:tav>
                                        <p:tav tm="100000">
                                          <p:val>
                                            <p:strVal val="#ppt_w"/>
                                          </p:val>
                                        </p:tav>
                                      </p:tavLst>
                                    </p:anim>
                                    <p:anim calcmode="lin" valueType="num">
                                      <p:cBhvr>
                                        <p:cTn id="15" dur="1000" fill="hold"/>
                                        <p:tgtEl>
                                          <p:spTgt spid="1026"/>
                                        </p:tgtEl>
                                        <p:attrNameLst>
                                          <p:attrName>ppt_h</p:attrName>
                                        </p:attrNameLst>
                                      </p:cBhvr>
                                      <p:tavLst>
                                        <p:tav tm="0">
                                          <p:val>
                                            <p:fltVal val="0"/>
                                          </p:val>
                                        </p:tav>
                                        <p:tav tm="100000">
                                          <p:val>
                                            <p:strVal val="#ppt_h"/>
                                          </p:val>
                                        </p:tav>
                                      </p:tavLst>
                                    </p:anim>
                                    <p:anim calcmode="lin" valueType="num">
                                      <p:cBhvr>
                                        <p:cTn id="16" dur="1000" fill="hold"/>
                                        <p:tgtEl>
                                          <p:spTgt spid="1026"/>
                                        </p:tgtEl>
                                        <p:attrNameLst>
                                          <p:attrName>style.rotation</p:attrName>
                                        </p:attrNameLst>
                                      </p:cBhvr>
                                      <p:tavLst>
                                        <p:tav tm="0">
                                          <p:val>
                                            <p:fltVal val="90"/>
                                          </p:val>
                                        </p:tav>
                                        <p:tav tm="100000">
                                          <p:val>
                                            <p:fltVal val="0"/>
                                          </p:val>
                                        </p:tav>
                                      </p:tavLst>
                                    </p:anim>
                                    <p:animEffect transition="in" filter="fade">
                                      <p:cBhvr>
                                        <p:cTn id="17"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dirty="0" smtClean="0">
                <a:solidFill>
                  <a:srgbClr val="FFFF00"/>
                </a:solidFill>
                <a:effectLst>
                  <a:outerShdw blurRad="38100" dist="38100" dir="2700000" algn="tl">
                    <a:srgbClr val="000000">
                      <a:alpha val="43137"/>
                    </a:srgbClr>
                  </a:outerShdw>
                </a:effectLst>
              </a:rPr>
              <a:t>Why is there under-reporting of murdered and missing women?</a:t>
            </a:r>
            <a:endParaRPr lang="en-CA" sz="3200"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4365104"/>
            <a:ext cx="8229600" cy="2232248"/>
          </a:xfrm>
        </p:spPr>
        <p:txBody>
          <a:bodyPr>
            <a:noAutofit/>
          </a:bodyPr>
          <a:lstStyle/>
          <a:p>
            <a:pPr marL="0" indent="0">
              <a:buNone/>
            </a:pPr>
            <a:r>
              <a:rPr lang="en-CA" sz="2800" dirty="0" smtClean="0">
                <a:solidFill>
                  <a:srgbClr val="FFFF00"/>
                </a:solidFill>
                <a:effectLst>
                  <a:outerShdw blurRad="38100" dist="38100" dir="2700000" algn="tl">
                    <a:srgbClr val="000000">
                      <a:alpha val="43137"/>
                    </a:srgbClr>
                  </a:outerShdw>
                </a:effectLst>
              </a:rPr>
              <a:t>Studies in the United States have shown that darker-skinned women receive less coverage than White women, but so do women who are at higher risk for violence such as sex trade workers, women living in poverty and those with drug addictions. </a:t>
            </a:r>
            <a:endParaRPr lang="en-CA" sz="2800" dirty="0">
              <a:solidFill>
                <a:srgbClr val="FFFF00"/>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dirty="0" err="1" smtClean="0">
                <a:solidFill>
                  <a:srgbClr val="FFFF00"/>
                </a:solidFill>
                <a:effectLst>
                  <a:outerShdw blurRad="38100" dist="38100" dir="2700000" algn="tl">
                    <a:srgbClr val="000000">
                      <a:alpha val="43137"/>
                    </a:srgbClr>
                  </a:outerShdw>
                </a:effectLst>
              </a:rPr>
              <a:t>Rilya</a:t>
            </a:r>
            <a:r>
              <a:rPr lang="en-CA" sz="3200" dirty="0" smtClean="0">
                <a:solidFill>
                  <a:srgbClr val="FFFF00"/>
                </a:solidFill>
                <a:effectLst>
                  <a:outerShdw blurRad="38100" dist="38100" dir="2700000" algn="tl">
                    <a:srgbClr val="000000">
                      <a:alpha val="43137"/>
                    </a:srgbClr>
                  </a:outerShdw>
                </a:effectLst>
              </a:rPr>
              <a:t> Alerts</a:t>
            </a:r>
            <a:endParaRPr lang="en-CA" sz="3200"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4149080"/>
            <a:ext cx="8229600" cy="2448272"/>
          </a:xfrm>
        </p:spPr>
        <p:txBody>
          <a:bodyPr>
            <a:normAutofit lnSpcReduction="10000"/>
          </a:bodyPr>
          <a:lstStyle/>
          <a:p>
            <a:pPr marL="0" indent="0">
              <a:buNone/>
            </a:pPr>
            <a:r>
              <a:rPr lang="en-CA" sz="3000" dirty="0" smtClean="0">
                <a:solidFill>
                  <a:srgbClr val="FFFF00"/>
                </a:solidFill>
                <a:effectLst>
                  <a:outerShdw blurRad="38100" dist="38100" dir="2700000" algn="tl">
                    <a:srgbClr val="000000">
                      <a:alpha val="43137"/>
                    </a:srgbClr>
                  </a:outerShdw>
                </a:effectLst>
              </a:rPr>
              <a:t>As with the Amber system, children whose disappearances are announced under the </a:t>
            </a:r>
            <a:r>
              <a:rPr lang="en-CA" sz="3000" dirty="0" err="1" smtClean="0">
                <a:solidFill>
                  <a:srgbClr val="FFFF00"/>
                </a:solidFill>
                <a:effectLst>
                  <a:outerShdw blurRad="38100" dist="38100" dir="2700000" algn="tl">
                    <a:srgbClr val="000000">
                      <a:alpha val="43137"/>
                    </a:srgbClr>
                  </a:outerShdw>
                </a:effectLst>
              </a:rPr>
              <a:t>Rilya</a:t>
            </a:r>
            <a:r>
              <a:rPr lang="en-CA" sz="3000" dirty="0" smtClean="0">
                <a:solidFill>
                  <a:srgbClr val="FFFF00"/>
                </a:solidFill>
                <a:effectLst>
                  <a:outerShdw blurRad="38100" dist="38100" dir="2700000" algn="tl">
                    <a:srgbClr val="000000">
                      <a:alpha val="43137"/>
                    </a:srgbClr>
                  </a:outerShdw>
                </a:effectLst>
              </a:rPr>
              <a:t> system must be:</a:t>
            </a:r>
          </a:p>
          <a:p>
            <a:r>
              <a:rPr lang="en-CA" sz="2200" dirty="0" smtClean="0">
                <a:solidFill>
                  <a:srgbClr val="FFFF00"/>
                </a:solidFill>
                <a:effectLst>
                  <a:outerShdw blurRad="38100" dist="38100" dir="2700000" algn="tl">
                    <a:srgbClr val="000000">
                      <a:alpha val="43137"/>
                    </a:srgbClr>
                  </a:outerShdw>
                </a:effectLst>
              </a:rPr>
              <a:t>17 or under, </a:t>
            </a:r>
          </a:p>
          <a:p>
            <a:r>
              <a:rPr lang="en-CA" sz="2200" dirty="0" smtClean="0">
                <a:solidFill>
                  <a:srgbClr val="FFFF00"/>
                </a:solidFill>
                <a:effectLst>
                  <a:outerShdw blurRad="38100" dist="38100" dir="2700000" algn="tl">
                    <a:srgbClr val="000000">
                      <a:alpha val="43137"/>
                    </a:srgbClr>
                  </a:outerShdw>
                </a:effectLst>
              </a:rPr>
              <a:t>reported missing to law enforcement and,</a:t>
            </a:r>
          </a:p>
          <a:p>
            <a:r>
              <a:rPr lang="en-CA" sz="2200" dirty="0" smtClean="0">
                <a:solidFill>
                  <a:srgbClr val="FFFF00"/>
                </a:solidFill>
                <a:effectLst>
                  <a:outerShdw blurRad="38100" dist="38100" dir="2700000" algn="tl">
                    <a:srgbClr val="000000">
                      <a:alpha val="43137"/>
                    </a:srgbClr>
                  </a:outerShdw>
                </a:effectLst>
              </a:rPr>
              <a:t>believed to be in danger.</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dirty="0" smtClean="0">
                <a:solidFill>
                  <a:srgbClr val="FFFF00"/>
                </a:solidFill>
                <a:effectLst>
                  <a:outerShdw blurRad="38100" dist="38100" dir="2700000" algn="tl">
                    <a:srgbClr val="000000">
                      <a:alpha val="43137"/>
                    </a:srgbClr>
                  </a:outerShdw>
                </a:effectLst>
              </a:rPr>
              <a:t>A Canadian Outrage</a:t>
            </a:r>
            <a:endParaRPr lang="en-CA" sz="3200"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4725144"/>
            <a:ext cx="8229600" cy="1401019"/>
          </a:xfrm>
        </p:spPr>
        <p:txBody>
          <a:bodyPr>
            <a:normAutofit/>
          </a:bodyPr>
          <a:lstStyle/>
          <a:p>
            <a:pPr marL="0" indent="0">
              <a:buNone/>
            </a:pPr>
            <a:r>
              <a:rPr lang="en-CA" sz="2800" dirty="0" smtClean="0">
                <a:solidFill>
                  <a:srgbClr val="FFFF00"/>
                </a:solidFill>
                <a:effectLst>
                  <a:outerShdw blurRad="38100" dist="38100" dir="2700000" algn="tl">
                    <a:srgbClr val="000000">
                      <a:alpha val="43137"/>
                    </a:srgbClr>
                  </a:outerShdw>
                </a:effectLst>
              </a:rPr>
              <a:t>It is called the “Highway of Tears”: an 800 kilometer stretch of highway in British Columbia where more than a dozen young women have disappeared since 1994. </a:t>
            </a:r>
            <a:endParaRPr lang="en-CA" sz="2800" dirty="0">
              <a:solidFill>
                <a:srgbClr val="FFFF00"/>
              </a:solidFill>
              <a:effectLst>
                <a:outerShdw blurRad="38100" dist="38100" dir="2700000" algn="tl">
                  <a:srgbClr val="000000">
                    <a:alpha val="43137"/>
                  </a:srgbClr>
                </a:outerShdw>
              </a:effectLst>
            </a:endParaRPr>
          </a:p>
        </p:txBody>
      </p:sp>
      <p:pic>
        <p:nvPicPr>
          <p:cNvPr id="614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332" t="53358" r="31675" b="16514"/>
          <a:stretch/>
        </p:blipFill>
        <p:spPr bwMode="auto">
          <a:xfrm>
            <a:off x="4770704" y="2132856"/>
            <a:ext cx="4116393" cy="18722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154" t="40112" r="15344" b="15299"/>
          <a:stretch/>
        </p:blipFill>
        <p:spPr bwMode="auto">
          <a:xfrm>
            <a:off x="420648" y="2132856"/>
            <a:ext cx="4231153" cy="18372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6147"/>
                                        </p:tgtEl>
                                        <p:attrNameLst>
                                          <p:attrName>style.visibility</p:attrName>
                                        </p:attrNameLst>
                                      </p:cBhvr>
                                      <p:to>
                                        <p:strVal val="visible"/>
                                      </p:to>
                                    </p:set>
                                    <p:anim calcmode="lin" valueType="num">
                                      <p:cBhvr>
                                        <p:cTn id="21" dur="1000" fill="hold"/>
                                        <p:tgtEl>
                                          <p:spTgt spid="6147"/>
                                        </p:tgtEl>
                                        <p:attrNameLst>
                                          <p:attrName>ppt_w</p:attrName>
                                        </p:attrNameLst>
                                      </p:cBhvr>
                                      <p:tavLst>
                                        <p:tav tm="0">
                                          <p:val>
                                            <p:fltVal val="0"/>
                                          </p:val>
                                        </p:tav>
                                        <p:tav tm="100000">
                                          <p:val>
                                            <p:strVal val="#ppt_w"/>
                                          </p:val>
                                        </p:tav>
                                      </p:tavLst>
                                    </p:anim>
                                    <p:anim calcmode="lin" valueType="num">
                                      <p:cBhvr>
                                        <p:cTn id="22" dur="1000" fill="hold"/>
                                        <p:tgtEl>
                                          <p:spTgt spid="6147"/>
                                        </p:tgtEl>
                                        <p:attrNameLst>
                                          <p:attrName>ppt_h</p:attrName>
                                        </p:attrNameLst>
                                      </p:cBhvr>
                                      <p:tavLst>
                                        <p:tav tm="0">
                                          <p:val>
                                            <p:fltVal val="0"/>
                                          </p:val>
                                        </p:tav>
                                        <p:tav tm="100000">
                                          <p:val>
                                            <p:strVal val="#ppt_h"/>
                                          </p:val>
                                        </p:tav>
                                      </p:tavLst>
                                    </p:anim>
                                    <p:anim calcmode="lin" valueType="num">
                                      <p:cBhvr>
                                        <p:cTn id="23" dur="1000" fill="hold"/>
                                        <p:tgtEl>
                                          <p:spTgt spid="6147"/>
                                        </p:tgtEl>
                                        <p:attrNameLst>
                                          <p:attrName>style.rotation</p:attrName>
                                        </p:attrNameLst>
                                      </p:cBhvr>
                                      <p:tavLst>
                                        <p:tav tm="0">
                                          <p:val>
                                            <p:fltVal val="90"/>
                                          </p:val>
                                        </p:tav>
                                        <p:tav tm="100000">
                                          <p:val>
                                            <p:fltVal val="0"/>
                                          </p:val>
                                        </p:tav>
                                      </p:tavLst>
                                    </p:anim>
                                    <p:animEffect transition="in" filter="fade">
                                      <p:cBhvr>
                                        <p:cTn id="24" dur="1000"/>
                                        <p:tgtEl>
                                          <p:spTgt spid="6147"/>
                                        </p:tgtEl>
                                      </p:cBhvr>
                                    </p:animEffect>
                                  </p:childTnLst>
                                </p:cTn>
                              </p:par>
                            </p:childTnLst>
                          </p:cTn>
                        </p:par>
                        <p:par>
                          <p:cTn id="25" fill="hold">
                            <p:stCondLst>
                              <p:cond delay="1000"/>
                            </p:stCondLst>
                            <p:childTnLst>
                              <p:par>
                                <p:cTn id="26" presetID="31" presetClass="entr" presetSubtype="0" fill="hold" nodeType="afterEffect">
                                  <p:stCondLst>
                                    <p:cond delay="0"/>
                                  </p:stCondLst>
                                  <p:childTnLst>
                                    <p:set>
                                      <p:cBhvr>
                                        <p:cTn id="27" dur="1" fill="hold">
                                          <p:stCondLst>
                                            <p:cond delay="0"/>
                                          </p:stCondLst>
                                        </p:cTn>
                                        <p:tgtEl>
                                          <p:spTgt spid="6146"/>
                                        </p:tgtEl>
                                        <p:attrNameLst>
                                          <p:attrName>style.visibility</p:attrName>
                                        </p:attrNameLst>
                                      </p:cBhvr>
                                      <p:to>
                                        <p:strVal val="visible"/>
                                      </p:to>
                                    </p:set>
                                    <p:anim calcmode="lin" valueType="num">
                                      <p:cBhvr>
                                        <p:cTn id="28" dur="1000" fill="hold"/>
                                        <p:tgtEl>
                                          <p:spTgt spid="6146"/>
                                        </p:tgtEl>
                                        <p:attrNameLst>
                                          <p:attrName>ppt_w</p:attrName>
                                        </p:attrNameLst>
                                      </p:cBhvr>
                                      <p:tavLst>
                                        <p:tav tm="0">
                                          <p:val>
                                            <p:fltVal val="0"/>
                                          </p:val>
                                        </p:tav>
                                        <p:tav tm="100000">
                                          <p:val>
                                            <p:strVal val="#ppt_w"/>
                                          </p:val>
                                        </p:tav>
                                      </p:tavLst>
                                    </p:anim>
                                    <p:anim calcmode="lin" valueType="num">
                                      <p:cBhvr>
                                        <p:cTn id="29" dur="1000" fill="hold"/>
                                        <p:tgtEl>
                                          <p:spTgt spid="6146"/>
                                        </p:tgtEl>
                                        <p:attrNameLst>
                                          <p:attrName>ppt_h</p:attrName>
                                        </p:attrNameLst>
                                      </p:cBhvr>
                                      <p:tavLst>
                                        <p:tav tm="0">
                                          <p:val>
                                            <p:fltVal val="0"/>
                                          </p:val>
                                        </p:tav>
                                        <p:tav tm="100000">
                                          <p:val>
                                            <p:strVal val="#ppt_h"/>
                                          </p:val>
                                        </p:tav>
                                      </p:tavLst>
                                    </p:anim>
                                    <p:anim calcmode="lin" valueType="num">
                                      <p:cBhvr>
                                        <p:cTn id="30" dur="1000" fill="hold"/>
                                        <p:tgtEl>
                                          <p:spTgt spid="6146"/>
                                        </p:tgtEl>
                                        <p:attrNameLst>
                                          <p:attrName>style.rotation</p:attrName>
                                        </p:attrNameLst>
                                      </p:cBhvr>
                                      <p:tavLst>
                                        <p:tav tm="0">
                                          <p:val>
                                            <p:fltVal val="90"/>
                                          </p:val>
                                        </p:tav>
                                        <p:tav tm="100000">
                                          <p:val>
                                            <p:fltVal val="0"/>
                                          </p:val>
                                        </p:tav>
                                      </p:tavLst>
                                    </p:anim>
                                    <p:animEffect transition="in" filter="fade">
                                      <p:cBhvr>
                                        <p:cTn id="31" dur="1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solidFill>
                  <a:srgbClr val="FFFF00"/>
                </a:solidFill>
                <a:effectLst>
                  <a:outerShdw blurRad="38100" dist="38100" dir="2700000" algn="tl">
                    <a:srgbClr val="000000">
                      <a:alpha val="43137"/>
                    </a:srgbClr>
                  </a:outerShdw>
                </a:effectLst>
              </a:rPr>
              <a:t>Do Canadian authorities care about missing and murdered Aboriginal women?</a:t>
            </a:r>
            <a:endParaRPr lang="en-US" sz="3200" dirty="0"/>
          </a:p>
        </p:txBody>
      </p:sp>
      <p:sp>
        <p:nvSpPr>
          <p:cNvPr id="5" name="Content Placeholder 4"/>
          <p:cNvSpPr>
            <a:spLocks noGrp="1"/>
          </p:cNvSpPr>
          <p:nvPr>
            <p:ph sz="half" idx="1"/>
          </p:nvPr>
        </p:nvSpPr>
        <p:spPr/>
        <p:txBody>
          <a:bodyPr>
            <a:normAutofit fontScale="85000" lnSpcReduction="10000"/>
          </a:bodyPr>
          <a:lstStyle/>
          <a:p>
            <a:r>
              <a:rPr lang="en-US" dirty="0" smtClean="0">
                <a:solidFill>
                  <a:srgbClr val="FFFF00"/>
                </a:solidFill>
                <a:effectLst>
                  <a:outerShdw blurRad="38100" dist="38100" dir="2700000" algn="tl">
                    <a:srgbClr val="000000">
                      <a:alpha val="43137"/>
                    </a:srgbClr>
                  </a:outerShdw>
                </a:effectLst>
              </a:rPr>
              <a:t>Yes</a:t>
            </a:r>
          </a:p>
          <a:p>
            <a:pPr lvl="1"/>
            <a:r>
              <a:rPr lang="en-US" dirty="0" smtClean="0">
                <a:solidFill>
                  <a:srgbClr val="FFFF00"/>
                </a:solidFill>
                <a:effectLst>
                  <a:outerShdw blurRad="38100" dist="38100" dir="2700000" algn="tl">
                    <a:srgbClr val="000000">
                      <a:alpha val="43137"/>
                    </a:srgbClr>
                  </a:outerShdw>
                </a:effectLst>
              </a:rPr>
              <a:t>The vision of the RCMP is to promote safe communities in </a:t>
            </a:r>
            <a:r>
              <a:rPr lang="en-US" dirty="0">
                <a:solidFill>
                  <a:srgbClr val="FFFF00"/>
                </a:solidFill>
                <a:effectLst>
                  <a:outerShdw blurRad="38100" dist="38100" dir="2700000" algn="tl">
                    <a:srgbClr val="000000">
                      <a:alpha val="43137"/>
                    </a:srgbClr>
                  </a:outerShdw>
                </a:effectLst>
              </a:rPr>
              <a:t>their commitment to </a:t>
            </a:r>
            <a:r>
              <a:rPr lang="en-US" dirty="0" smtClean="0">
                <a:solidFill>
                  <a:srgbClr val="FFFF00"/>
                </a:solidFill>
                <a:effectLst>
                  <a:outerShdw blurRad="38100" dist="38100" dir="2700000" algn="tl">
                    <a:srgbClr val="000000">
                      <a:alpha val="43137"/>
                    </a:srgbClr>
                  </a:outerShdw>
                </a:effectLst>
              </a:rPr>
              <a:t>preserve </a:t>
            </a:r>
            <a:r>
              <a:rPr lang="en-US" dirty="0">
                <a:solidFill>
                  <a:srgbClr val="FFFF00"/>
                </a:solidFill>
                <a:effectLst>
                  <a:outerShdw blurRad="38100" dist="38100" dir="2700000" algn="tl">
                    <a:srgbClr val="000000">
                      <a:alpha val="43137"/>
                    </a:srgbClr>
                  </a:outerShdw>
                </a:effectLst>
              </a:rPr>
              <a:t>the peace, uphold the law and provide quality </a:t>
            </a:r>
            <a:r>
              <a:rPr lang="en-US" dirty="0" smtClean="0">
                <a:solidFill>
                  <a:srgbClr val="FFFF00"/>
                </a:solidFill>
                <a:effectLst>
                  <a:outerShdw blurRad="38100" dist="38100" dir="2700000" algn="tl">
                    <a:srgbClr val="000000">
                      <a:alpha val="43137"/>
                    </a:srgbClr>
                  </a:outerShdw>
                </a:effectLst>
              </a:rPr>
              <a:t>servic</a:t>
            </a:r>
            <a:r>
              <a:rPr lang="en-US" dirty="0">
                <a:solidFill>
                  <a:srgbClr val="FFFF00"/>
                </a:solidFill>
                <a:effectLst>
                  <a:outerShdw blurRad="38100" dist="38100" dir="2700000" algn="tl">
                    <a:srgbClr val="000000">
                      <a:alpha val="43137"/>
                    </a:srgbClr>
                  </a:outerShdw>
                </a:effectLst>
              </a:rPr>
              <a:t>e</a:t>
            </a:r>
            <a:r>
              <a:rPr lang="en-US" dirty="0" smtClean="0">
                <a:solidFill>
                  <a:srgbClr val="FFFF00"/>
                </a:solidFill>
                <a:effectLst>
                  <a:outerShdw blurRad="38100" dist="38100" dir="2700000" algn="tl">
                    <a:srgbClr val="000000">
                      <a:alpha val="43137"/>
                    </a:srgbClr>
                  </a:outerShdw>
                </a:effectLst>
              </a:rPr>
              <a:t>.</a:t>
            </a:r>
          </a:p>
          <a:p>
            <a:pPr lvl="1"/>
            <a:r>
              <a:rPr lang="en-US" dirty="0" smtClean="0">
                <a:solidFill>
                  <a:srgbClr val="FFFF00"/>
                </a:solidFill>
                <a:effectLst>
                  <a:outerShdw blurRad="38100" dist="38100" dir="2700000" algn="tl">
                    <a:srgbClr val="000000">
                      <a:alpha val="43137"/>
                    </a:srgbClr>
                  </a:outerShdw>
                </a:effectLst>
              </a:rPr>
              <a:t>The RCMP Commissioner Bob Paulson </a:t>
            </a:r>
            <a:r>
              <a:rPr lang="en-US" dirty="0">
                <a:solidFill>
                  <a:srgbClr val="FFFF00"/>
                </a:solidFill>
                <a:effectLst>
                  <a:outerShdw blurRad="38100" dist="38100" dir="2700000" algn="tl">
                    <a:srgbClr val="000000">
                      <a:alpha val="43137"/>
                    </a:srgbClr>
                  </a:outerShdw>
                </a:effectLst>
              </a:rPr>
              <a:t>has said “"We are making sure that unsolved cases are reviewed systematically and peer reviewed for avenues of investigation that perhaps have not been seen."</a:t>
            </a:r>
            <a:endParaRPr lang="en-US" dirty="0" smtClean="0">
              <a:solidFill>
                <a:srgbClr val="FFFF00"/>
              </a:solidFill>
              <a:effectLst>
                <a:outerShdw blurRad="38100" dist="38100" dir="2700000" algn="tl">
                  <a:srgbClr val="000000">
                    <a:alpha val="43137"/>
                  </a:srgbClr>
                </a:outerShdw>
              </a:effectLst>
            </a:endParaRPr>
          </a:p>
          <a:p>
            <a:pPr lvl="1"/>
            <a:endParaRPr lang="en-US" dirty="0">
              <a:solidFill>
                <a:srgbClr val="FFFF00"/>
              </a:solidFill>
              <a:effectLst>
                <a:outerShdw blurRad="38100" dist="38100" dir="2700000" algn="tl">
                  <a:srgbClr val="000000">
                    <a:alpha val="43137"/>
                  </a:srgbClr>
                </a:outerShdw>
              </a:effectLst>
            </a:endParaRPr>
          </a:p>
        </p:txBody>
      </p:sp>
      <p:sp>
        <p:nvSpPr>
          <p:cNvPr id="6" name="Content Placeholder 5"/>
          <p:cNvSpPr>
            <a:spLocks noGrp="1"/>
          </p:cNvSpPr>
          <p:nvPr>
            <p:ph sz="half" idx="2"/>
          </p:nvPr>
        </p:nvSpPr>
        <p:spPr/>
        <p:txBody>
          <a:bodyPr>
            <a:normAutofit fontScale="85000" lnSpcReduction="10000"/>
          </a:bodyPr>
          <a:lstStyle/>
          <a:p>
            <a:r>
              <a:rPr lang="en-US" dirty="0" smtClean="0">
                <a:solidFill>
                  <a:srgbClr val="FFFF00"/>
                </a:solidFill>
                <a:effectLst>
                  <a:outerShdw blurRad="38100" dist="38100" dir="2700000" algn="tl">
                    <a:srgbClr val="000000">
                      <a:alpha val="43137"/>
                    </a:srgbClr>
                  </a:outerShdw>
                </a:effectLst>
              </a:rPr>
              <a:t>No</a:t>
            </a:r>
          </a:p>
          <a:p>
            <a:pPr lvl="1"/>
            <a:r>
              <a:rPr lang="en-US" dirty="0" smtClean="0">
                <a:solidFill>
                  <a:srgbClr val="FFFF00"/>
                </a:solidFill>
                <a:effectLst>
                  <a:outerShdw blurRad="38100" dist="38100" dir="2700000" algn="tl">
                    <a:srgbClr val="000000">
                      <a:alpha val="43137"/>
                    </a:srgbClr>
                  </a:outerShdw>
                </a:effectLst>
              </a:rPr>
              <a:t>The number of murdered and missing Aboriginal women is a national disgrace and demonstrates gross negligence.</a:t>
            </a:r>
          </a:p>
          <a:p>
            <a:pPr lvl="1"/>
            <a:r>
              <a:rPr lang="en-US" dirty="0" smtClean="0">
                <a:solidFill>
                  <a:srgbClr val="FFFF00"/>
                </a:solidFill>
                <a:effectLst>
                  <a:outerShdw blurRad="38100" dist="38100" dir="2700000" algn="tl">
                    <a:srgbClr val="000000">
                      <a:alpha val="43137"/>
                    </a:srgbClr>
                  </a:outerShdw>
                </a:effectLst>
              </a:rPr>
              <a:t>Media coverage does not serve the interests of the many Canadian families who are victims of violence.</a:t>
            </a:r>
            <a:endParaRPr lang="en-US"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218443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p:cTn id="14"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 calcmode="lin" valueType="num">
                                      <p:cBhvr>
                                        <p:cTn id="21"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5">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 calcmode="lin" valueType="num">
                                      <p:cBhvr>
                                        <p:cTn id="28"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5">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anim calcmode="lin" valueType="num">
                                      <p:cBhvr>
                                        <p:cTn id="35"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36"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37" dur="500"/>
                                        <p:tgtEl>
                                          <p:spTgt spid="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6">
                                            <p:txEl>
                                              <p:pRg st="1" end="1"/>
                                            </p:txEl>
                                          </p:spTgt>
                                        </p:tgtEl>
                                        <p:attrNameLst>
                                          <p:attrName>style.visibility</p:attrName>
                                        </p:attrNameLst>
                                      </p:cBhvr>
                                      <p:to>
                                        <p:strVal val="visible"/>
                                      </p:to>
                                    </p:set>
                                    <p:anim calcmode="lin" valueType="num">
                                      <p:cBhvr>
                                        <p:cTn id="42"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43"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44" dur="500"/>
                                        <p:tgtEl>
                                          <p:spTgt spid="6">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6">
                                            <p:txEl>
                                              <p:pRg st="2" end="2"/>
                                            </p:txEl>
                                          </p:spTgt>
                                        </p:tgtEl>
                                        <p:attrNameLst>
                                          <p:attrName>style.visibility</p:attrName>
                                        </p:attrNameLst>
                                      </p:cBhvr>
                                      <p:to>
                                        <p:strVal val="visible"/>
                                      </p:to>
                                    </p:set>
                                    <p:anim calcmode="lin" valueType="num">
                                      <p:cBhvr>
                                        <p:cTn id="49"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50"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51"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uiExpand="1" build="p"/>
      <p:bldP spid="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CA" sz="3200" dirty="0" smtClean="0">
                <a:solidFill>
                  <a:srgbClr val="FFFF00"/>
                </a:solidFill>
                <a:effectLst>
                  <a:outerShdw blurRad="38100" dist="38100" dir="2700000" algn="tl">
                    <a:srgbClr val="000000">
                      <a:alpha val="43137"/>
                    </a:srgbClr>
                  </a:outerShdw>
                </a:effectLst>
              </a:rPr>
              <a:t>How do we make change happen?</a:t>
            </a:r>
            <a:endParaRPr lang="en-CA" sz="3200"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4620269"/>
            <a:ext cx="8229600" cy="1905075"/>
          </a:xfrm>
        </p:spPr>
        <p:txBody>
          <a:bodyPr/>
          <a:lstStyle/>
          <a:p>
            <a:r>
              <a:rPr lang="en-CA" dirty="0" smtClean="0">
                <a:solidFill>
                  <a:srgbClr val="FFFF00"/>
                </a:solidFill>
                <a:effectLst>
                  <a:outerShdw blurRad="38100" dist="38100" dir="2700000" algn="tl">
                    <a:srgbClr val="000000">
                      <a:alpha val="43137"/>
                    </a:srgbClr>
                  </a:outerShdw>
                </a:effectLst>
              </a:rPr>
              <a:t>Share the missing persons ALERTS</a:t>
            </a:r>
          </a:p>
          <a:p>
            <a:r>
              <a:rPr lang="en-CA" dirty="0" smtClean="0">
                <a:solidFill>
                  <a:srgbClr val="FFFF00"/>
                </a:solidFill>
                <a:effectLst>
                  <a:outerShdw blurRad="38100" dist="38100" dir="2700000" algn="tl">
                    <a:srgbClr val="000000">
                      <a:alpha val="43137"/>
                    </a:srgbClr>
                  </a:outerShdw>
                </a:effectLst>
              </a:rPr>
              <a:t>Challenge media presentations</a:t>
            </a:r>
          </a:p>
          <a:p>
            <a:r>
              <a:rPr lang="en-CA" dirty="0" smtClean="0">
                <a:solidFill>
                  <a:srgbClr val="FFFF00"/>
                </a:solidFill>
                <a:effectLst>
                  <a:outerShdw blurRad="38100" dist="38100" dir="2700000" algn="tl">
                    <a:srgbClr val="000000">
                      <a:alpha val="43137"/>
                    </a:srgbClr>
                  </a:outerShdw>
                </a:effectLst>
              </a:rPr>
              <a:t>Write local, provincial and national authorities</a:t>
            </a:r>
            <a:endParaRPr lang="en-CA" dirty="0">
              <a:solidFill>
                <a:srgbClr val="FFFF00"/>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FFFF00"/>
                </a:solidFill>
                <a:effectLst>
                  <a:outerShdw blurRad="38100" dist="38100" dir="2700000" algn="tl">
                    <a:srgbClr val="000000">
                      <a:alpha val="43137"/>
                    </a:srgbClr>
                  </a:outerShdw>
                </a:effectLst>
              </a:rPr>
              <a:t>Contact Your Member of Parliament</a:t>
            </a:r>
            <a:endParaRPr lang="en-US" sz="3200"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2564904"/>
            <a:ext cx="8229600" cy="4248472"/>
          </a:xfrm>
        </p:spPr>
        <p:txBody>
          <a:bodyPr>
            <a:normAutofit/>
          </a:bodyPr>
          <a:lstStyle/>
          <a:p>
            <a:r>
              <a:rPr lang="en-CA" sz="2800" dirty="0" smtClean="0">
                <a:solidFill>
                  <a:srgbClr val="FFFF00"/>
                </a:solidFill>
                <a:effectLst>
                  <a:outerShdw blurRad="38100" dist="38100" dir="2700000" algn="tl">
                    <a:srgbClr val="000000">
                      <a:alpha val="43137"/>
                    </a:srgbClr>
                  </a:outerShdw>
                </a:effectLst>
              </a:rPr>
              <a:t>Right Honorable John Duncan</a:t>
            </a:r>
            <a:endParaRPr lang="en-CA" sz="2800" dirty="0">
              <a:solidFill>
                <a:srgbClr val="FFFF00"/>
              </a:solidFill>
              <a:effectLst>
                <a:outerShdw blurRad="38100" dist="38100" dir="2700000" algn="tl">
                  <a:srgbClr val="000000">
                    <a:alpha val="43137"/>
                  </a:srgbClr>
                </a:outerShdw>
              </a:effectLst>
            </a:endParaRPr>
          </a:p>
          <a:p>
            <a:pPr lvl="1"/>
            <a:r>
              <a:rPr lang="en-CA" dirty="0" smtClean="0">
                <a:solidFill>
                  <a:srgbClr val="FFFF00"/>
                </a:solidFill>
                <a:effectLst>
                  <a:outerShdw blurRad="38100" dist="38100" dir="2700000" algn="tl">
                    <a:srgbClr val="000000">
                      <a:alpha val="43137"/>
                    </a:srgbClr>
                  </a:outerShdw>
                </a:effectLst>
              </a:rPr>
              <a:t>Email:</a:t>
            </a:r>
            <a:endParaRPr lang="en-CA" dirty="0">
              <a:solidFill>
                <a:srgbClr val="FFFF00"/>
              </a:solidFill>
              <a:effectLst>
                <a:outerShdw blurRad="38100" dist="38100" dir="2700000" algn="tl">
                  <a:srgbClr val="000000">
                    <a:alpha val="43137"/>
                  </a:srgbClr>
                </a:outerShdw>
              </a:effectLst>
            </a:endParaRPr>
          </a:p>
          <a:p>
            <a:pPr lvl="2"/>
            <a:r>
              <a:rPr lang="en-CA" sz="2800" dirty="0" smtClean="0">
                <a:solidFill>
                  <a:srgbClr val="FFFF00"/>
                </a:solidFill>
                <a:effectLst>
                  <a:outerShdw blurRad="38100" dist="38100" dir="2700000" algn="tl">
                    <a:srgbClr val="000000">
                      <a:alpha val="43137"/>
                    </a:srgbClr>
                  </a:outerShdw>
                </a:effectLst>
              </a:rPr>
              <a:t>john.duncan@parl.gc.ca</a:t>
            </a:r>
            <a:endParaRPr lang="en-CA" sz="2800" dirty="0">
              <a:solidFill>
                <a:srgbClr val="FFFF00"/>
              </a:solidFill>
              <a:effectLst>
                <a:outerShdw blurRad="38100" dist="38100" dir="2700000" algn="tl">
                  <a:srgbClr val="000000">
                    <a:alpha val="43137"/>
                  </a:srgbClr>
                </a:outerShdw>
              </a:effectLst>
            </a:endParaRPr>
          </a:p>
          <a:p>
            <a:pPr lvl="1"/>
            <a:r>
              <a:rPr lang="en-CA" dirty="0" smtClean="0">
                <a:solidFill>
                  <a:srgbClr val="FFFF00"/>
                </a:solidFill>
                <a:effectLst>
                  <a:outerShdw blurRad="38100" dist="38100" dir="2700000" algn="tl">
                    <a:srgbClr val="000000">
                      <a:alpha val="43137"/>
                    </a:srgbClr>
                  </a:outerShdw>
                </a:effectLst>
              </a:rPr>
              <a:t>Regular mail:</a:t>
            </a:r>
            <a:endParaRPr lang="en-CA" dirty="0">
              <a:solidFill>
                <a:srgbClr val="FFFF00"/>
              </a:solidFill>
              <a:effectLst>
                <a:outerShdw blurRad="38100" dist="38100" dir="2700000" algn="tl">
                  <a:srgbClr val="000000">
                    <a:alpha val="43137"/>
                  </a:srgbClr>
                </a:outerShdw>
              </a:effectLst>
            </a:endParaRPr>
          </a:p>
          <a:p>
            <a:pPr lvl="2"/>
            <a:r>
              <a:rPr lang="en-CA" sz="2800" dirty="0">
                <a:solidFill>
                  <a:srgbClr val="FFFF00"/>
                </a:solidFill>
                <a:effectLst>
                  <a:outerShdw blurRad="38100" dist="38100" dir="2700000" algn="tl">
                    <a:srgbClr val="000000">
                      <a:alpha val="43137"/>
                    </a:srgbClr>
                  </a:outerShdw>
                </a:effectLst>
              </a:rPr>
              <a:t>Unit F – 1250 Cedar Street, Campbell River, BC, V9W 2W5</a:t>
            </a:r>
          </a:p>
          <a:p>
            <a:pPr lvl="1"/>
            <a:r>
              <a:rPr lang="en-CA" dirty="0" smtClean="0">
                <a:solidFill>
                  <a:srgbClr val="FFFF00"/>
                </a:solidFill>
                <a:effectLst>
                  <a:outerShdw blurRad="38100" dist="38100" dir="2700000" algn="tl">
                    <a:srgbClr val="000000">
                      <a:alpha val="43137"/>
                    </a:srgbClr>
                  </a:outerShdw>
                </a:effectLst>
              </a:rPr>
              <a:t>Constituency Office Telephone number:</a:t>
            </a:r>
            <a:endParaRPr lang="en-CA" dirty="0">
              <a:solidFill>
                <a:srgbClr val="FFFF00"/>
              </a:solidFill>
              <a:effectLst>
                <a:outerShdw blurRad="38100" dist="38100" dir="2700000" algn="tl">
                  <a:srgbClr val="000000">
                    <a:alpha val="43137"/>
                  </a:srgbClr>
                </a:outerShdw>
              </a:effectLst>
            </a:endParaRPr>
          </a:p>
          <a:p>
            <a:pPr lvl="2"/>
            <a:r>
              <a:rPr lang="en-CA" sz="2800" dirty="0">
                <a:solidFill>
                  <a:srgbClr val="FFFF00"/>
                </a:solidFill>
                <a:effectLst>
                  <a:outerShdw blurRad="38100" dist="38100" dir="2700000" algn="tl">
                    <a:srgbClr val="000000">
                      <a:alpha val="43137"/>
                    </a:srgbClr>
                  </a:outerShdw>
                </a:effectLst>
              </a:rPr>
              <a:t>250 287 </a:t>
            </a:r>
            <a:r>
              <a:rPr lang="en-CA" sz="2800" dirty="0" smtClean="0">
                <a:solidFill>
                  <a:srgbClr val="FFFF00"/>
                </a:solidFill>
                <a:effectLst>
                  <a:outerShdw blurRad="38100" dist="38100" dir="2700000" algn="tl">
                    <a:srgbClr val="000000">
                      <a:alpha val="43137"/>
                    </a:srgbClr>
                  </a:outerShdw>
                </a:effectLst>
              </a:rPr>
              <a:t>9388</a:t>
            </a:r>
            <a:endParaRPr lang="en-CA" sz="280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476508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3">
                                            <p:txEl>
                                              <p:pRg st="1" end="1"/>
                                            </p:txEl>
                                          </p:spTgt>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p:cTn id="2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6" dur="500"/>
                                        <p:tgtEl>
                                          <p:spTgt spid="3">
                                            <p:txEl>
                                              <p:pRg st="2" end="2"/>
                                            </p:txEl>
                                          </p:spTgt>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p:cTn id="2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1" dur="500"/>
                                        <p:tgtEl>
                                          <p:spTgt spid="3">
                                            <p:txEl>
                                              <p:pRg st="3" end="3"/>
                                            </p:txEl>
                                          </p:spTgt>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 calcmode="lin" valueType="num">
                                      <p:cBhvr>
                                        <p:cTn id="34"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5"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6" dur="500"/>
                                        <p:tgtEl>
                                          <p:spTgt spid="3">
                                            <p:txEl>
                                              <p:pRg st="4" end="4"/>
                                            </p:txEl>
                                          </p:spTgt>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p:cTn id="39"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0"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1" dur="500"/>
                                        <p:tgtEl>
                                          <p:spTgt spid="3">
                                            <p:txEl>
                                              <p:pRg st="5" end="5"/>
                                            </p:txEl>
                                          </p:spTgt>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 calcmode="lin" valueType="num">
                                      <p:cBhvr>
                                        <p:cTn id="44"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5"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4725144"/>
            <a:ext cx="8229600" cy="1905075"/>
          </a:xfrm>
        </p:spPr>
        <p:txBody>
          <a:bodyPr>
            <a:noAutofit/>
          </a:bodyPr>
          <a:lstStyle/>
          <a:p>
            <a:pPr marL="0" indent="0">
              <a:buNone/>
            </a:pPr>
            <a:r>
              <a:rPr lang="en-US" sz="2800" dirty="0">
                <a:solidFill>
                  <a:srgbClr val="FFFF00"/>
                </a:solidFill>
                <a:effectLst>
                  <a:outerShdw blurRad="38100" dist="38100" dir="2700000" algn="tl">
                    <a:srgbClr val="000000">
                      <a:alpha val="43137"/>
                    </a:srgbClr>
                  </a:outerShdw>
                </a:effectLst>
              </a:rPr>
              <a:t>According to the </a:t>
            </a:r>
            <a:r>
              <a:rPr lang="en-US" sz="2800" dirty="0" smtClean="0">
                <a:solidFill>
                  <a:srgbClr val="FFFF00"/>
                </a:solidFill>
                <a:effectLst>
                  <a:outerShdw blurRad="38100" dist="38100" dir="2700000" algn="tl">
                    <a:srgbClr val="000000">
                      <a:alpha val="43137"/>
                    </a:srgbClr>
                  </a:outerShdw>
                </a:effectLst>
              </a:rPr>
              <a:t>World Health </a:t>
            </a:r>
            <a:r>
              <a:rPr lang="en-US" sz="2800" dirty="0">
                <a:solidFill>
                  <a:srgbClr val="FFFF00"/>
                </a:solidFill>
                <a:effectLst>
                  <a:outerShdw blurRad="38100" dist="38100" dir="2700000" algn="tl">
                    <a:srgbClr val="000000">
                      <a:alpha val="43137"/>
                    </a:srgbClr>
                  </a:outerShdw>
                </a:effectLst>
              </a:rPr>
              <a:t>Organization, </a:t>
            </a:r>
            <a:r>
              <a:rPr lang="en-US" sz="2800" dirty="0" smtClean="0">
                <a:solidFill>
                  <a:srgbClr val="FFFF00"/>
                </a:solidFill>
                <a:effectLst>
                  <a:outerShdw blurRad="38100" dist="38100" dir="2700000" algn="tl">
                    <a:srgbClr val="000000">
                      <a:alpha val="43137"/>
                    </a:srgbClr>
                  </a:outerShdw>
                </a:effectLst>
              </a:rPr>
              <a:t>violence against women affects one-third </a:t>
            </a:r>
            <a:r>
              <a:rPr lang="en-US" sz="2800" dirty="0">
                <a:solidFill>
                  <a:srgbClr val="FFFF00"/>
                </a:solidFill>
                <a:effectLst>
                  <a:outerShdw blurRad="38100" dist="38100" dir="2700000" algn="tl">
                    <a:srgbClr val="000000">
                      <a:alpha val="43137"/>
                    </a:srgbClr>
                  </a:outerShdw>
                </a:effectLst>
              </a:rPr>
              <a:t>of women </a:t>
            </a:r>
            <a:r>
              <a:rPr lang="en-US" sz="2800" dirty="0" smtClean="0">
                <a:solidFill>
                  <a:srgbClr val="FFFF00"/>
                </a:solidFill>
                <a:effectLst>
                  <a:outerShdw blurRad="38100" dist="38100" dir="2700000" algn="tl">
                    <a:srgbClr val="000000">
                      <a:alpha val="43137"/>
                    </a:srgbClr>
                  </a:outerShdw>
                </a:effectLst>
              </a:rPr>
              <a:t>around the </a:t>
            </a:r>
            <a:r>
              <a:rPr lang="en-US" sz="2800" dirty="0">
                <a:solidFill>
                  <a:srgbClr val="FFFF00"/>
                </a:solidFill>
                <a:effectLst>
                  <a:outerShdw blurRad="38100" dist="38100" dir="2700000" algn="tl">
                    <a:srgbClr val="000000">
                      <a:alpha val="43137"/>
                    </a:srgbClr>
                  </a:outerShdw>
                </a:effectLst>
              </a:rPr>
              <a:t>globe and represents </a:t>
            </a:r>
            <a:r>
              <a:rPr lang="en-US" sz="2800" dirty="0" smtClean="0">
                <a:solidFill>
                  <a:srgbClr val="FFFF00"/>
                </a:solidFill>
                <a:effectLst>
                  <a:outerShdw blurRad="38100" dist="38100" dir="2700000" algn="tl">
                    <a:srgbClr val="000000">
                      <a:alpha val="43137"/>
                    </a:srgbClr>
                  </a:outerShdw>
                </a:effectLst>
              </a:rPr>
              <a:t>a health </a:t>
            </a:r>
            <a:r>
              <a:rPr lang="en-US" sz="2800" dirty="0">
                <a:solidFill>
                  <a:srgbClr val="FFFF00"/>
                </a:solidFill>
                <a:effectLst>
                  <a:outerShdw blurRad="38100" dist="38100" dir="2700000" algn="tl">
                    <a:srgbClr val="000000">
                      <a:alpha val="43137"/>
                    </a:srgbClr>
                  </a:outerShdw>
                </a:effectLst>
              </a:rPr>
              <a:t>problem of “</a:t>
            </a:r>
            <a:r>
              <a:rPr lang="en-US" sz="2800" dirty="0" smtClean="0">
                <a:solidFill>
                  <a:srgbClr val="FFFF00"/>
                </a:solidFill>
                <a:effectLst>
                  <a:outerShdw blurRad="38100" dist="38100" dir="2700000" algn="tl">
                    <a:srgbClr val="000000">
                      <a:alpha val="43137"/>
                    </a:srgbClr>
                  </a:outerShdw>
                </a:effectLst>
              </a:rPr>
              <a:t>epidemic proportions.”</a:t>
            </a:r>
            <a:endParaRPr lang="en-US" sz="280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823236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dirty="0" smtClean="0">
                <a:solidFill>
                  <a:srgbClr val="FFFF00"/>
                </a:solidFill>
                <a:effectLst>
                  <a:outerShdw blurRad="38100" dist="38100" dir="2700000" algn="tl">
                    <a:srgbClr val="000000">
                      <a:alpha val="43137"/>
                    </a:srgbClr>
                  </a:outerShdw>
                </a:effectLst>
              </a:rPr>
              <a:t>Bibliography</a:t>
            </a:r>
            <a:endParaRPr lang="en-CA" sz="3200"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2647453"/>
            <a:ext cx="8229600" cy="4525963"/>
          </a:xfrm>
        </p:spPr>
        <p:txBody>
          <a:bodyPr>
            <a:normAutofit/>
          </a:bodyPr>
          <a:lstStyle/>
          <a:p>
            <a:r>
              <a:rPr lang="en-CA" dirty="0">
                <a:hlinkClick r:id="rId2"/>
              </a:rPr>
              <a:t>http://</a:t>
            </a:r>
            <a:r>
              <a:rPr lang="en-CA" dirty="0" smtClean="0">
                <a:hlinkClick r:id="rId2"/>
              </a:rPr>
              <a:t>www.rcmp-grc.gc.ca/pubs/mmaw-faapd-eng.pdf</a:t>
            </a:r>
            <a:endParaRPr lang="en-CA" dirty="0" smtClean="0"/>
          </a:p>
          <a:p>
            <a:pPr lvl="1"/>
            <a:r>
              <a:rPr lang="en-US" dirty="0">
                <a:solidFill>
                  <a:srgbClr val="FFFF00"/>
                </a:solidFill>
                <a:effectLst>
                  <a:outerShdw blurRad="38100" dist="38100" dir="2700000" algn="tl">
                    <a:srgbClr val="000000">
                      <a:alpha val="43137"/>
                    </a:srgbClr>
                  </a:outerShdw>
                </a:effectLst>
              </a:rPr>
              <a:t>Missing and Murdered Aboriginal </a:t>
            </a:r>
            <a:r>
              <a:rPr lang="en-US" dirty="0" smtClean="0">
                <a:solidFill>
                  <a:srgbClr val="FFFF00"/>
                </a:solidFill>
                <a:effectLst>
                  <a:outerShdw blurRad="38100" dist="38100" dir="2700000" algn="tl">
                    <a:srgbClr val="000000">
                      <a:alpha val="43137"/>
                    </a:srgbClr>
                  </a:outerShdw>
                </a:effectLst>
              </a:rPr>
              <a:t>Women: A </a:t>
            </a:r>
            <a:r>
              <a:rPr lang="en-US" dirty="0">
                <a:solidFill>
                  <a:srgbClr val="FFFF00"/>
                </a:solidFill>
                <a:effectLst>
                  <a:outerShdw blurRad="38100" dist="38100" dir="2700000" algn="tl">
                    <a:srgbClr val="000000">
                      <a:alpha val="43137"/>
                    </a:srgbClr>
                  </a:outerShdw>
                </a:effectLst>
              </a:rPr>
              <a:t>National Operational </a:t>
            </a:r>
            <a:r>
              <a:rPr lang="en-US" dirty="0" smtClean="0">
                <a:solidFill>
                  <a:srgbClr val="FFFF00"/>
                </a:solidFill>
                <a:effectLst>
                  <a:outerShdw blurRad="38100" dist="38100" dir="2700000" algn="tl">
                    <a:srgbClr val="000000">
                      <a:alpha val="43137"/>
                    </a:srgbClr>
                  </a:outerShdw>
                </a:effectLst>
              </a:rPr>
              <a:t>Overview</a:t>
            </a:r>
          </a:p>
          <a:p>
            <a:r>
              <a:rPr lang="en-CA" dirty="0">
                <a:hlinkClick r:id="rId3"/>
              </a:rPr>
              <a:t>http://</a:t>
            </a:r>
            <a:r>
              <a:rPr lang="en-CA" dirty="0" smtClean="0">
                <a:hlinkClick r:id="rId3"/>
              </a:rPr>
              <a:t>www.nwac.ca/files/download/NWAC_3D_Toolkit_e_0.pdf</a:t>
            </a:r>
            <a:endParaRPr lang="en-CA" dirty="0" smtClean="0"/>
          </a:p>
          <a:p>
            <a:pPr lvl="1"/>
            <a:r>
              <a:rPr lang="en-US" dirty="0">
                <a:solidFill>
                  <a:srgbClr val="FFFF00"/>
                </a:solidFill>
                <a:effectLst>
                  <a:outerShdw blurRad="38100" dist="38100" dir="2700000" algn="tl">
                    <a:srgbClr val="000000">
                      <a:alpha val="43137"/>
                    </a:srgbClr>
                  </a:outerShdw>
                </a:effectLst>
              </a:rPr>
              <a:t>Fact </a:t>
            </a:r>
            <a:r>
              <a:rPr lang="en-US" dirty="0" smtClean="0">
                <a:solidFill>
                  <a:srgbClr val="FFFF00"/>
                </a:solidFill>
                <a:effectLst>
                  <a:outerShdw blurRad="38100" dist="38100" dir="2700000" algn="tl">
                    <a:srgbClr val="000000">
                      <a:alpha val="43137"/>
                    </a:srgbClr>
                  </a:outerShdw>
                </a:effectLst>
              </a:rPr>
              <a:t>Sheet: Missing </a:t>
            </a:r>
            <a:r>
              <a:rPr lang="en-US" dirty="0">
                <a:solidFill>
                  <a:srgbClr val="FFFF00"/>
                </a:solidFill>
                <a:effectLst>
                  <a:outerShdw blurRad="38100" dist="38100" dir="2700000" algn="tl">
                    <a:srgbClr val="000000">
                      <a:alpha val="43137"/>
                    </a:srgbClr>
                  </a:outerShdw>
                </a:effectLst>
              </a:rPr>
              <a:t>and </a:t>
            </a:r>
            <a:r>
              <a:rPr lang="en-US" dirty="0" smtClean="0">
                <a:solidFill>
                  <a:srgbClr val="FFFF00"/>
                </a:solidFill>
                <a:effectLst>
                  <a:outerShdw blurRad="38100" dist="38100" dir="2700000" algn="tl">
                    <a:srgbClr val="000000">
                      <a:alpha val="43137"/>
                    </a:srgbClr>
                  </a:outerShdw>
                </a:effectLst>
              </a:rPr>
              <a:t>Murdered Aboriginal </a:t>
            </a:r>
            <a:r>
              <a:rPr lang="en-US" dirty="0">
                <a:solidFill>
                  <a:srgbClr val="FFFF00"/>
                </a:solidFill>
                <a:effectLst>
                  <a:outerShdw blurRad="38100" dist="38100" dir="2700000" algn="tl">
                    <a:srgbClr val="000000">
                      <a:alpha val="43137"/>
                    </a:srgbClr>
                  </a:outerShdw>
                </a:effectLst>
              </a:rPr>
              <a:t>Women and Girls</a:t>
            </a:r>
            <a:endParaRPr lang="en-CA" dirty="0">
              <a:solidFill>
                <a:srgbClr val="FFFF00"/>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solidFill>
                  <a:srgbClr val="FFFF00"/>
                </a:solidFill>
                <a:effectLst>
                  <a:outerShdw blurRad="38100" dist="38100" dir="2700000" algn="tl">
                    <a:srgbClr val="000000">
                      <a:alpha val="43137"/>
                    </a:srgbClr>
                  </a:outerShdw>
                </a:effectLst>
              </a:rPr>
              <a:t>Bibliography</a:t>
            </a:r>
            <a:endParaRPr lang="en-US"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a:solidFill>
                  <a:srgbClr val="FFFF00"/>
                </a:solidFill>
                <a:effectLst>
                  <a:outerShdw blurRad="38100" dist="38100" dir="2700000" algn="tl">
                    <a:srgbClr val="000000">
                      <a:alpha val="43137"/>
                    </a:srgbClr>
                  </a:outerShdw>
                </a:effectLst>
                <a:hlinkClick r:id="rId2"/>
              </a:rPr>
              <a:t>http://</a:t>
            </a:r>
            <a:r>
              <a:rPr lang="en-US" dirty="0" smtClean="0">
                <a:solidFill>
                  <a:srgbClr val="FFFF00"/>
                </a:solidFill>
                <a:effectLst>
                  <a:outerShdw blurRad="38100" dist="38100" dir="2700000" algn="tl">
                    <a:srgbClr val="000000">
                      <a:alpha val="43137"/>
                    </a:srgbClr>
                  </a:outerShdw>
                </a:effectLst>
                <a:hlinkClick r:id="rId2"/>
              </a:rPr>
              <a:t>www.cbc.ca/news/politics/number-of-murdered-missing-aboriginal-women-surprises-top-mountie-1.2645674</a:t>
            </a:r>
            <a:endParaRPr lang="en-US" dirty="0" smtClean="0">
              <a:solidFill>
                <a:srgbClr val="FFFF00"/>
              </a:solidFill>
              <a:effectLst>
                <a:outerShdw blurRad="38100" dist="38100" dir="2700000" algn="tl">
                  <a:srgbClr val="000000">
                    <a:alpha val="43137"/>
                  </a:srgbClr>
                </a:outerShdw>
              </a:effectLst>
            </a:endParaRPr>
          </a:p>
          <a:p>
            <a:pPr lvl="1"/>
            <a:r>
              <a:rPr lang="en-US" dirty="0" smtClean="0">
                <a:solidFill>
                  <a:srgbClr val="FFFF00"/>
                </a:solidFill>
                <a:effectLst>
                  <a:outerShdw blurRad="38100" dist="38100" dir="2700000" algn="tl">
                    <a:srgbClr val="000000">
                      <a:alpha val="43137"/>
                    </a:srgbClr>
                  </a:outerShdw>
                </a:effectLst>
              </a:rPr>
              <a:t>CBC news article titled</a:t>
            </a:r>
            <a:r>
              <a:rPr lang="en-US" dirty="0">
                <a:solidFill>
                  <a:srgbClr val="FFFF00"/>
                </a:solidFill>
                <a:effectLst>
                  <a:outerShdw blurRad="38100" dist="38100" dir="2700000" algn="tl">
                    <a:srgbClr val="000000">
                      <a:alpha val="43137"/>
                    </a:srgbClr>
                  </a:outerShdw>
                </a:effectLst>
              </a:rPr>
              <a:t>: Number of murdered, missing aboriginal women surprises top </a:t>
            </a:r>
            <a:r>
              <a:rPr lang="en-US" dirty="0" smtClean="0">
                <a:solidFill>
                  <a:srgbClr val="FFFF00"/>
                </a:solidFill>
                <a:effectLst>
                  <a:outerShdw blurRad="38100" dist="38100" dir="2700000" algn="tl">
                    <a:srgbClr val="000000">
                      <a:alpha val="43137"/>
                    </a:srgbClr>
                  </a:outerShdw>
                </a:effectLst>
              </a:rPr>
              <a:t>Mountie</a:t>
            </a:r>
          </a:p>
          <a:p>
            <a:r>
              <a:rPr lang="en-US" dirty="0">
                <a:solidFill>
                  <a:srgbClr val="FFFF00"/>
                </a:solidFill>
                <a:effectLst>
                  <a:outerShdw blurRad="38100" dist="38100" dir="2700000" algn="tl">
                    <a:srgbClr val="000000">
                      <a:alpha val="43137"/>
                    </a:srgbClr>
                  </a:outerShdw>
                </a:effectLst>
                <a:hlinkClick r:id="rId3"/>
              </a:rPr>
              <a:t>http://</a:t>
            </a:r>
            <a:r>
              <a:rPr lang="en-US" dirty="0" smtClean="0">
                <a:solidFill>
                  <a:srgbClr val="FFFF00"/>
                </a:solidFill>
                <a:effectLst>
                  <a:outerShdw blurRad="38100" dist="38100" dir="2700000" algn="tl">
                    <a:srgbClr val="000000">
                      <a:alpha val="43137"/>
                    </a:srgbClr>
                  </a:outerShdw>
                </a:effectLst>
                <a:hlinkClick r:id="rId3"/>
              </a:rPr>
              <a:t>journalismcenter.org/when-a-child-dies/missing-white-girl.html</a:t>
            </a:r>
            <a:endParaRPr lang="en-US" dirty="0" smtClean="0">
              <a:solidFill>
                <a:srgbClr val="FFFF00"/>
              </a:solidFill>
              <a:effectLst>
                <a:outerShdw blurRad="38100" dist="38100" dir="2700000" algn="tl">
                  <a:srgbClr val="000000">
                    <a:alpha val="43137"/>
                  </a:srgbClr>
                </a:outerShdw>
              </a:effectLst>
            </a:endParaRPr>
          </a:p>
          <a:p>
            <a:pPr lvl="1"/>
            <a:r>
              <a:rPr lang="en-US" dirty="0" smtClean="0">
                <a:solidFill>
                  <a:srgbClr val="FFFF00"/>
                </a:solidFill>
                <a:effectLst>
                  <a:outerShdw blurRad="38100" dist="38100" dir="2700000" algn="tl">
                    <a:srgbClr val="000000">
                      <a:alpha val="43137"/>
                    </a:srgbClr>
                  </a:outerShdw>
                </a:effectLst>
              </a:rPr>
              <a:t>Scholarly article describing another way of reporting missing ethnic peoples</a:t>
            </a:r>
          </a:p>
          <a:p>
            <a:endParaRPr lang="en-US"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1381978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rgbClr val="FFFF00"/>
                </a:solidFill>
                <a:effectLst>
                  <a:outerShdw blurRad="38100" dist="38100" dir="2700000" algn="tl">
                    <a:srgbClr val="000000">
                      <a:alpha val="43137"/>
                    </a:srgbClr>
                  </a:outerShdw>
                </a:effectLst>
              </a:rPr>
              <a:t>If he can react then so can you!</a:t>
            </a:r>
            <a:endParaRPr lang="en-CA"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5052317"/>
            <a:ext cx="8229600" cy="1545035"/>
          </a:xfrm>
        </p:spPr>
        <p:txBody>
          <a:bodyPr>
            <a:normAutofit lnSpcReduction="10000"/>
          </a:bodyPr>
          <a:lstStyle/>
          <a:p>
            <a:pPr marL="0" indent="0">
              <a:buNone/>
            </a:pPr>
            <a:r>
              <a:rPr lang="en-CA" dirty="0" smtClean="0">
                <a:hlinkClick r:id="rId2"/>
              </a:rPr>
              <a:t>http://www.cbc.ca/news/canada/manitoba/billy-ray-reacts-to-canada-s-1-200-missing-aboriginal-women-1.2682746</a:t>
            </a:r>
            <a:endParaRPr lang="en-CA" dirty="0" smtClean="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157192"/>
            <a:ext cx="8229600" cy="1512168"/>
          </a:xfrm>
        </p:spPr>
        <p:txBody>
          <a:bodyPr>
            <a:normAutofit/>
          </a:bodyPr>
          <a:lstStyle/>
          <a:p>
            <a:pPr marL="0" indent="0">
              <a:buNone/>
            </a:pPr>
            <a:r>
              <a:rPr lang="en-US" sz="2800" dirty="0" smtClean="0">
                <a:solidFill>
                  <a:srgbClr val="FFFF00"/>
                </a:solidFill>
                <a:effectLst>
                  <a:outerShdw blurRad="38100" dist="38100" dir="2700000" algn="tl">
                    <a:srgbClr val="000000">
                      <a:alpha val="43137"/>
                    </a:srgbClr>
                  </a:outerShdw>
                </a:effectLst>
              </a:rPr>
              <a:t>Females represented </a:t>
            </a:r>
            <a:r>
              <a:rPr lang="en-US" sz="2800" dirty="0">
                <a:solidFill>
                  <a:srgbClr val="FFFF00"/>
                </a:solidFill>
                <a:effectLst>
                  <a:outerShdw blurRad="38100" dist="38100" dir="2700000" algn="tl">
                    <a:srgbClr val="000000">
                      <a:alpha val="43137"/>
                    </a:srgbClr>
                  </a:outerShdw>
                </a:effectLst>
              </a:rPr>
              <a:t>32% of </a:t>
            </a:r>
            <a:r>
              <a:rPr lang="en-US" sz="2800" dirty="0" smtClean="0">
                <a:solidFill>
                  <a:srgbClr val="FFFF00"/>
                </a:solidFill>
                <a:effectLst>
                  <a:outerShdw blurRad="38100" dist="38100" dir="2700000" algn="tl">
                    <a:srgbClr val="000000">
                      <a:alpha val="43137"/>
                    </a:srgbClr>
                  </a:outerShdw>
                </a:effectLst>
              </a:rPr>
              <a:t>homicide victims </a:t>
            </a:r>
            <a:r>
              <a:rPr lang="en-US" sz="2800" dirty="0">
                <a:solidFill>
                  <a:srgbClr val="FFFF00"/>
                </a:solidFill>
                <a:effectLst>
                  <a:outerShdw blurRad="38100" dist="38100" dir="2700000" algn="tl">
                    <a:srgbClr val="000000">
                      <a:alpha val="43137"/>
                    </a:srgbClr>
                  </a:outerShdw>
                </a:effectLst>
              </a:rPr>
              <a:t>(6,551 victims) </a:t>
            </a:r>
            <a:r>
              <a:rPr lang="en-US" sz="2800" dirty="0" smtClean="0">
                <a:solidFill>
                  <a:srgbClr val="FFFF00"/>
                </a:solidFill>
                <a:effectLst>
                  <a:outerShdw blurRad="38100" dist="38100" dir="2700000" algn="tl">
                    <a:srgbClr val="000000">
                      <a:alpha val="43137"/>
                    </a:srgbClr>
                  </a:outerShdw>
                </a:effectLst>
              </a:rPr>
              <a:t>across all </a:t>
            </a:r>
            <a:r>
              <a:rPr lang="en-US" sz="2800" dirty="0">
                <a:solidFill>
                  <a:srgbClr val="FFFF00"/>
                </a:solidFill>
                <a:effectLst>
                  <a:outerShdw blurRad="38100" dist="38100" dir="2700000" algn="tl">
                    <a:srgbClr val="000000">
                      <a:alpha val="43137"/>
                    </a:srgbClr>
                  </a:outerShdw>
                </a:effectLst>
              </a:rPr>
              <a:t>police jurisdictions </a:t>
            </a:r>
            <a:r>
              <a:rPr lang="en-US" sz="2800" dirty="0" smtClean="0">
                <a:solidFill>
                  <a:srgbClr val="FFFF00"/>
                </a:solidFill>
                <a:effectLst>
                  <a:outerShdw blurRad="38100" dist="38100" dir="2700000" algn="tl">
                    <a:srgbClr val="000000">
                      <a:alpha val="43137"/>
                    </a:srgbClr>
                  </a:outerShdw>
                </a:effectLst>
              </a:rPr>
              <a:t>between 1980 </a:t>
            </a:r>
            <a:r>
              <a:rPr lang="en-US" sz="2800" dirty="0">
                <a:solidFill>
                  <a:srgbClr val="FFFF00"/>
                </a:solidFill>
                <a:effectLst>
                  <a:outerShdw blurRad="38100" dist="38100" dir="2700000" algn="tl">
                    <a:srgbClr val="000000">
                      <a:alpha val="43137"/>
                    </a:srgbClr>
                  </a:outerShdw>
                </a:effectLst>
              </a:rPr>
              <a:t>and </a:t>
            </a:r>
            <a:r>
              <a:rPr lang="en-US" sz="2800" dirty="0" smtClean="0">
                <a:solidFill>
                  <a:srgbClr val="FFFF00"/>
                </a:solidFill>
                <a:effectLst>
                  <a:outerShdw blurRad="38100" dist="38100" dir="2700000" algn="tl">
                    <a:srgbClr val="000000">
                      <a:alpha val="43137"/>
                    </a:srgbClr>
                  </a:outerShdw>
                </a:effectLst>
              </a:rPr>
              <a:t>2012.</a:t>
            </a:r>
          </a:p>
        </p:txBody>
      </p:sp>
    </p:spTree>
    <p:extLst>
      <p:ext uri="{BB962C8B-B14F-4D97-AF65-F5344CB8AC3E}">
        <p14:creationId xmlns:p14="http://schemas.microsoft.com/office/powerpoint/2010/main" val="17474384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980309"/>
            <a:ext cx="8229600" cy="1617043"/>
          </a:xfrm>
        </p:spPr>
        <p:txBody>
          <a:bodyPr>
            <a:noAutofit/>
          </a:bodyPr>
          <a:lstStyle/>
          <a:p>
            <a:pPr marL="0" indent="0">
              <a:buNone/>
            </a:pPr>
            <a:r>
              <a:rPr lang="en-US" sz="2800" dirty="0" smtClean="0">
                <a:solidFill>
                  <a:srgbClr val="FFFF00"/>
                </a:solidFill>
                <a:effectLst>
                  <a:outerShdw blurRad="38100" dist="38100" dir="2700000" algn="tl">
                    <a:srgbClr val="000000">
                      <a:alpha val="43137"/>
                    </a:srgbClr>
                  </a:outerShdw>
                </a:effectLst>
              </a:rPr>
              <a:t>According </a:t>
            </a:r>
            <a:r>
              <a:rPr lang="en-US" sz="2800" dirty="0">
                <a:solidFill>
                  <a:srgbClr val="FFFF00"/>
                </a:solidFill>
                <a:effectLst>
                  <a:outerShdw blurRad="38100" dist="38100" dir="2700000" algn="tl">
                    <a:srgbClr val="000000">
                      <a:alpha val="43137"/>
                    </a:srgbClr>
                  </a:outerShdw>
                </a:effectLst>
              </a:rPr>
              <a:t>to the 2009 </a:t>
            </a:r>
            <a:r>
              <a:rPr lang="en-US" sz="2800" dirty="0" smtClean="0">
                <a:solidFill>
                  <a:srgbClr val="FFFF00"/>
                </a:solidFill>
                <a:effectLst>
                  <a:outerShdw blurRad="38100" dist="38100" dir="2700000" algn="tl">
                    <a:srgbClr val="000000">
                      <a:alpha val="43137"/>
                    </a:srgbClr>
                  </a:outerShdw>
                </a:effectLst>
              </a:rPr>
              <a:t>General Social </a:t>
            </a:r>
            <a:r>
              <a:rPr lang="en-US" sz="2800" dirty="0">
                <a:solidFill>
                  <a:srgbClr val="FFFF00"/>
                </a:solidFill>
                <a:effectLst>
                  <a:outerShdw blurRad="38100" dist="38100" dir="2700000" algn="tl">
                    <a:srgbClr val="000000">
                      <a:alpha val="43137"/>
                    </a:srgbClr>
                  </a:outerShdw>
                </a:effectLst>
              </a:rPr>
              <a:t>Survey (GSS) </a:t>
            </a:r>
            <a:r>
              <a:rPr lang="en-US" sz="2800" dirty="0" smtClean="0">
                <a:solidFill>
                  <a:srgbClr val="FFFF00"/>
                </a:solidFill>
                <a:effectLst>
                  <a:outerShdw blurRad="38100" dist="38100" dir="2700000" algn="tl">
                    <a:srgbClr val="000000">
                      <a:alpha val="43137"/>
                    </a:srgbClr>
                  </a:outerShdw>
                </a:effectLst>
              </a:rPr>
              <a:t>on Victimization</a:t>
            </a:r>
            <a:r>
              <a:rPr lang="en-US" sz="2800" dirty="0">
                <a:solidFill>
                  <a:srgbClr val="FFFF00"/>
                </a:solidFill>
                <a:effectLst>
                  <a:outerShdw blurRad="38100" dist="38100" dir="2700000" algn="tl">
                    <a:srgbClr val="000000">
                      <a:alpha val="43137"/>
                    </a:srgbClr>
                  </a:outerShdw>
                </a:effectLst>
              </a:rPr>
              <a:t>, nearly </a:t>
            </a:r>
            <a:r>
              <a:rPr lang="en-US" sz="2800" dirty="0" smtClean="0">
                <a:solidFill>
                  <a:srgbClr val="FFFF00"/>
                </a:solidFill>
                <a:effectLst>
                  <a:outerShdw blurRad="38100" dist="38100" dir="2700000" algn="tl">
                    <a:srgbClr val="000000">
                      <a:alpha val="43137"/>
                    </a:srgbClr>
                  </a:outerShdw>
                </a:effectLst>
              </a:rPr>
              <a:t>67,000 Aboriginal </a:t>
            </a:r>
            <a:r>
              <a:rPr lang="en-US" sz="2800" dirty="0">
                <a:solidFill>
                  <a:srgbClr val="FFFF00"/>
                </a:solidFill>
                <a:effectLst>
                  <a:outerShdw blurRad="38100" dist="38100" dir="2700000" algn="tl">
                    <a:srgbClr val="000000">
                      <a:alpha val="43137"/>
                    </a:srgbClr>
                  </a:outerShdw>
                </a:effectLst>
              </a:rPr>
              <a:t>females </a:t>
            </a:r>
            <a:r>
              <a:rPr lang="en-US" sz="2800" dirty="0" smtClean="0">
                <a:solidFill>
                  <a:srgbClr val="FFFF00"/>
                </a:solidFill>
                <a:effectLst>
                  <a:outerShdw blurRad="38100" dist="38100" dir="2700000" algn="tl">
                    <a:srgbClr val="000000">
                      <a:alpha val="43137"/>
                    </a:srgbClr>
                  </a:outerShdw>
                </a:effectLst>
              </a:rPr>
              <a:t>reported being </a:t>
            </a:r>
            <a:r>
              <a:rPr lang="en-US" sz="2800" dirty="0">
                <a:solidFill>
                  <a:srgbClr val="FFFF00"/>
                </a:solidFill>
                <a:effectLst>
                  <a:outerShdw blurRad="38100" dist="38100" dir="2700000" algn="tl">
                    <a:srgbClr val="000000">
                      <a:alpha val="43137"/>
                    </a:srgbClr>
                  </a:outerShdw>
                </a:effectLst>
              </a:rPr>
              <a:t>a victim of violence </a:t>
            </a:r>
            <a:r>
              <a:rPr lang="en-US" sz="2800" dirty="0" smtClean="0">
                <a:solidFill>
                  <a:srgbClr val="FFFF00"/>
                </a:solidFill>
                <a:effectLst>
                  <a:outerShdw blurRad="38100" dist="38100" dir="2700000" algn="tl">
                    <a:srgbClr val="000000">
                      <a:alpha val="43137"/>
                    </a:srgbClr>
                  </a:outerShdw>
                </a:effectLst>
              </a:rPr>
              <a:t>in the </a:t>
            </a:r>
            <a:r>
              <a:rPr lang="en-US" sz="2800" dirty="0">
                <a:solidFill>
                  <a:srgbClr val="FFFF00"/>
                </a:solidFill>
                <a:effectLst>
                  <a:outerShdw blurRad="38100" dist="38100" dir="2700000" algn="tl">
                    <a:srgbClr val="000000">
                      <a:alpha val="43137"/>
                    </a:srgbClr>
                  </a:outerShdw>
                </a:effectLst>
              </a:rPr>
              <a:t>previous 12 </a:t>
            </a:r>
            <a:r>
              <a:rPr lang="en-US" sz="2800" dirty="0" smtClean="0">
                <a:solidFill>
                  <a:srgbClr val="FFFF00"/>
                </a:solidFill>
                <a:effectLst>
                  <a:outerShdw blurRad="38100" dist="38100" dir="2700000" algn="tl">
                    <a:srgbClr val="000000">
                      <a:alpha val="43137"/>
                    </a:srgbClr>
                  </a:outerShdw>
                </a:effectLst>
              </a:rPr>
              <a:t>months.</a:t>
            </a:r>
          </a:p>
        </p:txBody>
      </p:sp>
      <p:sp>
        <p:nvSpPr>
          <p:cNvPr id="4" name="Title 3"/>
          <p:cNvSpPr>
            <a:spLocks noGrp="1"/>
          </p:cNvSpPr>
          <p:nvPr>
            <p:ph type="title"/>
          </p:nvPr>
        </p:nvSpPr>
        <p:spPr/>
        <p:txBody>
          <a:bodyPr>
            <a:normAutofit/>
          </a:bodyPr>
          <a:lstStyle/>
          <a:p>
            <a:pPr algn="l"/>
            <a:r>
              <a:rPr lang="en-US" sz="2800" dirty="0">
                <a:solidFill>
                  <a:srgbClr val="FFFF00"/>
                </a:solidFill>
                <a:effectLst>
                  <a:outerShdw blurRad="38100" dist="38100" dir="2700000" algn="tl">
                    <a:srgbClr val="000000">
                      <a:alpha val="43137"/>
                    </a:srgbClr>
                  </a:outerShdw>
                </a:effectLst>
              </a:rPr>
              <a:t>Aboriginal women are at a higher risk of being victims of violence than non-Aboriginal females</a:t>
            </a:r>
            <a:r>
              <a:rPr lang="en-US" sz="2800" dirty="0" smtClean="0">
                <a:solidFill>
                  <a:srgbClr val="FFFF00"/>
                </a:solidFill>
                <a:effectLst>
                  <a:outerShdw blurRad="38100" dist="38100" dir="2700000" algn="tl">
                    <a:srgbClr val="000000">
                      <a:alpha val="43137"/>
                    </a:srgbClr>
                  </a:outerShdw>
                </a:effectLst>
              </a:rPr>
              <a:t>.</a:t>
            </a:r>
            <a:endParaRPr lang="en-US" sz="2800" dirty="0"/>
          </a:p>
        </p:txBody>
      </p:sp>
      <p:pic>
        <p:nvPicPr>
          <p:cNvPr id="7170" name="Picture 2" descr="The Disney Princess As Victims Of Domestic Violence photo 1">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70817" y="1412776"/>
            <a:ext cx="3134754" cy="3586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407073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7170"/>
                                        </p:tgtEl>
                                        <p:attrNameLst>
                                          <p:attrName>style.visibility</p:attrName>
                                        </p:attrNameLst>
                                      </p:cBhvr>
                                      <p:to>
                                        <p:strVal val="visible"/>
                                      </p:to>
                                    </p:set>
                                    <p:anim calcmode="lin" valueType="num">
                                      <p:cBhvr>
                                        <p:cTn id="21" dur="1000" fill="hold"/>
                                        <p:tgtEl>
                                          <p:spTgt spid="7170"/>
                                        </p:tgtEl>
                                        <p:attrNameLst>
                                          <p:attrName>ppt_w</p:attrName>
                                        </p:attrNameLst>
                                      </p:cBhvr>
                                      <p:tavLst>
                                        <p:tav tm="0">
                                          <p:val>
                                            <p:fltVal val="0"/>
                                          </p:val>
                                        </p:tav>
                                        <p:tav tm="100000">
                                          <p:val>
                                            <p:strVal val="#ppt_w"/>
                                          </p:val>
                                        </p:tav>
                                      </p:tavLst>
                                    </p:anim>
                                    <p:anim calcmode="lin" valueType="num">
                                      <p:cBhvr>
                                        <p:cTn id="22" dur="1000" fill="hold"/>
                                        <p:tgtEl>
                                          <p:spTgt spid="7170"/>
                                        </p:tgtEl>
                                        <p:attrNameLst>
                                          <p:attrName>ppt_h</p:attrName>
                                        </p:attrNameLst>
                                      </p:cBhvr>
                                      <p:tavLst>
                                        <p:tav tm="0">
                                          <p:val>
                                            <p:fltVal val="0"/>
                                          </p:val>
                                        </p:tav>
                                        <p:tav tm="100000">
                                          <p:val>
                                            <p:strVal val="#ppt_h"/>
                                          </p:val>
                                        </p:tav>
                                      </p:tavLst>
                                    </p:anim>
                                    <p:anim calcmode="lin" valueType="num">
                                      <p:cBhvr>
                                        <p:cTn id="23" dur="1000" fill="hold"/>
                                        <p:tgtEl>
                                          <p:spTgt spid="7170"/>
                                        </p:tgtEl>
                                        <p:attrNameLst>
                                          <p:attrName>style.rotation</p:attrName>
                                        </p:attrNameLst>
                                      </p:cBhvr>
                                      <p:tavLst>
                                        <p:tav tm="0">
                                          <p:val>
                                            <p:fltVal val="90"/>
                                          </p:val>
                                        </p:tav>
                                        <p:tav tm="100000">
                                          <p:val>
                                            <p:fltVal val="0"/>
                                          </p:val>
                                        </p:tav>
                                      </p:tavLst>
                                    </p:anim>
                                    <p:animEffect transition="in" filter="fade">
                                      <p:cBhvr>
                                        <p:cTn id="24" dur="1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4869160"/>
            <a:ext cx="8229600" cy="1689051"/>
          </a:xfrm>
        </p:spPr>
        <p:txBody>
          <a:bodyPr/>
          <a:lstStyle/>
          <a:p>
            <a:pPr marL="0" indent="0">
              <a:buNone/>
            </a:pPr>
            <a:r>
              <a:rPr lang="en-US" sz="2800" dirty="0">
                <a:solidFill>
                  <a:srgbClr val="FFFF00"/>
                </a:solidFill>
                <a:effectLst>
                  <a:outerShdw blurRad="38100" dist="38100" dir="2700000" algn="tl">
                    <a:srgbClr val="000000">
                      <a:alpha val="43137"/>
                    </a:srgbClr>
                  </a:outerShdw>
                </a:effectLst>
              </a:rPr>
              <a:t>The rate of victimization among Aboriginal females was close to three times higher than that of non-Aboriginal females.</a:t>
            </a:r>
          </a:p>
          <a:p>
            <a:endParaRPr lang="en-US" dirty="0"/>
          </a:p>
        </p:txBody>
      </p:sp>
    </p:spTree>
    <p:extLst>
      <p:ext uri="{BB962C8B-B14F-4D97-AF65-F5344CB8AC3E}">
        <p14:creationId xmlns:p14="http://schemas.microsoft.com/office/powerpoint/2010/main" val="249345306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52317"/>
            <a:ext cx="8229600" cy="1761059"/>
          </a:xfrm>
        </p:spPr>
        <p:txBody>
          <a:bodyPr>
            <a:normAutofit/>
          </a:bodyPr>
          <a:lstStyle/>
          <a:p>
            <a:pPr marL="0" indent="0">
              <a:buNone/>
            </a:pPr>
            <a:r>
              <a:rPr lang="en-US" sz="2800" dirty="0">
                <a:solidFill>
                  <a:srgbClr val="FFFF00"/>
                </a:solidFill>
                <a:effectLst>
                  <a:outerShdw blurRad="38100" dist="38100" dir="2700000" algn="tl">
                    <a:srgbClr val="000000">
                      <a:alpha val="43137"/>
                    </a:srgbClr>
                  </a:outerShdw>
                </a:effectLst>
              </a:rPr>
              <a:t>There were 1,017 Aboriginal female victims of homicide </a:t>
            </a:r>
            <a:r>
              <a:rPr lang="en-US" sz="2800" dirty="0" smtClean="0">
                <a:solidFill>
                  <a:srgbClr val="FFFF00"/>
                </a:solidFill>
                <a:effectLst>
                  <a:outerShdw blurRad="38100" dist="38100" dir="2700000" algn="tl">
                    <a:srgbClr val="000000">
                      <a:alpha val="43137"/>
                    </a:srgbClr>
                  </a:outerShdw>
                </a:effectLst>
              </a:rPr>
              <a:t>(between 1980 &amp; 2012), </a:t>
            </a:r>
            <a:r>
              <a:rPr lang="en-US" sz="2800" dirty="0">
                <a:solidFill>
                  <a:srgbClr val="FFFF00"/>
                </a:solidFill>
                <a:effectLst>
                  <a:outerShdw blurRad="38100" dist="38100" dir="2700000" algn="tl">
                    <a:srgbClr val="000000">
                      <a:alpha val="43137"/>
                    </a:srgbClr>
                  </a:outerShdw>
                </a:effectLst>
              </a:rPr>
              <a:t>which represents roughly 16% of all female </a:t>
            </a:r>
            <a:r>
              <a:rPr lang="en-US" sz="2800" dirty="0" smtClean="0">
                <a:solidFill>
                  <a:srgbClr val="FFFF00"/>
                </a:solidFill>
                <a:effectLst>
                  <a:outerShdw blurRad="38100" dist="38100" dir="2700000" algn="tl">
                    <a:srgbClr val="000000">
                      <a:alpha val="43137"/>
                    </a:srgbClr>
                  </a:outerShdw>
                </a:effectLst>
              </a:rPr>
              <a:t>homicides.</a:t>
            </a:r>
            <a:endParaRPr lang="en-US" sz="2800" dirty="0"/>
          </a:p>
        </p:txBody>
      </p:sp>
    </p:spTree>
    <p:extLst>
      <p:ext uri="{BB962C8B-B14F-4D97-AF65-F5344CB8AC3E}">
        <p14:creationId xmlns:p14="http://schemas.microsoft.com/office/powerpoint/2010/main" val="31074924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48261"/>
            <a:ext cx="8229600" cy="1977083"/>
          </a:xfrm>
        </p:spPr>
        <p:txBody>
          <a:bodyPr>
            <a:normAutofit/>
          </a:bodyPr>
          <a:lstStyle/>
          <a:p>
            <a:pPr marL="0" indent="0">
              <a:buNone/>
            </a:pPr>
            <a:r>
              <a:rPr lang="en-US" sz="2800" dirty="0">
                <a:solidFill>
                  <a:srgbClr val="FFFF00"/>
                </a:solidFill>
                <a:effectLst>
                  <a:outerShdw blurRad="38100" dist="38100" dir="2700000" algn="tl">
                    <a:srgbClr val="000000">
                      <a:alpha val="43137"/>
                    </a:srgbClr>
                  </a:outerShdw>
                </a:effectLst>
              </a:rPr>
              <a:t>Police-recorded incidents of </a:t>
            </a:r>
            <a:r>
              <a:rPr lang="en-US" sz="2800" dirty="0" smtClean="0">
                <a:solidFill>
                  <a:srgbClr val="FFFF00"/>
                </a:solidFill>
                <a:effectLst>
                  <a:outerShdw blurRad="38100" dist="38100" dir="2700000" algn="tl">
                    <a:srgbClr val="000000">
                      <a:alpha val="43137"/>
                    </a:srgbClr>
                  </a:outerShdw>
                </a:effectLst>
              </a:rPr>
              <a:t>Aboriginal female </a:t>
            </a:r>
            <a:r>
              <a:rPr lang="en-US" sz="2800" dirty="0">
                <a:solidFill>
                  <a:srgbClr val="FFFF00"/>
                </a:solidFill>
                <a:effectLst>
                  <a:outerShdw blurRad="38100" dist="38100" dir="2700000" algn="tl">
                    <a:srgbClr val="000000">
                      <a:alpha val="43137"/>
                    </a:srgbClr>
                  </a:outerShdw>
                </a:effectLst>
              </a:rPr>
              <a:t>homicides and </a:t>
            </a:r>
            <a:r>
              <a:rPr lang="en-US" sz="2800" dirty="0" smtClean="0">
                <a:solidFill>
                  <a:srgbClr val="FFFF00"/>
                </a:solidFill>
                <a:effectLst>
                  <a:outerShdw blurRad="38100" dist="38100" dir="2700000" algn="tl">
                    <a:srgbClr val="000000">
                      <a:alpha val="43137"/>
                    </a:srgbClr>
                  </a:outerShdw>
                </a:effectLst>
              </a:rPr>
              <a:t>unresolved missing </a:t>
            </a:r>
            <a:r>
              <a:rPr lang="en-US" sz="2800" dirty="0">
                <a:solidFill>
                  <a:srgbClr val="FFFF00"/>
                </a:solidFill>
                <a:effectLst>
                  <a:outerShdw blurRad="38100" dist="38100" dir="2700000" algn="tl">
                    <a:srgbClr val="000000">
                      <a:alpha val="43137"/>
                    </a:srgbClr>
                  </a:outerShdw>
                </a:effectLst>
              </a:rPr>
              <a:t>Aboriginal females in </a:t>
            </a:r>
            <a:r>
              <a:rPr lang="en-US" sz="2800" dirty="0" smtClean="0">
                <a:solidFill>
                  <a:srgbClr val="FFFF00"/>
                </a:solidFill>
                <a:effectLst>
                  <a:outerShdw blurRad="38100" dist="38100" dir="2700000" algn="tl">
                    <a:srgbClr val="000000">
                      <a:alpha val="43137"/>
                    </a:srgbClr>
                  </a:outerShdw>
                </a:effectLst>
              </a:rPr>
              <a:t>this review </a:t>
            </a:r>
            <a:r>
              <a:rPr lang="en-US" sz="2800" dirty="0">
                <a:solidFill>
                  <a:srgbClr val="FFFF00"/>
                </a:solidFill>
                <a:effectLst>
                  <a:outerShdw blurRad="38100" dist="38100" dir="2700000" algn="tl">
                    <a:srgbClr val="000000">
                      <a:alpha val="43137"/>
                    </a:srgbClr>
                  </a:outerShdw>
                </a:effectLst>
              </a:rPr>
              <a:t>total 1,181 - 164 </a:t>
            </a:r>
            <a:r>
              <a:rPr lang="en-US" sz="2800" dirty="0" smtClean="0">
                <a:solidFill>
                  <a:srgbClr val="FFFF00"/>
                </a:solidFill>
                <a:effectLst>
                  <a:outerShdw blurRad="38100" dist="38100" dir="2700000" algn="tl">
                    <a:srgbClr val="000000">
                      <a:alpha val="43137"/>
                    </a:srgbClr>
                  </a:outerShdw>
                </a:effectLst>
              </a:rPr>
              <a:t>missing and </a:t>
            </a:r>
            <a:r>
              <a:rPr lang="en-US" sz="2800" dirty="0">
                <a:solidFill>
                  <a:srgbClr val="FFFF00"/>
                </a:solidFill>
                <a:effectLst>
                  <a:outerShdw blurRad="38100" dist="38100" dir="2700000" algn="tl">
                    <a:srgbClr val="000000">
                      <a:alpha val="43137"/>
                    </a:srgbClr>
                  </a:outerShdw>
                </a:effectLst>
              </a:rPr>
              <a:t>1,017 homicide victims</a:t>
            </a:r>
            <a:r>
              <a:rPr lang="en-US" sz="2800" dirty="0" smtClean="0">
                <a:solidFill>
                  <a:srgbClr val="FFFF00"/>
                </a:solidFill>
                <a:effectLst>
                  <a:outerShdw blurRad="38100" dist="38100" dir="2700000" algn="tl">
                    <a:srgbClr val="000000">
                      <a:alpha val="43137"/>
                    </a:srgbClr>
                  </a:outerShdw>
                </a:effectLst>
              </a:rPr>
              <a:t>.</a:t>
            </a:r>
          </a:p>
        </p:txBody>
      </p:sp>
      <p:pic>
        <p:nvPicPr>
          <p:cNvPr id="8194" name="Picture 2" descr="MissingWomenMosaic_600px.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28180"/>
            <a:ext cx="6768752" cy="4636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651658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8194"/>
                                        </p:tgtEl>
                                        <p:attrNameLst>
                                          <p:attrName>style.visibility</p:attrName>
                                        </p:attrNameLst>
                                      </p:cBhvr>
                                      <p:to>
                                        <p:strVal val="visible"/>
                                      </p:to>
                                    </p:set>
                                    <p:anim calcmode="lin" valueType="num">
                                      <p:cBhvr>
                                        <p:cTn id="14" dur="1000" fill="hold"/>
                                        <p:tgtEl>
                                          <p:spTgt spid="8194"/>
                                        </p:tgtEl>
                                        <p:attrNameLst>
                                          <p:attrName>ppt_w</p:attrName>
                                        </p:attrNameLst>
                                      </p:cBhvr>
                                      <p:tavLst>
                                        <p:tav tm="0">
                                          <p:val>
                                            <p:fltVal val="0"/>
                                          </p:val>
                                        </p:tav>
                                        <p:tav tm="100000">
                                          <p:val>
                                            <p:strVal val="#ppt_w"/>
                                          </p:val>
                                        </p:tav>
                                      </p:tavLst>
                                    </p:anim>
                                    <p:anim calcmode="lin" valueType="num">
                                      <p:cBhvr>
                                        <p:cTn id="15" dur="1000" fill="hold"/>
                                        <p:tgtEl>
                                          <p:spTgt spid="8194"/>
                                        </p:tgtEl>
                                        <p:attrNameLst>
                                          <p:attrName>ppt_h</p:attrName>
                                        </p:attrNameLst>
                                      </p:cBhvr>
                                      <p:tavLst>
                                        <p:tav tm="0">
                                          <p:val>
                                            <p:fltVal val="0"/>
                                          </p:val>
                                        </p:tav>
                                        <p:tav tm="100000">
                                          <p:val>
                                            <p:strVal val="#ppt_h"/>
                                          </p:val>
                                        </p:tav>
                                      </p:tavLst>
                                    </p:anim>
                                    <p:anim calcmode="lin" valueType="num">
                                      <p:cBhvr>
                                        <p:cTn id="16" dur="1000" fill="hold"/>
                                        <p:tgtEl>
                                          <p:spTgt spid="8194"/>
                                        </p:tgtEl>
                                        <p:attrNameLst>
                                          <p:attrName>style.rotation</p:attrName>
                                        </p:attrNameLst>
                                      </p:cBhvr>
                                      <p:tavLst>
                                        <p:tav tm="0">
                                          <p:val>
                                            <p:fltVal val="90"/>
                                          </p:val>
                                        </p:tav>
                                        <p:tav tm="100000">
                                          <p:val>
                                            <p:fltVal val="0"/>
                                          </p:val>
                                        </p:tav>
                                      </p:tavLst>
                                    </p:anim>
                                    <p:animEffect transition="in" filter="fade">
                                      <p:cBhvr>
                                        <p:cTn id="17" dur="10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1618" t="32016" r="28627" b="28311"/>
          <a:stretch/>
        </p:blipFill>
        <p:spPr bwMode="auto">
          <a:xfrm>
            <a:off x="539552" y="1988840"/>
            <a:ext cx="4608512" cy="46085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p:cNvSpPr>
            <a:spLocks noGrp="1"/>
          </p:cNvSpPr>
          <p:nvPr>
            <p:ph idx="1"/>
          </p:nvPr>
        </p:nvSpPr>
        <p:spPr>
          <a:xfrm>
            <a:off x="5436096" y="2996952"/>
            <a:ext cx="3394720" cy="3744416"/>
          </a:xfrm>
        </p:spPr>
        <p:txBody>
          <a:bodyPr>
            <a:normAutofit/>
          </a:bodyPr>
          <a:lstStyle/>
          <a:p>
            <a:pPr marL="0" indent="0">
              <a:buNone/>
            </a:pPr>
            <a:r>
              <a:rPr lang="en-US" sz="2800" dirty="0">
                <a:solidFill>
                  <a:srgbClr val="FFFF00"/>
                </a:solidFill>
                <a:effectLst>
                  <a:outerShdw blurRad="38100" dist="38100" dir="2700000" algn="tl">
                    <a:srgbClr val="000000">
                      <a:alpha val="43137"/>
                    </a:srgbClr>
                  </a:outerShdw>
                </a:effectLst>
              </a:rPr>
              <a:t>Over-representation of </a:t>
            </a:r>
            <a:r>
              <a:rPr lang="en-US" sz="2800" dirty="0" smtClean="0">
                <a:solidFill>
                  <a:srgbClr val="FFFF00"/>
                </a:solidFill>
                <a:effectLst>
                  <a:outerShdw blurRad="38100" dist="38100" dir="2700000" algn="tl">
                    <a:srgbClr val="000000">
                      <a:alpha val="43137"/>
                    </a:srgbClr>
                  </a:outerShdw>
                </a:effectLst>
              </a:rPr>
              <a:t>Aboriginal female </a:t>
            </a:r>
            <a:r>
              <a:rPr lang="en-US" sz="2800" dirty="0">
                <a:solidFill>
                  <a:srgbClr val="FFFF00"/>
                </a:solidFill>
                <a:effectLst>
                  <a:outerShdw blurRad="38100" dist="38100" dir="2700000" algn="tl">
                    <a:srgbClr val="000000">
                      <a:alpha val="43137"/>
                    </a:srgbClr>
                  </a:outerShdw>
                </a:effectLst>
              </a:rPr>
              <a:t>homicide </a:t>
            </a:r>
            <a:r>
              <a:rPr lang="en-US" sz="2800" dirty="0" smtClean="0">
                <a:solidFill>
                  <a:srgbClr val="FFFF00"/>
                </a:solidFill>
                <a:effectLst>
                  <a:outerShdw blurRad="38100" dist="38100" dir="2700000" algn="tl">
                    <a:srgbClr val="000000">
                      <a:alpha val="43137"/>
                    </a:srgbClr>
                  </a:outerShdw>
                </a:effectLst>
              </a:rPr>
              <a:t>victims appears </a:t>
            </a:r>
            <a:r>
              <a:rPr lang="en-US" sz="2800" dirty="0">
                <a:solidFill>
                  <a:srgbClr val="FFFF00"/>
                </a:solidFill>
                <a:effectLst>
                  <a:outerShdw blurRad="38100" dist="38100" dir="2700000" algn="tl">
                    <a:srgbClr val="000000">
                      <a:alpha val="43137"/>
                    </a:srgbClr>
                  </a:outerShdw>
                </a:effectLst>
              </a:rPr>
              <a:t>to hold for most </a:t>
            </a:r>
            <a:r>
              <a:rPr lang="en-US" sz="2800" dirty="0" smtClean="0">
                <a:solidFill>
                  <a:srgbClr val="FFFF00"/>
                </a:solidFill>
                <a:effectLst>
                  <a:outerShdw blurRad="38100" dist="38100" dir="2700000" algn="tl">
                    <a:srgbClr val="000000">
                      <a:alpha val="43137"/>
                    </a:srgbClr>
                  </a:outerShdw>
                </a:effectLst>
              </a:rPr>
              <a:t>provinces and </a:t>
            </a:r>
            <a:r>
              <a:rPr lang="en-US" sz="2800" dirty="0">
                <a:solidFill>
                  <a:srgbClr val="FFFF00"/>
                </a:solidFill>
                <a:effectLst>
                  <a:outerShdw blurRad="38100" dist="38100" dir="2700000" algn="tl">
                    <a:srgbClr val="000000">
                      <a:alpha val="43137"/>
                    </a:srgbClr>
                  </a:outerShdw>
                </a:effectLst>
              </a:rPr>
              <a:t>territories</a:t>
            </a:r>
          </a:p>
        </p:txBody>
      </p:sp>
    </p:spTree>
    <p:extLst>
      <p:ext uri="{BB962C8B-B14F-4D97-AF65-F5344CB8AC3E}">
        <p14:creationId xmlns:p14="http://schemas.microsoft.com/office/powerpoint/2010/main" val="37524621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3074"/>
                                        </p:tgtEl>
                                        <p:attrNameLst>
                                          <p:attrName>style.visibility</p:attrName>
                                        </p:attrNameLst>
                                      </p:cBhvr>
                                      <p:to>
                                        <p:strVal val="visible"/>
                                      </p:to>
                                    </p:set>
                                    <p:anim calcmode="lin" valueType="num">
                                      <p:cBhvr>
                                        <p:cTn id="14" dur="1000" fill="hold"/>
                                        <p:tgtEl>
                                          <p:spTgt spid="3074"/>
                                        </p:tgtEl>
                                        <p:attrNameLst>
                                          <p:attrName>ppt_w</p:attrName>
                                        </p:attrNameLst>
                                      </p:cBhvr>
                                      <p:tavLst>
                                        <p:tav tm="0">
                                          <p:val>
                                            <p:fltVal val="0"/>
                                          </p:val>
                                        </p:tav>
                                        <p:tav tm="100000">
                                          <p:val>
                                            <p:strVal val="#ppt_w"/>
                                          </p:val>
                                        </p:tav>
                                      </p:tavLst>
                                    </p:anim>
                                    <p:anim calcmode="lin" valueType="num">
                                      <p:cBhvr>
                                        <p:cTn id="15" dur="1000" fill="hold"/>
                                        <p:tgtEl>
                                          <p:spTgt spid="3074"/>
                                        </p:tgtEl>
                                        <p:attrNameLst>
                                          <p:attrName>ppt_h</p:attrName>
                                        </p:attrNameLst>
                                      </p:cBhvr>
                                      <p:tavLst>
                                        <p:tav tm="0">
                                          <p:val>
                                            <p:fltVal val="0"/>
                                          </p:val>
                                        </p:tav>
                                        <p:tav tm="100000">
                                          <p:val>
                                            <p:strVal val="#ppt_h"/>
                                          </p:val>
                                        </p:tav>
                                      </p:tavLst>
                                    </p:anim>
                                    <p:anim calcmode="lin" valueType="num">
                                      <p:cBhvr>
                                        <p:cTn id="16" dur="1000" fill="hold"/>
                                        <p:tgtEl>
                                          <p:spTgt spid="3074"/>
                                        </p:tgtEl>
                                        <p:attrNameLst>
                                          <p:attrName>style.rotation</p:attrName>
                                        </p:attrNameLst>
                                      </p:cBhvr>
                                      <p:tavLst>
                                        <p:tav tm="0">
                                          <p:val>
                                            <p:fltVal val="90"/>
                                          </p:val>
                                        </p:tav>
                                        <p:tav tm="100000">
                                          <p:val>
                                            <p:fltVal val="0"/>
                                          </p:val>
                                        </p:tav>
                                      </p:tavLst>
                                    </p:anim>
                                    <p:animEffect transition="in" filter="fade">
                                      <p:cBhvr>
                                        <p:cTn id="17"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4BA200A85B927428F0EB023C6707BE9" ma:contentTypeVersion="1" ma:contentTypeDescription="Create a new document." ma:contentTypeScope="" ma:versionID="37b06e69e36f72ef49a032ea72cdb690">
  <xsd:schema xmlns:xsd="http://www.w3.org/2001/XMLSchema" xmlns:xs="http://www.w3.org/2001/XMLSchema" xmlns:p="http://schemas.microsoft.com/office/2006/metadata/properties" xmlns:ns1="http://schemas.microsoft.com/sharepoint/v3" targetNamespace="http://schemas.microsoft.com/office/2006/metadata/properties" ma:root="true" ma:fieldsID="55d3c2ff1dfae606d6f8168c3878679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79549EF8-9B51-4008-923D-485EB76889D1}"/>
</file>

<file path=customXml/itemProps2.xml><?xml version="1.0" encoding="utf-8"?>
<ds:datastoreItem xmlns:ds="http://schemas.openxmlformats.org/officeDocument/2006/customXml" ds:itemID="{BF16AF54-2AAA-44AE-8274-A13E3C3CF86E}"/>
</file>

<file path=customXml/itemProps3.xml><?xml version="1.0" encoding="utf-8"?>
<ds:datastoreItem xmlns:ds="http://schemas.openxmlformats.org/officeDocument/2006/customXml" ds:itemID="{3DBE0E6D-160A-4100-9023-D240BF177A27}"/>
</file>

<file path=docProps/app.xml><?xml version="1.0" encoding="utf-8"?>
<Properties xmlns="http://schemas.openxmlformats.org/officeDocument/2006/extended-properties" xmlns:vt="http://schemas.openxmlformats.org/officeDocument/2006/docPropsVTypes">
  <Template>Opulent</Template>
  <TotalTime>691</TotalTime>
  <Words>1104</Words>
  <Application>Microsoft Office PowerPoint</Application>
  <PresentationFormat>On-screen Show (4:3)</PresentationFormat>
  <Paragraphs>89</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PowerPoint Presentation</vt:lpstr>
      <vt:lpstr>Information presented today come from two sources:</vt:lpstr>
      <vt:lpstr>PowerPoint Presentation</vt:lpstr>
      <vt:lpstr>PowerPoint Presentation</vt:lpstr>
      <vt:lpstr>Aboriginal women are at a higher risk of being victims of violence than non-Aboriginal females.</vt:lpstr>
      <vt:lpstr>PowerPoint Presentation</vt:lpstr>
      <vt:lpstr>PowerPoint Presentation</vt:lpstr>
      <vt:lpstr>PowerPoint Presentation</vt:lpstr>
      <vt:lpstr>PowerPoint Presentation</vt:lpstr>
      <vt:lpstr>Missing Women</vt:lpstr>
      <vt:lpstr>PowerPoint Presentation</vt:lpstr>
      <vt:lpstr>The RCMP report concludes  (among other things) the following:</vt:lpstr>
      <vt:lpstr>Fact Sheet: Missing and Murdered Aboriginal Women and Girls</vt:lpstr>
      <vt:lpstr>The statistics presented here are based on NWAC’s database as of March 31, 2010.</vt:lpstr>
      <vt:lpstr>PowerPoint Presentation</vt:lpstr>
      <vt:lpstr>PowerPoint Presentation</vt:lpstr>
      <vt:lpstr>PowerPoint Presentation</vt:lpstr>
      <vt:lpstr>PowerPoint Presentation</vt:lpstr>
      <vt:lpstr>PowerPoint Presentation</vt:lpstr>
      <vt:lpstr>PowerPoint Presentation</vt:lpstr>
      <vt:lpstr>Why does this continue to happen?</vt:lpstr>
      <vt:lpstr>Missing White Girl Syndrome</vt:lpstr>
      <vt:lpstr>PowerPoint Presentation</vt:lpstr>
      <vt:lpstr>Why is there under-reporting of murdered and missing women?</vt:lpstr>
      <vt:lpstr>Rilya Alerts</vt:lpstr>
      <vt:lpstr>A Canadian Outrage</vt:lpstr>
      <vt:lpstr>Do Canadian authorities care about missing and murdered Aboriginal women?</vt:lpstr>
      <vt:lpstr>How do we make change happen?</vt:lpstr>
      <vt:lpstr>Contact Your Member of Parliament</vt:lpstr>
      <vt:lpstr>Bibliography</vt:lpstr>
      <vt:lpstr>Bibliography</vt:lpstr>
      <vt:lpstr>If he can react then so can you!</vt:lpstr>
    </vt:vector>
  </TitlesOfParts>
  <Company>SD71</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52image</dc:creator>
  <cp:lastModifiedBy>Bruce Carlos</cp:lastModifiedBy>
  <cp:revision>51</cp:revision>
  <cp:lastPrinted>2014-11-17T06:57:55Z</cp:lastPrinted>
  <dcterms:created xsi:type="dcterms:W3CDTF">2014-11-14T18:15:28Z</dcterms:created>
  <dcterms:modified xsi:type="dcterms:W3CDTF">2015-06-29T18:12:10Z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0x01010054BA200A85B927428F0EB023C6707BE9</vt:lpwstr>
  </property>
</Properties>
</file>