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7"/>
  </p:notesMasterIdLst>
  <p:sldIdLst>
    <p:sldId id="256" r:id="rId5"/>
    <p:sldId id="267" r:id="rId6"/>
    <p:sldId id="265" r:id="rId7"/>
    <p:sldId id="257" r:id="rId8"/>
    <p:sldId id="258" r:id="rId9"/>
    <p:sldId id="264" r:id="rId10"/>
    <p:sldId id="263" r:id="rId11"/>
    <p:sldId id="259" r:id="rId12"/>
    <p:sldId id="266" r:id="rId13"/>
    <p:sldId id="260" r:id="rId14"/>
    <p:sldId id="261"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49B7F-EF98-499C-BF06-3521D0952D89}" type="datetimeFigureOut">
              <a:rPr lang="en-US" smtClean="0"/>
              <a:pPr/>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E799D-1D9A-4138-A1AA-2BA445C901DF}" type="slidenum">
              <a:rPr lang="en-US" smtClean="0"/>
              <a:pPr/>
              <a:t>‹#›</a:t>
            </a:fld>
            <a:endParaRPr lang="en-US"/>
          </a:p>
        </p:txBody>
      </p:sp>
    </p:spTree>
    <p:extLst>
      <p:ext uri="{BB962C8B-B14F-4D97-AF65-F5344CB8AC3E}">
        <p14:creationId xmlns:p14="http://schemas.microsoft.com/office/powerpoint/2010/main" val="69028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E799D-1D9A-4138-A1AA-2BA445C901DF}" type="slidenum">
              <a:rPr lang="en-US" smtClean="0"/>
              <a:pPr/>
              <a:t>3</a:t>
            </a:fld>
            <a:endParaRPr lang="en-US"/>
          </a:p>
        </p:txBody>
      </p:sp>
    </p:spTree>
    <p:extLst>
      <p:ext uri="{BB962C8B-B14F-4D97-AF65-F5344CB8AC3E}">
        <p14:creationId xmlns:p14="http://schemas.microsoft.com/office/powerpoint/2010/main" val="134260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7453C2-1446-49FB-AF19-1BA59D349606}" type="datetimeFigureOut">
              <a:rPr lang="en-US" smtClean="0"/>
              <a:pPr/>
              <a:t>6/2/2016</a:t>
            </a:fld>
            <a:endParaRPr lang="en-US"/>
          </a:p>
        </p:txBody>
      </p:sp>
      <p:sp>
        <p:nvSpPr>
          <p:cNvPr id="16" name="Slide Number Placeholder 15"/>
          <p:cNvSpPr>
            <a:spLocks noGrp="1"/>
          </p:cNvSpPr>
          <p:nvPr>
            <p:ph type="sldNum" sz="quarter" idx="11"/>
          </p:nvPr>
        </p:nvSpPr>
        <p:spPr/>
        <p:txBody>
          <a:bodyPr/>
          <a:lstStyle/>
          <a:p>
            <a:fld id="{B2DE6BFB-29E6-4BFA-A543-BEBFBFF9BEF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453C2-1446-49FB-AF19-1BA59D349606}"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E6BFB-29E6-4BFA-A543-BEBFBFF9BE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453C2-1446-49FB-AF19-1BA59D349606}"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E6BFB-29E6-4BFA-A543-BEBFBFF9BE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7453C2-1446-49FB-AF19-1BA59D349606}" type="datetimeFigureOut">
              <a:rPr lang="en-US" smtClean="0"/>
              <a:pPr/>
              <a:t>6/2/2016</a:t>
            </a:fld>
            <a:endParaRPr lang="en-US"/>
          </a:p>
        </p:txBody>
      </p:sp>
      <p:sp>
        <p:nvSpPr>
          <p:cNvPr id="15" name="Slide Number Placeholder 14"/>
          <p:cNvSpPr>
            <a:spLocks noGrp="1"/>
          </p:cNvSpPr>
          <p:nvPr>
            <p:ph type="sldNum" sz="quarter" idx="15"/>
          </p:nvPr>
        </p:nvSpPr>
        <p:spPr/>
        <p:txBody>
          <a:bodyPr/>
          <a:lstStyle>
            <a:lvl1pPr algn="ctr">
              <a:defRPr/>
            </a:lvl1pPr>
          </a:lstStyle>
          <a:p>
            <a:fld id="{B2DE6BFB-29E6-4BFA-A543-BEBFBFF9BEF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453C2-1446-49FB-AF19-1BA59D349606}"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E6BFB-29E6-4BFA-A543-BEBFBFF9BEF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453C2-1446-49FB-AF19-1BA59D349606}"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E6BFB-29E6-4BFA-A543-BEBFBFF9BEF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2DE6BFB-29E6-4BFA-A543-BEBFBFF9BEF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7453C2-1446-49FB-AF19-1BA59D349606}" type="datetimeFigureOut">
              <a:rPr lang="en-US" smtClean="0"/>
              <a:pPr/>
              <a:t>6/2/2016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453C2-1446-49FB-AF19-1BA59D349606}" type="datetimeFigureOut">
              <a:rPr lang="en-US" smtClean="0"/>
              <a:pPr/>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E6BFB-29E6-4BFA-A543-BEBFBFF9BEF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53C2-1446-49FB-AF19-1BA59D349606}" type="datetimeFigureOut">
              <a:rPr lang="en-US" smtClean="0"/>
              <a:pPr/>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E6BFB-29E6-4BFA-A543-BEBFBFF9BE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7453C2-1446-49FB-AF19-1BA59D349606}" type="datetimeFigureOut">
              <a:rPr lang="en-US" smtClean="0"/>
              <a:pPr/>
              <a:t>6/2/2016</a:t>
            </a:fld>
            <a:endParaRPr lang="en-US"/>
          </a:p>
        </p:txBody>
      </p:sp>
      <p:sp>
        <p:nvSpPr>
          <p:cNvPr id="9" name="Slide Number Placeholder 8"/>
          <p:cNvSpPr>
            <a:spLocks noGrp="1"/>
          </p:cNvSpPr>
          <p:nvPr>
            <p:ph type="sldNum" sz="quarter" idx="15"/>
          </p:nvPr>
        </p:nvSpPr>
        <p:spPr/>
        <p:txBody>
          <a:bodyPr/>
          <a:lstStyle/>
          <a:p>
            <a:fld id="{B2DE6BFB-29E6-4BFA-A543-BEBFBFF9BEF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7453C2-1446-49FB-AF19-1BA59D349606}" type="datetimeFigureOut">
              <a:rPr lang="en-US" smtClean="0"/>
              <a:pPr/>
              <a:t>6/2/2016</a:t>
            </a:fld>
            <a:endParaRPr lang="en-US"/>
          </a:p>
        </p:txBody>
      </p:sp>
      <p:sp>
        <p:nvSpPr>
          <p:cNvPr id="9" name="Slide Number Placeholder 8"/>
          <p:cNvSpPr>
            <a:spLocks noGrp="1"/>
          </p:cNvSpPr>
          <p:nvPr>
            <p:ph type="sldNum" sz="quarter" idx="11"/>
          </p:nvPr>
        </p:nvSpPr>
        <p:spPr/>
        <p:txBody>
          <a:bodyPr/>
          <a:lstStyle/>
          <a:p>
            <a:fld id="{B2DE6BFB-29E6-4BFA-A543-BEBFBFF9BEF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7453C2-1446-49FB-AF19-1BA59D349606}" type="datetimeFigureOut">
              <a:rPr lang="en-US" smtClean="0"/>
              <a:pPr/>
              <a:t>6/2/2016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2DE6BFB-29E6-4BFA-A543-BEBFBFF9BEF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lking stick photo.JPG"/>
          <p:cNvPicPr>
            <a:picLocks noChangeAspect="1"/>
          </p:cNvPicPr>
          <p:nvPr/>
        </p:nvPicPr>
        <p:blipFill>
          <a:blip r:embed="rId2" cstate="print"/>
          <a:stretch>
            <a:fillRect/>
          </a:stretch>
        </p:blipFill>
        <p:spPr>
          <a:xfrm>
            <a:off x="990600" y="0"/>
            <a:ext cx="7153070" cy="6858000"/>
          </a:xfrm>
          <a:prstGeom prst="rect">
            <a:avLst/>
          </a:prstGeom>
        </p:spPr>
      </p:pic>
      <p:sp>
        <p:nvSpPr>
          <p:cNvPr id="3" name="Subtitle 2"/>
          <p:cNvSpPr>
            <a:spLocks noGrp="1"/>
          </p:cNvSpPr>
          <p:nvPr>
            <p:ph type="subTitle" idx="1"/>
          </p:nvPr>
        </p:nvSpPr>
        <p:spPr>
          <a:xfrm>
            <a:off x="457200" y="3962400"/>
            <a:ext cx="8305800" cy="880404"/>
          </a:xfrm>
        </p:spPr>
        <p:txBody>
          <a:bodyPr/>
          <a:lstStyle/>
          <a:p>
            <a:endParaRPr lang="en-US" sz="3000" dirty="0" smtClean="0"/>
          </a:p>
          <a:p>
            <a:r>
              <a:rPr lang="en-US" sz="3000" dirty="0" smtClean="0"/>
              <a:t>What are they, and when are they used?</a:t>
            </a:r>
            <a:endParaRPr lang="en-US" sz="3000" dirty="0"/>
          </a:p>
        </p:txBody>
      </p:sp>
      <p:sp>
        <p:nvSpPr>
          <p:cNvPr id="2" name="Title 1"/>
          <p:cNvSpPr>
            <a:spLocks noGrp="1"/>
          </p:cNvSpPr>
          <p:nvPr>
            <p:ph type="ctrTitle"/>
          </p:nvPr>
        </p:nvSpPr>
        <p:spPr>
          <a:xfrm>
            <a:off x="457200" y="1447800"/>
            <a:ext cx="8305800" cy="2576732"/>
          </a:xfrm>
        </p:spPr>
        <p:txBody>
          <a:bodyPr/>
          <a:lstStyle/>
          <a:p>
            <a:r>
              <a:rPr lang="en-US" sz="8000" b="1" dirty="0" smtClean="0">
                <a:solidFill>
                  <a:srgbClr val="00B0F0"/>
                </a:solidFill>
              </a:rPr>
              <a:t>The Talking Stick</a:t>
            </a:r>
            <a:br>
              <a:rPr lang="en-US" sz="8000" b="1" dirty="0" smtClean="0">
                <a:solidFill>
                  <a:srgbClr val="00B0F0"/>
                </a:solidFill>
              </a:rPr>
            </a:br>
            <a:r>
              <a:rPr lang="en-US" sz="8000" b="1" dirty="0" smtClean="0">
                <a:solidFill>
                  <a:srgbClr val="00B0F0"/>
                </a:solidFill>
              </a:rPr>
              <a:t>and Talking Circles</a:t>
            </a:r>
            <a:endParaRPr lang="en-US" sz="8000"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In some </a:t>
            </a:r>
            <a:r>
              <a:rPr lang="en-US" b="1" smtClean="0"/>
              <a:t>cultures </a:t>
            </a:r>
            <a:r>
              <a:rPr lang="en-US" b="1"/>
              <a:t> </a:t>
            </a:r>
            <a:r>
              <a:rPr lang="en-US" b="1" smtClean="0"/>
              <a:t>the </a:t>
            </a:r>
            <a:r>
              <a:rPr lang="en-US" sz="3000" smtClean="0"/>
              <a:t>type </a:t>
            </a:r>
            <a:r>
              <a:rPr lang="en-US" sz="3000" dirty="0" smtClean="0"/>
              <a:t>of </a:t>
            </a:r>
            <a:r>
              <a:rPr lang="en-US" sz="3000" dirty="0" smtClean="0">
                <a:solidFill>
                  <a:schemeClr val="accent3">
                    <a:lumMod val="50000"/>
                  </a:schemeClr>
                </a:solidFill>
              </a:rPr>
              <a:t>wood</a:t>
            </a:r>
            <a:r>
              <a:rPr lang="en-US" sz="3000" dirty="0" smtClean="0"/>
              <a:t> has meaning:</a:t>
            </a:r>
          </a:p>
          <a:p>
            <a:endParaRPr lang="en-US" dirty="0" smtClean="0"/>
          </a:p>
          <a:p>
            <a:r>
              <a:rPr lang="en-US" b="1" dirty="0" smtClean="0">
                <a:solidFill>
                  <a:schemeClr val="bg2">
                    <a:lumMod val="50000"/>
                  </a:schemeClr>
                </a:solidFill>
              </a:rPr>
              <a:t>White pine= Peace</a:t>
            </a:r>
          </a:p>
          <a:p>
            <a:r>
              <a:rPr lang="en-US" b="1" dirty="0" smtClean="0">
                <a:solidFill>
                  <a:schemeClr val="bg2">
                    <a:lumMod val="50000"/>
                  </a:schemeClr>
                </a:solidFill>
              </a:rPr>
              <a:t>Birch = Truth</a:t>
            </a:r>
          </a:p>
          <a:p>
            <a:r>
              <a:rPr lang="en-US" b="1" dirty="0" smtClean="0">
                <a:solidFill>
                  <a:schemeClr val="bg2">
                    <a:lumMod val="50000"/>
                  </a:schemeClr>
                </a:solidFill>
              </a:rPr>
              <a:t>Evergreen= Growth of all things</a:t>
            </a:r>
          </a:p>
          <a:p>
            <a:r>
              <a:rPr lang="en-US" b="1" dirty="0" smtClean="0">
                <a:solidFill>
                  <a:schemeClr val="bg2">
                    <a:lumMod val="50000"/>
                  </a:schemeClr>
                </a:solidFill>
              </a:rPr>
              <a:t>Cedar= Cleansing</a:t>
            </a:r>
          </a:p>
          <a:p>
            <a:r>
              <a:rPr lang="en-US" b="1" dirty="0" smtClean="0">
                <a:solidFill>
                  <a:schemeClr val="bg2">
                    <a:lumMod val="50000"/>
                  </a:schemeClr>
                </a:solidFill>
              </a:rPr>
              <a:t>Aspen= Seeing Clearly</a:t>
            </a:r>
          </a:p>
          <a:p>
            <a:r>
              <a:rPr lang="en-US" b="1" dirty="0" smtClean="0">
                <a:solidFill>
                  <a:schemeClr val="bg2">
                    <a:lumMod val="50000"/>
                  </a:schemeClr>
                </a:solidFill>
              </a:rPr>
              <a:t>Maple = Gentleness and sweetness</a:t>
            </a:r>
          </a:p>
          <a:p>
            <a:r>
              <a:rPr lang="en-US" b="1" dirty="0" smtClean="0">
                <a:solidFill>
                  <a:schemeClr val="bg2">
                    <a:lumMod val="50000"/>
                  </a:schemeClr>
                </a:solidFill>
              </a:rPr>
              <a:t>Elm= Wisdom</a:t>
            </a:r>
          </a:p>
          <a:p>
            <a:r>
              <a:rPr lang="en-US" b="1" dirty="0" smtClean="0">
                <a:solidFill>
                  <a:schemeClr val="bg2">
                    <a:lumMod val="50000"/>
                  </a:schemeClr>
                </a:solidFill>
              </a:rPr>
              <a:t>Mountain Ash= Protection</a:t>
            </a:r>
          </a:p>
          <a:p>
            <a:r>
              <a:rPr lang="en-US" b="1" dirty="0" smtClean="0">
                <a:solidFill>
                  <a:schemeClr val="bg2">
                    <a:lumMod val="50000"/>
                  </a:schemeClr>
                </a:solidFill>
              </a:rPr>
              <a:t>Oak= Strength</a:t>
            </a:r>
          </a:p>
          <a:p>
            <a:r>
              <a:rPr lang="en-US" b="1" dirty="0" smtClean="0">
                <a:solidFill>
                  <a:schemeClr val="bg2">
                    <a:lumMod val="50000"/>
                  </a:schemeClr>
                </a:solidFill>
              </a:rPr>
              <a:t>Cherry= High Emotions/Love</a:t>
            </a:r>
          </a:p>
          <a:p>
            <a:r>
              <a:rPr lang="en-US" b="1" dirty="0" smtClean="0">
                <a:solidFill>
                  <a:schemeClr val="bg2">
                    <a:lumMod val="50000"/>
                  </a:schemeClr>
                </a:solidFill>
              </a:rPr>
              <a:t>Walnut= Energy</a:t>
            </a:r>
          </a:p>
          <a:p>
            <a:pPr>
              <a:buNone/>
            </a:pPr>
            <a:endParaRPr lang="en-US" dirty="0" smtClean="0"/>
          </a:p>
          <a:p>
            <a:pPr>
              <a:buNone/>
            </a:pPr>
            <a:endParaRPr lang="en-US" dirty="0"/>
          </a:p>
        </p:txBody>
      </p:sp>
      <p:sp>
        <p:nvSpPr>
          <p:cNvPr id="3" name="Title 2"/>
          <p:cNvSpPr>
            <a:spLocks noGrp="1"/>
          </p:cNvSpPr>
          <p:nvPr>
            <p:ph type="title"/>
          </p:nvPr>
        </p:nvSpPr>
        <p:spPr>
          <a:xfrm>
            <a:off x="533400" y="0"/>
            <a:ext cx="8229600" cy="1219200"/>
          </a:xfrm>
        </p:spPr>
        <p:txBody>
          <a:bodyPr/>
          <a:lstStyle/>
          <a:p>
            <a:r>
              <a:rPr lang="en-US" sz="5400" b="1" dirty="0" smtClean="0">
                <a:solidFill>
                  <a:srgbClr val="00B0F0"/>
                </a:solidFill>
              </a:rPr>
              <a:t>The Talking Stick</a:t>
            </a:r>
            <a:r>
              <a:rPr lang="en-US" dirty="0" smtClean="0"/>
              <a:t>	</a:t>
            </a:r>
            <a:endParaRPr lang="en-US" dirty="0"/>
          </a:p>
        </p:txBody>
      </p:sp>
      <p:pic>
        <p:nvPicPr>
          <p:cNvPr id="4" name="Picture 3" descr="talking stick photo.JPG"/>
          <p:cNvPicPr>
            <a:picLocks noChangeAspect="1"/>
          </p:cNvPicPr>
          <p:nvPr/>
        </p:nvPicPr>
        <p:blipFill>
          <a:blip r:embed="rId2" cstate="print"/>
          <a:stretch>
            <a:fillRect/>
          </a:stretch>
        </p:blipFill>
        <p:spPr>
          <a:xfrm>
            <a:off x="7260772" y="76200"/>
            <a:ext cx="1510093" cy="1447800"/>
          </a:xfrm>
          <a:prstGeom prst="rect">
            <a:avLst/>
          </a:prstGeom>
        </p:spPr>
      </p:pic>
      <p:pic>
        <p:nvPicPr>
          <p:cNvPr id="5122" name="Picture 2" descr="http://t2.gstatic.com/images?q=tbn:ANd9GcSoOYSbJxWtLlRooyrrq2kxtl6V0HV0kjWDupXS5Z78BPKvNKIlWEUmZbZw"/>
          <p:cNvPicPr>
            <a:picLocks noChangeAspect="1" noChangeArrowheads="1"/>
          </p:cNvPicPr>
          <p:nvPr/>
        </p:nvPicPr>
        <p:blipFill>
          <a:blip r:embed="rId3" cstate="print"/>
          <a:srcRect/>
          <a:stretch>
            <a:fillRect/>
          </a:stretch>
        </p:blipFill>
        <p:spPr bwMode="auto">
          <a:xfrm>
            <a:off x="6896100" y="2057400"/>
            <a:ext cx="1790700" cy="2552700"/>
          </a:xfrm>
          <a:prstGeom prst="rect">
            <a:avLst/>
          </a:prstGeom>
          <a:noFill/>
        </p:spPr>
      </p:pic>
      <p:pic>
        <p:nvPicPr>
          <p:cNvPr id="5126" name="Picture 6" descr="http://www.mountainviewbnb.com/images/cedar_tree.jpg"/>
          <p:cNvPicPr>
            <a:picLocks noChangeAspect="1" noChangeArrowheads="1"/>
          </p:cNvPicPr>
          <p:nvPr/>
        </p:nvPicPr>
        <p:blipFill>
          <a:blip r:embed="rId4" cstate="print"/>
          <a:srcRect/>
          <a:stretch>
            <a:fillRect/>
          </a:stretch>
        </p:blipFill>
        <p:spPr bwMode="auto">
          <a:xfrm>
            <a:off x="5467350" y="4114800"/>
            <a:ext cx="190500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blinds(horizontal)">
                                      <p:cBhvr>
                                        <p:cTn id="39" dur="500"/>
                                        <p:tgtEl>
                                          <p:spTgt spid="2">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blinds(horizontal)">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blinds(horizontal)">
                                      <p:cBhvr>
                                        <p:cTn id="47" dur="500"/>
                                        <p:tgtEl>
                                          <p:spTgt spid="5122"/>
                                        </p:tgtEl>
                                      </p:cBhvr>
                                    </p:animEffect>
                                  </p:childTnLst>
                                </p:cTn>
                              </p:par>
                              <p:par>
                                <p:cTn id="48" presetID="3" presetClass="entr" presetSubtype="10" fill="hold" nodeType="withEffect">
                                  <p:stCondLst>
                                    <p:cond delay="0"/>
                                  </p:stCondLst>
                                  <p:childTnLst>
                                    <p:set>
                                      <p:cBhvr>
                                        <p:cTn id="49" dur="1" fill="hold">
                                          <p:stCondLst>
                                            <p:cond delay="0"/>
                                          </p:stCondLst>
                                        </p:cTn>
                                        <p:tgtEl>
                                          <p:spTgt spid="5126"/>
                                        </p:tgtEl>
                                        <p:attrNameLst>
                                          <p:attrName>style.visibility</p:attrName>
                                        </p:attrNameLst>
                                      </p:cBhvr>
                                      <p:to>
                                        <p:strVal val="visible"/>
                                      </p:to>
                                    </p:set>
                                    <p:animEffect transition="in" filter="blinds(horizontal)">
                                      <p:cBhvr>
                                        <p:cTn id="50"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3000" dirty="0" smtClean="0">
                <a:solidFill>
                  <a:schemeClr val="accent3">
                    <a:lumMod val="60000"/>
                    <a:lumOff val="40000"/>
                  </a:schemeClr>
                </a:solidFill>
              </a:rPr>
              <a:t>Fur or Hide Can also have Meanings:</a:t>
            </a:r>
          </a:p>
          <a:p>
            <a:pPr>
              <a:buNone/>
            </a:pPr>
            <a:r>
              <a:rPr lang="en-US" dirty="0" smtClean="0"/>
              <a:t>They bring the healing qualities of that animal to the group.</a:t>
            </a:r>
          </a:p>
          <a:p>
            <a:pPr>
              <a:buNone/>
            </a:pPr>
            <a:endParaRPr lang="en-US" dirty="0" smtClean="0"/>
          </a:p>
          <a:p>
            <a:r>
              <a:rPr lang="en-US" dirty="0" smtClean="0">
                <a:solidFill>
                  <a:schemeClr val="bg2">
                    <a:lumMod val="50000"/>
                  </a:schemeClr>
                </a:solidFill>
              </a:rPr>
              <a:t>Turkey Feathers</a:t>
            </a:r>
            <a:r>
              <a:rPr lang="en-US" dirty="0" smtClean="0"/>
              <a:t>=peace, and the give and take to problem solve</a:t>
            </a:r>
          </a:p>
          <a:p>
            <a:r>
              <a:rPr lang="en-US" dirty="0" smtClean="0">
                <a:solidFill>
                  <a:schemeClr val="bg2">
                    <a:lumMod val="50000"/>
                  </a:schemeClr>
                </a:solidFill>
              </a:rPr>
              <a:t>Eagle Feathers</a:t>
            </a:r>
            <a:r>
              <a:rPr lang="en-US" dirty="0" smtClean="0"/>
              <a:t>= Courage and wisdom to speak truthfully</a:t>
            </a:r>
          </a:p>
          <a:p>
            <a:r>
              <a:rPr lang="en-US" dirty="0" smtClean="0">
                <a:solidFill>
                  <a:schemeClr val="bg2">
                    <a:lumMod val="50000"/>
                  </a:schemeClr>
                </a:solidFill>
              </a:rPr>
              <a:t>Wolf fur</a:t>
            </a:r>
            <a:r>
              <a:rPr lang="en-US" dirty="0" smtClean="0"/>
              <a:t>= Pathfinder  or Teacher</a:t>
            </a:r>
          </a:p>
          <a:p>
            <a:r>
              <a:rPr lang="en-US" dirty="0" smtClean="0">
                <a:solidFill>
                  <a:schemeClr val="bg2">
                    <a:lumMod val="50000"/>
                  </a:schemeClr>
                </a:solidFill>
              </a:rPr>
              <a:t>Rabbit Fur</a:t>
            </a:r>
            <a:r>
              <a:rPr lang="en-US" dirty="0" smtClean="0"/>
              <a:t>= Good listener</a:t>
            </a:r>
          </a:p>
          <a:p>
            <a:r>
              <a:rPr lang="en-US" dirty="0" smtClean="0">
                <a:solidFill>
                  <a:schemeClr val="bg2">
                    <a:lumMod val="50000"/>
                  </a:schemeClr>
                </a:solidFill>
              </a:rPr>
              <a:t>Deer Hide</a:t>
            </a:r>
            <a:r>
              <a:rPr lang="en-US" dirty="0" smtClean="0"/>
              <a:t>= Gentleness</a:t>
            </a:r>
          </a:p>
          <a:p>
            <a:r>
              <a:rPr lang="en-US" dirty="0" smtClean="0">
                <a:solidFill>
                  <a:schemeClr val="bg2">
                    <a:lumMod val="50000"/>
                  </a:schemeClr>
                </a:solidFill>
              </a:rPr>
              <a:t>Horse Hair</a:t>
            </a:r>
            <a:r>
              <a:rPr lang="en-US" dirty="0" smtClean="0"/>
              <a:t>= Connects to Earth and spirit of the wind. </a:t>
            </a:r>
          </a:p>
          <a:p>
            <a:endParaRPr lang="en-US" dirty="0" smtClean="0"/>
          </a:p>
          <a:p>
            <a:endParaRPr lang="en-US" dirty="0"/>
          </a:p>
        </p:txBody>
      </p:sp>
      <p:sp>
        <p:nvSpPr>
          <p:cNvPr id="3" name="Title 2"/>
          <p:cNvSpPr>
            <a:spLocks noGrp="1"/>
          </p:cNvSpPr>
          <p:nvPr>
            <p:ph type="title"/>
          </p:nvPr>
        </p:nvSpPr>
        <p:spPr/>
        <p:txBody>
          <a:bodyPr/>
          <a:lstStyle/>
          <a:p>
            <a:r>
              <a:rPr lang="en-US" sz="5400" b="1" dirty="0" smtClean="0">
                <a:solidFill>
                  <a:srgbClr val="00B0F0"/>
                </a:solidFill>
              </a:rPr>
              <a:t>The Talking Stick</a:t>
            </a:r>
            <a:r>
              <a:rPr lang="en-US" dirty="0" smtClean="0"/>
              <a:t>	</a:t>
            </a:r>
            <a:endParaRPr lang="en-US" dirty="0"/>
          </a:p>
        </p:txBody>
      </p:sp>
      <p:pic>
        <p:nvPicPr>
          <p:cNvPr id="4" name="Picture 3" descr="talking stick photo.JPG"/>
          <p:cNvPicPr>
            <a:picLocks noChangeAspect="1"/>
          </p:cNvPicPr>
          <p:nvPr/>
        </p:nvPicPr>
        <p:blipFill>
          <a:blip r:embed="rId2" cstate="print"/>
          <a:stretch>
            <a:fillRect/>
          </a:stretch>
        </p:blipFill>
        <p:spPr>
          <a:xfrm>
            <a:off x="7315200" y="152400"/>
            <a:ext cx="1510093" cy="1447800"/>
          </a:xfrm>
          <a:prstGeom prst="rect">
            <a:avLst/>
          </a:prstGeom>
        </p:spPr>
      </p:pic>
      <p:pic>
        <p:nvPicPr>
          <p:cNvPr id="4098" name="Picture 2" descr="https://encrypted-tbn3.gstatic.com/images?q=tbn:ANd9GcTxbi37ggJOFd2x1e5Fo1f-UDx6u1MR991YZs9fu72gsiPr0rKV5g"/>
          <p:cNvPicPr>
            <a:picLocks noChangeAspect="1" noChangeArrowheads="1"/>
          </p:cNvPicPr>
          <p:nvPr/>
        </p:nvPicPr>
        <p:blipFill>
          <a:blip r:embed="rId3" cstate="print"/>
          <a:srcRect/>
          <a:stretch>
            <a:fillRect/>
          </a:stretch>
        </p:blipFill>
        <p:spPr bwMode="auto">
          <a:xfrm>
            <a:off x="7162800" y="4343400"/>
            <a:ext cx="1424233" cy="1066800"/>
          </a:xfrm>
          <a:prstGeom prst="rect">
            <a:avLst/>
          </a:prstGeom>
          <a:noFill/>
        </p:spPr>
      </p:pic>
      <p:pic>
        <p:nvPicPr>
          <p:cNvPr id="4100" name="Picture 4" descr="https://encrypted-tbn1.gstatic.com/images?q=tbn:ANd9GcRYeIfBgjaHZYTKJFy_vqcKcBxnjgJyDMyrR-aTdsK94LZ6hcgH"/>
          <p:cNvPicPr>
            <a:picLocks noChangeAspect="1" noChangeArrowheads="1"/>
          </p:cNvPicPr>
          <p:nvPr/>
        </p:nvPicPr>
        <p:blipFill>
          <a:blip r:embed="rId4" cstate="print"/>
          <a:srcRect/>
          <a:stretch>
            <a:fillRect/>
          </a:stretch>
        </p:blipFill>
        <p:spPr bwMode="auto">
          <a:xfrm>
            <a:off x="5638800" y="4114800"/>
            <a:ext cx="1283553"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linds(horizontal)">
                                      <p:cBhvr>
                                        <p:cTn id="26" dur="500"/>
                                        <p:tgtEl>
                                          <p:spTgt spid="2">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linds(horizontal)">
                                      <p:cBhvr>
                                        <p:cTn id="29" dur="500"/>
                                        <p:tgtEl>
                                          <p:spTgt spid="2">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linds(horizontal)">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72000"/>
          </a:xfrm>
        </p:spPr>
        <p:txBody>
          <a:bodyPr>
            <a:normAutofit fontScale="77500" lnSpcReduction="20000"/>
          </a:bodyPr>
          <a:lstStyle/>
          <a:p>
            <a:pPr algn="ctr">
              <a:buNone/>
            </a:pPr>
            <a:endParaRPr lang="en-US" dirty="0" smtClean="0"/>
          </a:p>
          <a:p>
            <a:pPr algn="ctr">
              <a:buNone/>
            </a:pPr>
            <a:r>
              <a:rPr lang="en-US" b="1" dirty="0" smtClean="0"/>
              <a:t>The </a:t>
            </a:r>
            <a:r>
              <a:rPr lang="en-US" b="1" dirty="0" err="1" smtClean="0"/>
              <a:t>Colour</a:t>
            </a:r>
            <a:r>
              <a:rPr lang="en-US" b="1" dirty="0" smtClean="0"/>
              <a:t> of the Beads can also bring meaning to the Talking Stick</a:t>
            </a:r>
          </a:p>
          <a:p>
            <a:r>
              <a:rPr lang="en-US" b="1" dirty="0" smtClean="0">
                <a:solidFill>
                  <a:srgbClr val="FF0000"/>
                </a:solidFill>
              </a:rPr>
              <a:t>Red= Faith</a:t>
            </a:r>
          </a:p>
          <a:p>
            <a:r>
              <a:rPr lang="en-US" b="1" dirty="0" smtClean="0">
                <a:solidFill>
                  <a:schemeClr val="tx2">
                    <a:lumMod val="75000"/>
                  </a:schemeClr>
                </a:solidFill>
              </a:rPr>
              <a:t>Yellow=Love</a:t>
            </a:r>
          </a:p>
          <a:p>
            <a:r>
              <a:rPr lang="en-US" b="1" dirty="0" smtClean="0">
                <a:solidFill>
                  <a:srgbClr val="00B0F0"/>
                </a:solidFill>
              </a:rPr>
              <a:t>Blue= Understanding</a:t>
            </a:r>
          </a:p>
          <a:p>
            <a:r>
              <a:rPr lang="en-US" b="1" dirty="0" smtClean="0">
                <a:solidFill>
                  <a:srgbClr val="92D050"/>
                </a:solidFill>
              </a:rPr>
              <a:t>Green = Mental Power</a:t>
            </a:r>
          </a:p>
          <a:p>
            <a:r>
              <a:rPr lang="en-US" b="1" dirty="0" smtClean="0">
                <a:solidFill>
                  <a:schemeClr val="accent4">
                    <a:lumMod val="75000"/>
                  </a:schemeClr>
                </a:solidFill>
              </a:rPr>
              <a:t>Pink= Creativity</a:t>
            </a:r>
          </a:p>
          <a:p>
            <a:r>
              <a:rPr lang="en-US" b="1" dirty="0" smtClean="0"/>
              <a:t>White= Personal Charm</a:t>
            </a:r>
          </a:p>
          <a:p>
            <a:r>
              <a:rPr lang="en-US" b="1" dirty="0" smtClean="0">
                <a:solidFill>
                  <a:srgbClr val="7030A0"/>
                </a:solidFill>
              </a:rPr>
              <a:t>Purple= Healing and Thankfulness</a:t>
            </a:r>
          </a:p>
          <a:p>
            <a:r>
              <a:rPr lang="en-US" b="1" dirty="0" smtClean="0">
                <a:solidFill>
                  <a:schemeClr val="tx1">
                    <a:lumMod val="75000"/>
                  </a:schemeClr>
                </a:solidFill>
              </a:rPr>
              <a:t>Grey= Friendship and Knowledge</a:t>
            </a:r>
          </a:p>
          <a:p>
            <a:r>
              <a:rPr lang="en-US" b="1" dirty="0" smtClean="0">
                <a:solidFill>
                  <a:schemeClr val="accent3">
                    <a:lumMod val="50000"/>
                  </a:schemeClr>
                </a:solidFill>
              </a:rPr>
              <a:t>Brown= Connected to the earth/Making good decisions</a:t>
            </a:r>
          </a:p>
          <a:p>
            <a:r>
              <a:rPr lang="en-US" b="1" dirty="0" smtClean="0">
                <a:solidFill>
                  <a:srgbClr val="FFC000"/>
                </a:solidFill>
              </a:rPr>
              <a:t>Orange= Feeling connected to living things</a:t>
            </a:r>
          </a:p>
          <a:p>
            <a:r>
              <a:rPr lang="en-US" b="1" dirty="0" smtClean="0">
                <a:solidFill>
                  <a:schemeClr val="bg1"/>
                </a:solidFill>
              </a:rPr>
              <a:t>Black= Harmony and Listening</a:t>
            </a:r>
          </a:p>
          <a:p>
            <a:r>
              <a:rPr lang="en-US" b="1" dirty="0" smtClean="0"/>
              <a:t>Clear= Clarity and Focus</a:t>
            </a:r>
            <a:endParaRPr lang="en-US" b="1" dirty="0"/>
          </a:p>
        </p:txBody>
      </p:sp>
      <p:sp>
        <p:nvSpPr>
          <p:cNvPr id="3" name="Title 2"/>
          <p:cNvSpPr>
            <a:spLocks noGrp="1"/>
          </p:cNvSpPr>
          <p:nvPr>
            <p:ph type="title"/>
          </p:nvPr>
        </p:nvSpPr>
        <p:spPr/>
        <p:txBody>
          <a:bodyPr>
            <a:normAutofit/>
          </a:bodyPr>
          <a:lstStyle/>
          <a:p>
            <a:r>
              <a:rPr lang="en-US" sz="5400" b="1" dirty="0" smtClean="0">
                <a:solidFill>
                  <a:srgbClr val="00B0F0"/>
                </a:solidFill>
              </a:rPr>
              <a:t>The Talking Stick</a:t>
            </a:r>
            <a:endParaRPr lang="en-US" sz="5400" b="1" dirty="0">
              <a:solidFill>
                <a:srgbClr val="00B0F0"/>
              </a:solidFill>
            </a:endParaRPr>
          </a:p>
        </p:txBody>
      </p:sp>
      <p:pic>
        <p:nvPicPr>
          <p:cNvPr id="4" name="Picture 3" descr="talking stick photo.JPG"/>
          <p:cNvPicPr>
            <a:picLocks noChangeAspect="1"/>
          </p:cNvPicPr>
          <p:nvPr/>
        </p:nvPicPr>
        <p:blipFill>
          <a:blip r:embed="rId2" cstate="print"/>
          <a:stretch>
            <a:fillRect/>
          </a:stretch>
        </p:blipFill>
        <p:spPr>
          <a:xfrm>
            <a:off x="7315200" y="152400"/>
            <a:ext cx="1510093"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blinds(horizontal)">
                                      <p:cBhvr>
                                        <p:cTn id="39" dur="500"/>
                                        <p:tgtEl>
                                          <p:spTgt spid="2">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blinds(horizontal)">
                                      <p:cBhvr>
                                        <p:cTn id="42" dur="500"/>
                                        <p:tgtEl>
                                          <p:spTgt spid="2">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blinds(horizontal)">
                                      <p:cBhvr>
                                        <p:cTn id="4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We would like to acknowledge that we are on the traditional territory of the </a:t>
            </a:r>
            <a:r>
              <a:rPr lang="en-CA" dirty="0" err="1" smtClean="0"/>
              <a:t>K’ómoks</a:t>
            </a:r>
            <a:r>
              <a:rPr lang="en-CA" dirty="0" smtClean="0"/>
              <a:t> First Nation</a:t>
            </a:r>
            <a:endParaRPr lang="en-CA" dirty="0"/>
          </a:p>
        </p:txBody>
      </p:sp>
      <p:sp>
        <p:nvSpPr>
          <p:cNvPr id="3" name="Title 2"/>
          <p:cNvSpPr>
            <a:spLocks noGrp="1"/>
          </p:cNvSpPr>
          <p:nvPr>
            <p:ph type="title"/>
          </p:nvPr>
        </p:nvSpPr>
        <p:spPr/>
        <p:txBody>
          <a:bodyPr/>
          <a:lstStyle/>
          <a:p>
            <a:r>
              <a:rPr lang="en-CA" dirty="0" smtClean="0">
                <a:solidFill>
                  <a:srgbClr val="00B0F0"/>
                </a:solidFill>
              </a:rPr>
              <a:t>Recognition of Territory:</a:t>
            </a:r>
            <a:endParaRPr lang="en-CA" dirty="0">
              <a:solidFill>
                <a:srgbClr val="00B0F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16013" y="3357563"/>
            <a:ext cx="6808787" cy="2316162"/>
          </a:xfrm>
          <a:prstGeom prst="rect">
            <a:avLst/>
          </a:prstGeom>
          <a:noFill/>
        </p:spPr>
      </p:pic>
    </p:spTree>
    <p:extLst>
      <p:ext uri="{BB962C8B-B14F-4D97-AF65-F5344CB8AC3E}">
        <p14:creationId xmlns:p14="http://schemas.microsoft.com/office/powerpoint/2010/main" val="3990775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intshop.sd71.bc.ca/image/cache/data/Literacy/learning_intention_poster-500x500.jpg"/>
          <p:cNvPicPr/>
          <p:nvPr/>
        </p:nvPicPr>
        <p:blipFill rotWithShape="1">
          <a:blip r:embed="rId3" cstate="print"/>
          <a:srcRect t="18808" r="1550" b="19201"/>
          <a:stretch/>
        </p:blipFill>
        <p:spPr bwMode="auto">
          <a:xfrm>
            <a:off x="381001" y="1219199"/>
            <a:ext cx="8153400" cy="4876801"/>
          </a:xfrm>
          <a:prstGeom prst="rect">
            <a:avLst/>
          </a:prstGeom>
          <a:noFill/>
          <a:ln w="9525">
            <a:noFill/>
            <a:miter lim="800000"/>
            <a:headEnd/>
            <a:tailEnd/>
          </a:ln>
        </p:spPr>
      </p:pic>
      <p:sp>
        <p:nvSpPr>
          <p:cNvPr id="2" name="Content Placeholder 1"/>
          <p:cNvSpPr>
            <a:spLocks noGrp="1"/>
          </p:cNvSpPr>
          <p:nvPr>
            <p:ph idx="1"/>
          </p:nvPr>
        </p:nvSpPr>
        <p:spPr/>
        <p:txBody>
          <a:bodyPr>
            <a:normAutofit fontScale="40000" lnSpcReduction="20000"/>
          </a:bodyPr>
          <a:lstStyle/>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endParaRPr lang="en-US" sz="6600" dirty="0" smtClean="0">
              <a:solidFill>
                <a:schemeClr val="bg1"/>
              </a:solidFill>
            </a:endParaRPr>
          </a:p>
          <a:p>
            <a:r>
              <a:rPr lang="en-US" sz="8300" dirty="0" smtClean="0">
                <a:solidFill>
                  <a:schemeClr val="bg1"/>
                </a:solidFill>
              </a:rPr>
              <a:t>To learn how to use a Talking Stick and understand how it can help us communicate with each other.</a:t>
            </a:r>
          </a:p>
        </p:txBody>
      </p:sp>
      <p:sp>
        <p:nvSpPr>
          <p:cNvPr id="3" name="Title 2"/>
          <p:cNvSpPr>
            <a:spLocks noGrp="1"/>
          </p:cNvSpPr>
          <p:nvPr>
            <p:ph type="title"/>
          </p:nvPr>
        </p:nvSpPr>
        <p:spPr>
          <a:xfrm>
            <a:off x="457200" y="152400"/>
            <a:ext cx="8229600" cy="609600"/>
          </a:xfrm>
        </p:spPr>
        <p:txBody>
          <a:bodyPr>
            <a:normAutofit fontScale="90000"/>
          </a:bodyPr>
          <a:lstStyle/>
          <a:p>
            <a:r>
              <a:rPr lang="en-US" b="1" dirty="0" smtClean="0">
                <a:solidFill>
                  <a:srgbClr val="00B0F0"/>
                </a:solidFill>
              </a:rPr>
              <a:t>Learning intention:</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Is a tool used traditionally by Aboriginal people, but lots of people use them today. </a:t>
            </a:r>
          </a:p>
          <a:p>
            <a:r>
              <a:rPr lang="en-US" dirty="0" smtClean="0"/>
              <a:t>ONLY the person who holds the </a:t>
            </a:r>
            <a:r>
              <a:rPr lang="en-US" dirty="0" smtClean="0">
                <a:solidFill>
                  <a:srgbClr val="00B0F0"/>
                </a:solidFill>
              </a:rPr>
              <a:t>Talking Stick </a:t>
            </a:r>
            <a:r>
              <a:rPr lang="en-US" dirty="0" smtClean="0"/>
              <a:t>has the right to speak at that time.</a:t>
            </a:r>
          </a:p>
          <a:p>
            <a:r>
              <a:rPr lang="en-US" dirty="0" smtClean="0"/>
              <a:t>The </a:t>
            </a:r>
            <a:r>
              <a:rPr lang="en-US" dirty="0" smtClean="0">
                <a:solidFill>
                  <a:srgbClr val="00B0F0"/>
                </a:solidFill>
              </a:rPr>
              <a:t>Talking Stick </a:t>
            </a:r>
            <a:r>
              <a:rPr lang="en-US" dirty="0" smtClean="0"/>
              <a:t>is a symbol of how important it is to listen to the person who is speaking. </a:t>
            </a:r>
          </a:p>
          <a:p>
            <a:r>
              <a:rPr lang="en-US" dirty="0" smtClean="0"/>
              <a:t>The </a:t>
            </a:r>
            <a:r>
              <a:rPr lang="en-US" dirty="0" smtClean="0">
                <a:solidFill>
                  <a:srgbClr val="00B0F0"/>
                </a:solidFill>
              </a:rPr>
              <a:t>Talking Stick </a:t>
            </a:r>
            <a:r>
              <a:rPr lang="en-US" dirty="0" smtClean="0"/>
              <a:t>is passed around the circle from one person to the next until everyone who wants to speak has had a chance to.  </a:t>
            </a:r>
          </a:p>
          <a:p>
            <a:pPr>
              <a:buNone/>
            </a:pPr>
            <a:endParaRPr lang="en-US" dirty="0" smtClean="0"/>
          </a:p>
        </p:txBody>
      </p:sp>
      <p:sp>
        <p:nvSpPr>
          <p:cNvPr id="3" name="Title 2"/>
          <p:cNvSpPr>
            <a:spLocks noGrp="1"/>
          </p:cNvSpPr>
          <p:nvPr>
            <p:ph type="title"/>
          </p:nvPr>
        </p:nvSpPr>
        <p:spPr/>
        <p:txBody>
          <a:bodyPr>
            <a:normAutofit/>
          </a:bodyPr>
          <a:lstStyle/>
          <a:p>
            <a:r>
              <a:rPr lang="en-US" sz="5400" b="1" dirty="0" smtClean="0">
                <a:solidFill>
                  <a:srgbClr val="00B0F0"/>
                </a:solidFill>
              </a:rPr>
              <a:t>The Talking Stick: </a:t>
            </a:r>
            <a:endParaRPr lang="en-US" sz="5400" b="1" dirty="0">
              <a:solidFill>
                <a:srgbClr val="00B0F0"/>
              </a:solidFill>
            </a:endParaRPr>
          </a:p>
        </p:txBody>
      </p:sp>
      <p:pic>
        <p:nvPicPr>
          <p:cNvPr id="4" name="Picture 3" descr="talking stick photo.JPG"/>
          <p:cNvPicPr>
            <a:picLocks noChangeAspect="1"/>
          </p:cNvPicPr>
          <p:nvPr/>
        </p:nvPicPr>
        <p:blipFill>
          <a:blip r:embed="rId2" cstate="print"/>
          <a:stretch>
            <a:fillRect/>
          </a:stretch>
        </p:blipFill>
        <p:spPr>
          <a:xfrm>
            <a:off x="7315200" y="152400"/>
            <a:ext cx="1510093" cy="1447800"/>
          </a:xfrm>
          <a:prstGeom prst="rect">
            <a:avLst/>
          </a:prstGeom>
        </p:spPr>
      </p:pic>
      <p:sp>
        <p:nvSpPr>
          <p:cNvPr id="6" name="Curved Up Arrow 5"/>
          <p:cNvSpPr/>
          <p:nvPr/>
        </p:nvSpPr>
        <p:spPr>
          <a:xfrm rot="20161539">
            <a:off x="4101644" y="5472910"/>
            <a:ext cx="1177780" cy="560381"/>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21600000">
                                      <p:cBhvr>
                                        <p:cTn id="3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a:t>
            </a:r>
            <a:r>
              <a:rPr lang="en-US" dirty="0" smtClean="0">
                <a:solidFill>
                  <a:srgbClr val="00B0F0"/>
                </a:solidFill>
              </a:rPr>
              <a:t>Talking Circle </a:t>
            </a:r>
            <a:r>
              <a:rPr lang="en-US" dirty="0" smtClean="0"/>
              <a:t>is used:</a:t>
            </a:r>
          </a:p>
          <a:p>
            <a:pPr lvl="2"/>
            <a:r>
              <a:rPr lang="en-US" dirty="0" smtClean="0"/>
              <a:t>For meetings</a:t>
            </a:r>
          </a:p>
          <a:p>
            <a:pPr lvl="2"/>
            <a:r>
              <a:rPr lang="en-US" dirty="0" smtClean="0"/>
              <a:t>To teach children</a:t>
            </a:r>
          </a:p>
          <a:p>
            <a:pPr lvl="2"/>
            <a:r>
              <a:rPr lang="en-US" dirty="0" smtClean="0"/>
              <a:t>To solve problems</a:t>
            </a:r>
          </a:p>
          <a:p>
            <a:pPr lvl="2"/>
            <a:r>
              <a:rPr lang="en-US" dirty="0" smtClean="0"/>
              <a:t>At a ceremony where lots of people will speak</a:t>
            </a:r>
          </a:p>
          <a:p>
            <a:endParaRPr lang="en-US" dirty="0" smtClean="0"/>
          </a:p>
          <a:p>
            <a:r>
              <a:rPr lang="en-US" dirty="0" smtClean="0"/>
              <a:t>From the age of three First Nation children are taught to “listen first”.  This is an important skill for everyone to gain!</a:t>
            </a:r>
          </a:p>
          <a:p>
            <a:endParaRPr lang="en-US" dirty="0" smtClean="0"/>
          </a:p>
          <a:p>
            <a:r>
              <a:rPr lang="en-US" dirty="0" smtClean="0"/>
              <a:t>In a talking circle, you can disagree, but only when you have control of your words. What does this mean?</a:t>
            </a:r>
          </a:p>
          <a:p>
            <a:endParaRPr lang="en-US" dirty="0" smtClean="0"/>
          </a:p>
        </p:txBody>
      </p:sp>
      <p:sp>
        <p:nvSpPr>
          <p:cNvPr id="3" name="Title 2"/>
          <p:cNvSpPr>
            <a:spLocks noGrp="1"/>
          </p:cNvSpPr>
          <p:nvPr>
            <p:ph type="title"/>
          </p:nvPr>
        </p:nvSpPr>
        <p:spPr/>
        <p:txBody>
          <a:bodyPr>
            <a:normAutofit/>
          </a:bodyPr>
          <a:lstStyle/>
          <a:p>
            <a:r>
              <a:rPr lang="en-US" sz="5400" b="1" dirty="0" smtClean="0">
                <a:solidFill>
                  <a:srgbClr val="00B0F0"/>
                </a:solidFill>
              </a:rPr>
              <a:t>The Talking Circle</a:t>
            </a:r>
            <a:r>
              <a:rPr lang="en-US" dirty="0" smtClean="0"/>
              <a:t>	</a:t>
            </a:r>
            <a:endParaRPr lang="en-US" dirty="0"/>
          </a:p>
        </p:txBody>
      </p:sp>
      <p:pic>
        <p:nvPicPr>
          <p:cNvPr id="4" name="Picture 3" descr="talking stick photo.JPG"/>
          <p:cNvPicPr>
            <a:picLocks noChangeAspect="1"/>
          </p:cNvPicPr>
          <p:nvPr/>
        </p:nvPicPr>
        <p:blipFill>
          <a:blip r:embed="rId2" cstate="print"/>
          <a:stretch>
            <a:fillRect/>
          </a:stretch>
        </p:blipFill>
        <p:spPr>
          <a:xfrm>
            <a:off x="7315200" y="152400"/>
            <a:ext cx="1510093"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linds(horizontal)">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endParaRPr lang="en-US" sz="4300" dirty="0" smtClean="0"/>
          </a:p>
          <a:p>
            <a:pPr>
              <a:buNone/>
            </a:pPr>
            <a:r>
              <a:rPr lang="en-US" sz="4300" dirty="0" smtClean="0"/>
              <a:t>How do I behave in a Talking Circle?</a:t>
            </a:r>
          </a:p>
          <a:p>
            <a:endParaRPr lang="en-US" dirty="0" smtClean="0"/>
          </a:p>
          <a:p>
            <a:r>
              <a:rPr lang="en-US" dirty="0" smtClean="0"/>
              <a:t>The person who is holding the talking stick is the only person allowed to speak. We wait, even if the person takes some time to think about what they are going to say. </a:t>
            </a:r>
          </a:p>
          <a:p>
            <a:r>
              <a:rPr lang="en-US" dirty="0" smtClean="0"/>
              <a:t>In this territory talking circles goes counter-clockwise</a:t>
            </a:r>
          </a:p>
          <a:p>
            <a:r>
              <a:rPr lang="en-US" dirty="0" smtClean="0"/>
              <a:t>You must wait your turn to say something in return. </a:t>
            </a:r>
          </a:p>
          <a:p>
            <a:r>
              <a:rPr lang="en-US" dirty="0" smtClean="0"/>
              <a:t>No negative comments allowed. You can talk about how you feel, or things that you experienced.</a:t>
            </a:r>
          </a:p>
          <a:p>
            <a:r>
              <a:rPr lang="en-US" dirty="0" smtClean="0"/>
              <a:t>Whatever  you talk about must come from your heart, and it must be true. There are no lies in a talking circle.</a:t>
            </a:r>
          </a:p>
          <a:p>
            <a:r>
              <a:rPr lang="en-US" dirty="0" smtClean="0"/>
              <a:t>A talking circle continues for as many rounds as you have set out, or until the conversation is finished. </a:t>
            </a:r>
          </a:p>
          <a:p>
            <a:endParaRPr lang="en-US" dirty="0" smtClean="0"/>
          </a:p>
          <a:p>
            <a:endParaRPr lang="en-US" dirty="0"/>
          </a:p>
        </p:txBody>
      </p:sp>
      <p:sp>
        <p:nvSpPr>
          <p:cNvPr id="3" name="Title 2"/>
          <p:cNvSpPr>
            <a:spLocks noGrp="1"/>
          </p:cNvSpPr>
          <p:nvPr>
            <p:ph type="title"/>
          </p:nvPr>
        </p:nvSpPr>
        <p:spPr/>
        <p:txBody>
          <a:bodyPr>
            <a:normAutofit/>
          </a:bodyPr>
          <a:lstStyle/>
          <a:p>
            <a:r>
              <a:rPr lang="en-US" sz="4800" b="1" dirty="0" smtClean="0">
                <a:solidFill>
                  <a:srgbClr val="00B0F0"/>
                </a:solidFill>
              </a:rPr>
              <a:t>Talking Circle Protocol</a:t>
            </a:r>
            <a:endParaRPr lang="en-US" sz="4800" b="1" dirty="0">
              <a:solidFill>
                <a:srgbClr val="00B0F0"/>
              </a:solidFill>
            </a:endParaRPr>
          </a:p>
        </p:txBody>
      </p:sp>
      <p:pic>
        <p:nvPicPr>
          <p:cNvPr id="4" name="Picture 3" descr="talking stick photo.JPG"/>
          <p:cNvPicPr>
            <a:picLocks noChangeAspect="1"/>
          </p:cNvPicPr>
          <p:nvPr/>
        </p:nvPicPr>
        <p:blipFill>
          <a:blip r:embed="rId2" cstate="print"/>
          <a:stretch>
            <a:fillRect/>
          </a:stretch>
        </p:blipFill>
        <p:spPr>
          <a:xfrm>
            <a:off x="7315200" y="152400"/>
            <a:ext cx="1510093"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linds(horizontal)">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smtClean="0"/>
          </a:p>
          <a:p>
            <a:r>
              <a:rPr lang="en-US" sz="3200" dirty="0" smtClean="0"/>
              <a:t>How will it look?</a:t>
            </a:r>
          </a:p>
          <a:p>
            <a:r>
              <a:rPr lang="en-US" sz="3200" dirty="0" smtClean="0"/>
              <a:t>What type of wood should it use?</a:t>
            </a:r>
          </a:p>
          <a:p>
            <a:r>
              <a:rPr lang="en-US" sz="3200" dirty="0" smtClean="0"/>
              <a:t>What feathers, hide or fur should it have?</a:t>
            </a:r>
          </a:p>
          <a:p>
            <a:r>
              <a:rPr lang="en-US" sz="3200" dirty="0" smtClean="0"/>
              <a:t>What </a:t>
            </a:r>
            <a:r>
              <a:rPr lang="en-US" sz="3200" dirty="0" err="1" smtClean="0"/>
              <a:t>colours</a:t>
            </a:r>
            <a:r>
              <a:rPr lang="en-US" sz="3200" dirty="0" smtClean="0"/>
              <a:t> should be on it?</a:t>
            </a:r>
          </a:p>
          <a:p>
            <a:endParaRPr lang="en-US" dirty="0" smtClean="0"/>
          </a:p>
          <a:p>
            <a:pPr>
              <a:buNone/>
            </a:pPr>
            <a:r>
              <a:rPr lang="en-US" sz="3600" dirty="0" smtClean="0">
                <a:solidFill>
                  <a:srgbClr val="00B0F0"/>
                </a:solidFill>
              </a:rPr>
              <a:t>WHY did you choose these items?</a:t>
            </a:r>
            <a:endParaRPr lang="en-US" sz="3600" dirty="0">
              <a:solidFill>
                <a:srgbClr val="00B0F0"/>
              </a:solidFill>
            </a:endParaRPr>
          </a:p>
        </p:txBody>
      </p:sp>
      <p:sp>
        <p:nvSpPr>
          <p:cNvPr id="3" name="Title 2"/>
          <p:cNvSpPr>
            <a:spLocks noGrp="1"/>
          </p:cNvSpPr>
          <p:nvPr>
            <p:ph type="title"/>
          </p:nvPr>
        </p:nvSpPr>
        <p:spPr>
          <a:xfrm>
            <a:off x="457200" y="152400"/>
            <a:ext cx="8229600" cy="838200"/>
          </a:xfrm>
        </p:spPr>
        <p:txBody>
          <a:bodyPr>
            <a:normAutofit fontScale="90000"/>
          </a:bodyPr>
          <a:lstStyle/>
          <a:p>
            <a:r>
              <a:rPr lang="en-US" sz="4400" b="1" dirty="0" smtClean="0"/>
              <a:t>One way to create a </a:t>
            </a:r>
            <a:r>
              <a:rPr lang="en-US" sz="4400" b="1" dirty="0" smtClean="0">
                <a:solidFill>
                  <a:srgbClr val="00B0F0"/>
                </a:solidFill>
              </a:rPr>
              <a:t>Talking Stick</a:t>
            </a:r>
            <a:endParaRPr lang="en-US" sz="4400" b="1" dirty="0">
              <a:solidFill>
                <a:srgbClr val="00B0F0"/>
              </a:solidFill>
            </a:endParaRPr>
          </a:p>
        </p:txBody>
      </p:sp>
      <p:pic>
        <p:nvPicPr>
          <p:cNvPr id="4" name="Picture 3" descr="talking stick photo.JPG"/>
          <p:cNvPicPr>
            <a:picLocks noChangeAspect="1"/>
          </p:cNvPicPr>
          <p:nvPr/>
        </p:nvPicPr>
        <p:blipFill>
          <a:blip r:embed="rId2" cstate="print"/>
          <a:stretch>
            <a:fillRect/>
          </a:stretch>
        </p:blipFill>
        <p:spPr>
          <a:xfrm>
            <a:off x="5434993" y="1143000"/>
            <a:ext cx="1510093" cy="1447800"/>
          </a:xfrm>
          <a:prstGeom prst="rect">
            <a:avLst/>
          </a:prstGeom>
        </p:spPr>
      </p:pic>
      <p:pic>
        <p:nvPicPr>
          <p:cNvPr id="2050" name="Picture 2" descr="https://encrypted-tbn3.gstatic.com/images?q=tbn:ANd9GcQIvw3P2x0wR4BlPxAoniPyOkp8eXZJoS_9AgslLbNua5f2fal6"/>
          <p:cNvPicPr>
            <a:picLocks noChangeAspect="1" noChangeArrowheads="1"/>
          </p:cNvPicPr>
          <p:nvPr/>
        </p:nvPicPr>
        <p:blipFill>
          <a:blip r:embed="rId3" cstate="print"/>
          <a:srcRect/>
          <a:stretch>
            <a:fillRect/>
          </a:stretch>
        </p:blipFill>
        <p:spPr bwMode="auto">
          <a:xfrm>
            <a:off x="7391400" y="2057400"/>
            <a:ext cx="1487904" cy="1066800"/>
          </a:xfrm>
          <a:prstGeom prst="rect">
            <a:avLst/>
          </a:prstGeom>
          <a:noFill/>
        </p:spPr>
      </p:pic>
      <p:pic>
        <p:nvPicPr>
          <p:cNvPr id="2052" name="Picture 4" descr="https://encrypted-tbn1.gstatic.com/images?q=tbn:ANd9GcRVCqgEHhdMijVkSAi0Qt22MC49q7I0Imm-FXiRkhRFHjZct3WW"/>
          <p:cNvPicPr>
            <a:picLocks noChangeAspect="1" noChangeArrowheads="1"/>
          </p:cNvPicPr>
          <p:nvPr/>
        </p:nvPicPr>
        <p:blipFill>
          <a:blip r:embed="rId4" cstate="print"/>
          <a:srcRect/>
          <a:stretch>
            <a:fillRect/>
          </a:stretch>
        </p:blipFill>
        <p:spPr bwMode="auto">
          <a:xfrm>
            <a:off x="6934200" y="4114800"/>
            <a:ext cx="1962150" cy="1147924"/>
          </a:xfrm>
          <a:prstGeom prst="rect">
            <a:avLst/>
          </a:prstGeom>
          <a:noFill/>
        </p:spPr>
      </p:pic>
      <p:pic>
        <p:nvPicPr>
          <p:cNvPr id="2054" name="Picture 6" descr="http://th00.deviantart.net/fs70/150/f/2010/024/a/2/Colourful_Beads_by_hanfaw888.jpg"/>
          <p:cNvPicPr>
            <a:picLocks noChangeAspect="1" noChangeArrowheads="1"/>
          </p:cNvPicPr>
          <p:nvPr/>
        </p:nvPicPr>
        <p:blipFill>
          <a:blip r:embed="rId5" cstate="print"/>
          <a:srcRect/>
          <a:stretch>
            <a:fillRect/>
          </a:stretch>
        </p:blipFill>
        <p:spPr bwMode="auto">
          <a:xfrm>
            <a:off x="7391400" y="5334000"/>
            <a:ext cx="1428750" cy="121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encrypted-tbn2.gstatic.com/images?q=tbn:ANd9GcQi7BX8wAKCye-wKF-FIhsjWtt9RTh-I0447rssKTfvyWkByg2K"/>
          <p:cNvPicPr>
            <a:picLocks noChangeAspect="1" noChangeArrowheads="1"/>
          </p:cNvPicPr>
          <p:nvPr/>
        </p:nvPicPr>
        <p:blipFill>
          <a:blip r:embed="rId2" cstate="print"/>
          <a:srcRect/>
          <a:stretch>
            <a:fillRect/>
          </a:stretch>
        </p:blipFill>
        <p:spPr bwMode="auto">
          <a:xfrm>
            <a:off x="6324600" y="1676400"/>
            <a:ext cx="2143125" cy="2143125"/>
          </a:xfrm>
          <a:prstGeom prst="rect">
            <a:avLst/>
          </a:prstGeom>
          <a:noFill/>
        </p:spPr>
      </p:pic>
      <p:pic>
        <p:nvPicPr>
          <p:cNvPr id="6146" name="Picture 2" descr="https://encrypted-tbn2.gstatic.com/images?q=tbn:ANd9GcRdAWj9V9IlMN_B5S7G4k5sgW6BKRd1P4a_nj5ytkdxispPKjZTuw"/>
          <p:cNvPicPr>
            <a:picLocks noChangeAspect="1" noChangeArrowheads="1"/>
          </p:cNvPicPr>
          <p:nvPr/>
        </p:nvPicPr>
        <p:blipFill>
          <a:blip r:embed="rId3" cstate="print"/>
          <a:srcRect/>
          <a:stretch>
            <a:fillRect/>
          </a:stretch>
        </p:blipFill>
        <p:spPr bwMode="auto">
          <a:xfrm>
            <a:off x="5791200" y="4038600"/>
            <a:ext cx="3095625" cy="1476375"/>
          </a:xfrm>
          <a:prstGeom prst="rect">
            <a:avLst/>
          </a:prstGeom>
          <a:noFill/>
        </p:spPr>
      </p:pic>
      <p:sp>
        <p:nvSpPr>
          <p:cNvPr id="2" name="Content Placeholder 1"/>
          <p:cNvSpPr>
            <a:spLocks noGrp="1"/>
          </p:cNvSpPr>
          <p:nvPr>
            <p:ph idx="1"/>
          </p:nvPr>
        </p:nvSpPr>
        <p:spPr>
          <a:xfrm>
            <a:off x="228600" y="1676400"/>
            <a:ext cx="8229600" cy="4572000"/>
          </a:xfrm>
        </p:spPr>
        <p:txBody>
          <a:bodyPr>
            <a:noAutofit/>
          </a:bodyPr>
          <a:lstStyle/>
          <a:p>
            <a:r>
              <a:rPr lang="en-US" sz="3600" dirty="0" smtClean="0"/>
              <a:t>No two are ever the same!</a:t>
            </a:r>
          </a:p>
          <a:p>
            <a:pPr>
              <a:buNone/>
            </a:pPr>
            <a:endParaRPr lang="en-US" sz="3600" dirty="0" smtClean="0"/>
          </a:p>
          <a:p>
            <a:r>
              <a:rPr lang="en-US" sz="3600" dirty="0" smtClean="0"/>
              <a:t>Each part is unique and </a:t>
            </a:r>
          </a:p>
          <a:p>
            <a:pPr>
              <a:buNone/>
            </a:pPr>
            <a:r>
              <a:rPr lang="en-US" sz="3600" dirty="0" smtClean="0"/>
              <a:t>special to the people who </a:t>
            </a:r>
          </a:p>
          <a:p>
            <a:pPr>
              <a:buNone/>
            </a:pPr>
            <a:r>
              <a:rPr lang="en-US" sz="3600" dirty="0" smtClean="0"/>
              <a:t>made it.</a:t>
            </a:r>
          </a:p>
          <a:p>
            <a:pPr>
              <a:buNone/>
            </a:pPr>
            <a:endParaRPr lang="en-US" sz="3600" dirty="0" smtClean="0"/>
          </a:p>
          <a:p>
            <a:r>
              <a:rPr lang="en-US" sz="3600" dirty="0" smtClean="0"/>
              <a:t>The objects on the </a:t>
            </a:r>
            <a:r>
              <a:rPr lang="en-US" sz="3600" dirty="0" smtClean="0">
                <a:solidFill>
                  <a:srgbClr val="00B0F0"/>
                </a:solidFill>
              </a:rPr>
              <a:t>Talking Stick </a:t>
            </a:r>
            <a:r>
              <a:rPr lang="en-US" sz="3600" dirty="0" smtClean="0"/>
              <a:t>are symbols for those who made it. </a:t>
            </a:r>
            <a:endParaRPr lang="en-US" sz="3600" dirty="0"/>
          </a:p>
        </p:txBody>
      </p:sp>
      <p:sp>
        <p:nvSpPr>
          <p:cNvPr id="3" name="Title 2"/>
          <p:cNvSpPr>
            <a:spLocks noGrp="1"/>
          </p:cNvSpPr>
          <p:nvPr>
            <p:ph type="title"/>
          </p:nvPr>
        </p:nvSpPr>
        <p:spPr/>
        <p:txBody>
          <a:bodyPr>
            <a:normAutofit/>
          </a:bodyPr>
          <a:lstStyle/>
          <a:p>
            <a:r>
              <a:rPr lang="en-US" sz="5400" b="1" dirty="0" smtClean="0">
                <a:solidFill>
                  <a:srgbClr val="00B0F0"/>
                </a:solidFill>
              </a:rPr>
              <a:t>The Talking Stick</a:t>
            </a:r>
            <a:r>
              <a:rPr lang="en-US" dirty="0" smtClean="0"/>
              <a:t>	</a:t>
            </a:r>
            <a:endParaRPr lang="en-US" dirty="0"/>
          </a:p>
        </p:txBody>
      </p:sp>
      <p:pic>
        <p:nvPicPr>
          <p:cNvPr id="4" name="Picture 3" descr="talking stick photo.JPG"/>
          <p:cNvPicPr>
            <a:picLocks noChangeAspect="1"/>
          </p:cNvPicPr>
          <p:nvPr/>
        </p:nvPicPr>
        <p:blipFill>
          <a:blip r:embed="rId4" cstate="print"/>
          <a:stretch>
            <a:fillRect/>
          </a:stretch>
        </p:blipFill>
        <p:spPr>
          <a:xfrm>
            <a:off x="6553200" y="152400"/>
            <a:ext cx="1510093"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hopify.com/s/files/1/0649/4727/products/talking_feathers_1024x1024.JPG?v=14133274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2667000" cy="2690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381000"/>
            <a:ext cx="8153400" cy="1446550"/>
          </a:xfrm>
          <a:prstGeom prst="rect">
            <a:avLst/>
          </a:prstGeom>
          <a:noFill/>
        </p:spPr>
        <p:txBody>
          <a:bodyPr wrap="square" rtlCol="0">
            <a:spAutoFit/>
          </a:bodyPr>
          <a:lstStyle/>
          <a:p>
            <a:r>
              <a:rPr lang="en-CA" sz="4400" dirty="0" smtClean="0">
                <a:solidFill>
                  <a:srgbClr val="00B0F0"/>
                </a:solidFill>
              </a:rPr>
              <a:t>Other items to facilitate a talking circle:</a:t>
            </a:r>
            <a:endParaRPr lang="en-CA" sz="4400" dirty="0">
              <a:solidFill>
                <a:srgbClr val="00B0F0"/>
              </a:solidFill>
            </a:endParaRPr>
          </a:p>
        </p:txBody>
      </p:sp>
      <p:pic>
        <p:nvPicPr>
          <p:cNvPr id="1032" name="Picture 8" descr="http://thetahealingillinois.com/wp-content/uploads/2013/02/Rainbow-Feath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4737163"/>
            <a:ext cx="3025564" cy="1786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pic.1fotonin.com/data/wallpapers/154/WDF_19458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00" t="1876" r="12534" b="-1876"/>
          <a:stretch/>
        </p:blipFill>
        <p:spPr bwMode="auto">
          <a:xfrm>
            <a:off x="3605374" y="1389256"/>
            <a:ext cx="1752601"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www.lenagold.ru/fon/clipart/u/udar/drum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20638"/>
            <a:ext cx="1847918" cy="1956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sugarmtnfarm.com/blog/uploaded_images/TravelingRoundRockDSCF4041-7191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6450" y="1676400"/>
            <a:ext cx="2739814" cy="1826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https://www.qualitylogoproducts.com/custom-pencils/giant-promotional-pencil-jumboextralarge-2476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4998948"/>
            <a:ext cx="1866832" cy="1536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65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D5EA6339852E4DA2FE6A3B41DA23A0" ma:contentTypeVersion="1" ma:contentTypeDescription="Create a new document." ma:contentTypeScope="" ma:versionID="5de1015cf9d476ed9c6326a0ffc2b43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E750C3-60E6-4832-8A01-ACD3F72E0D0D}">
  <ds:schemaRefs>
    <ds:schemaRef ds:uri="http://schemas.microsoft.com/sharepoint/v3/contenttype/forms"/>
  </ds:schemaRefs>
</ds:datastoreItem>
</file>

<file path=customXml/itemProps2.xml><?xml version="1.0" encoding="utf-8"?>
<ds:datastoreItem xmlns:ds="http://schemas.openxmlformats.org/officeDocument/2006/customXml" ds:itemID="{AE3E4E60-C612-4B66-A3B8-B12CAA5A6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F7FFB4-5393-4A74-B719-3C06CDFC2F0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Paper</Template>
  <TotalTime>565</TotalTime>
  <Words>631</Words>
  <Application>Microsoft Office PowerPoint</Application>
  <PresentationFormat>On-screen Show (4:3)</PresentationFormat>
  <Paragraphs>98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The Talking Stick and Talking Circles</vt:lpstr>
      <vt:lpstr>Recognition of Territory:</vt:lpstr>
      <vt:lpstr>Learning intention:</vt:lpstr>
      <vt:lpstr>The Talking Stick: </vt:lpstr>
      <vt:lpstr>The Talking Circle </vt:lpstr>
      <vt:lpstr>Talking Circle Protocol</vt:lpstr>
      <vt:lpstr>One way to create a Talking Stick</vt:lpstr>
      <vt:lpstr>The Talking Stick </vt:lpstr>
      <vt:lpstr>PowerPoint Presentation</vt:lpstr>
      <vt:lpstr>The Talking Stick </vt:lpstr>
      <vt:lpstr>The Talking Stick </vt:lpstr>
      <vt:lpstr>The Talking Stick</vt:lpstr>
    </vt:vector>
  </TitlesOfParts>
  <Company>SD71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Tablet</dc:creator>
  <cp:lastModifiedBy>Lynn Swift</cp:lastModifiedBy>
  <cp:revision>57</cp:revision>
  <dcterms:created xsi:type="dcterms:W3CDTF">2012-10-31T19:32:28Z</dcterms:created>
  <dcterms:modified xsi:type="dcterms:W3CDTF">2016-06-02T19:54:59Z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0x0101005BD5EA6339852E4DA2FE6A3B41DA23A0</vt:lpwstr>
  </property>
</Properties>
</file>