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256" r:id="rId5"/>
    <p:sldId id="315" r:id="rId6"/>
    <p:sldId id="312" r:id="rId7"/>
    <p:sldId id="310" r:id="rId8"/>
    <p:sldId id="291" r:id="rId9"/>
    <p:sldId id="320" r:id="rId10"/>
    <p:sldId id="323" r:id="rId11"/>
    <p:sldId id="277" r:id="rId12"/>
    <p:sldId id="303" r:id="rId13"/>
    <p:sldId id="265" r:id="rId14"/>
    <p:sldId id="298" r:id="rId15"/>
    <p:sldId id="278" r:id="rId16"/>
    <p:sldId id="321" r:id="rId17"/>
    <p:sldId id="322" r:id="rId18"/>
    <p:sldId id="301" r:id="rId19"/>
    <p:sldId id="307" r:id="rId20"/>
    <p:sldId id="304" r:id="rId21"/>
    <p:sldId id="324" r:id="rId22"/>
    <p:sldId id="279" r:id="rId23"/>
    <p:sldId id="274" r:id="rId24"/>
    <p:sldId id="317" r:id="rId25"/>
    <p:sldId id="325" r:id="rId26"/>
    <p:sldId id="281" r:id="rId27"/>
    <p:sldId id="285" r:id="rId28"/>
    <p:sldId id="318" r:id="rId29"/>
    <p:sldId id="316" r:id="rId30"/>
    <p:sldId id="287" r:id="rId31"/>
    <p:sldId id="319" r:id="rId32"/>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196" autoAdjust="0"/>
  </p:normalViewPr>
  <p:slideViewPr>
    <p:cSldViewPr>
      <p:cViewPr varScale="1">
        <p:scale>
          <a:sx n="48" d="100"/>
          <a:sy n="48" d="100"/>
        </p:scale>
        <p:origin x="2016"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E69B7CFF-4098-4CB1-ABB6-03798D4A9748}" type="datetimeFigureOut">
              <a:rPr lang="en-US" smtClean="0"/>
              <a:pPr/>
              <a:t>1/24/2020</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6EC9F85B-3F40-40F8-AD46-629205CE3965}" type="slidenum">
              <a:rPr lang="en-US" smtClean="0"/>
              <a:pPr/>
              <a:t>‹#›</a:t>
            </a:fld>
            <a:endParaRPr lang="en-US"/>
          </a:p>
        </p:txBody>
      </p:sp>
    </p:spTree>
    <p:extLst>
      <p:ext uri="{BB962C8B-B14F-4D97-AF65-F5344CB8AC3E}">
        <p14:creationId xmlns:p14="http://schemas.microsoft.com/office/powerpoint/2010/main" val="1325577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indigenousfoundations.arts.ubc.ca/home/identity/terminology.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1</a:t>
            </a:fld>
            <a:endParaRPr lang="en-US"/>
          </a:p>
        </p:txBody>
      </p:sp>
    </p:spTree>
    <p:extLst>
      <p:ext uri="{BB962C8B-B14F-4D97-AF65-F5344CB8AC3E}">
        <p14:creationId xmlns:p14="http://schemas.microsoft.com/office/powerpoint/2010/main" val="362405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a:t>  The Comox Valley is the traditional unceded territory of the </a:t>
            </a:r>
            <a:r>
              <a:rPr lang="en-US" dirty="0" err="1"/>
              <a:t>Pentlatch</a:t>
            </a:r>
            <a:r>
              <a:rPr lang="en-US" dirty="0"/>
              <a:t>, </a:t>
            </a:r>
            <a:r>
              <a:rPr lang="en-US" dirty="0" err="1"/>
              <a:t>Ieeksun</a:t>
            </a:r>
            <a:r>
              <a:rPr lang="en-US" dirty="0"/>
              <a:t> and</a:t>
            </a:r>
            <a:r>
              <a:rPr lang="en-US" baseline="0" dirty="0"/>
              <a:t> the K’omoks  people</a:t>
            </a:r>
          </a:p>
          <a:p>
            <a:pPr lvl="0">
              <a:buFont typeface="Arial" pitchFamily="34" charset="0"/>
              <a:buChar char="•"/>
            </a:pPr>
            <a:endParaRPr lang="en-US" baseline="0" dirty="0"/>
          </a:p>
          <a:p>
            <a:pPr lvl="0">
              <a:buFont typeface="Arial" pitchFamily="34" charset="0"/>
              <a:buChar char="•"/>
            </a:pPr>
            <a:r>
              <a:rPr lang="en-US" baseline="0" dirty="0"/>
              <a:t>  This is a Big House in  </a:t>
            </a:r>
            <a:r>
              <a:rPr lang="en-US" baseline="0" dirty="0" err="1"/>
              <a:t>K’omoks</a:t>
            </a:r>
            <a:r>
              <a:rPr lang="en-US" baseline="0" dirty="0"/>
              <a:t>  with </a:t>
            </a:r>
            <a:r>
              <a:rPr lang="en-US" baseline="0" dirty="0" err="1"/>
              <a:t>Queneesh</a:t>
            </a:r>
            <a:r>
              <a:rPr lang="en-US" baseline="0" dirty="0"/>
              <a:t> whale on the front</a:t>
            </a:r>
          </a:p>
          <a:p>
            <a:pPr lvl="0">
              <a:buFont typeface="Arial" pitchFamily="34" charset="0"/>
              <a:buChar char="•"/>
            </a:pPr>
            <a:endParaRPr lang="en-US" baseline="0" dirty="0"/>
          </a:p>
          <a:p>
            <a:pPr lvl="0">
              <a:buFont typeface="Arial" pitchFamily="34" charset="0"/>
              <a:buChar char="•"/>
            </a:pPr>
            <a:r>
              <a:rPr lang="en-US" baseline="0" dirty="0"/>
              <a:t>  The location is on the Dyke road between Courtenay and Comox</a:t>
            </a:r>
          </a:p>
          <a:p>
            <a:pPr lvl="0">
              <a:buFont typeface="Arial" pitchFamily="34" charset="0"/>
              <a:buChar char="•"/>
            </a:pPr>
            <a:endParaRPr lang="en-US" baseline="0" dirty="0"/>
          </a:p>
          <a:p>
            <a:pPr lvl="0">
              <a:buFont typeface="Arial" pitchFamily="34" charset="0"/>
              <a:buChar char="•"/>
            </a:pPr>
            <a:r>
              <a:rPr lang="en-US" baseline="0" dirty="0"/>
              <a:t>  Many of the </a:t>
            </a:r>
            <a:r>
              <a:rPr lang="en-US" baseline="0" dirty="0" err="1"/>
              <a:t>K’omoks</a:t>
            </a:r>
            <a:r>
              <a:rPr lang="en-US" baseline="0" dirty="0"/>
              <a:t>  people celebrate their traditions and culture in the Big House</a:t>
            </a:r>
          </a:p>
          <a:p>
            <a:pPr lvl="0">
              <a:buFont typeface="Arial" pitchFamily="34" charset="0"/>
              <a:buChar char="•"/>
            </a:pPr>
            <a:endParaRPr lang="en-US" baseline="0" dirty="0"/>
          </a:p>
          <a:p>
            <a:pPr lvl="0">
              <a:buFont typeface="Arial" pitchFamily="34" charset="0"/>
              <a:buChar char="•"/>
            </a:pPr>
            <a:r>
              <a:rPr lang="en-US" baseline="0" dirty="0"/>
              <a:t>  All Grade 4’s in School District #71 visit the Big House in the spring</a:t>
            </a:r>
            <a:endParaRPr lang="en-US"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11</a:t>
            </a:fld>
            <a:endParaRPr lang="en-US"/>
          </a:p>
        </p:txBody>
      </p:sp>
    </p:spTree>
    <p:extLst>
      <p:ext uri="{BB962C8B-B14F-4D97-AF65-F5344CB8AC3E}">
        <p14:creationId xmlns:p14="http://schemas.microsoft.com/office/powerpoint/2010/main" val="651128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This picture is the inside of the Big House in </a:t>
            </a:r>
            <a:r>
              <a:rPr lang="en-US" dirty="0" err="1"/>
              <a:t>K’omoks</a:t>
            </a: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Traditionally </a:t>
            </a:r>
            <a:r>
              <a:rPr lang="en-US" baseline="0" dirty="0"/>
              <a:t> Big Houses was a permanent winter home that housed as many as 5 families. Villages could range in size from 7-30 houses (housing 200- 1,000 people)</a:t>
            </a:r>
          </a:p>
          <a:p>
            <a:endParaRPr lang="en-US" baseline="0" dirty="0"/>
          </a:p>
          <a:p>
            <a:pPr marL="171450" indent="-171450" defTabSz="932871">
              <a:buFont typeface="Arial" panose="020B0604020202020204" pitchFamily="34" charset="0"/>
              <a:buChar char="•"/>
              <a:defRPr/>
            </a:pPr>
            <a:r>
              <a:rPr lang="en-US" dirty="0"/>
              <a:t>Since different foods were found in specific areas during certain times of the year, people</a:t>
            </a:r>
            <a:r>
              <a:rPr lang="en-US" baseline="0" dirty="0"/>
              <a:t> </a:t>
            </a:r>
            <a:r>
              <a:rPr lang="en-US" dirty="0"/>
              <a:t>would often move from their winter villages to other sites such as summer camps throughout the seasons, then back again to their home base. This is called seasonal rounds.</a:t>
            </a:r>
          </a:p>
          <a:p>
            <a:pPr defTabSz="932871">
              <a:defRPr/>
            </a:pPr>
            <a:endParaRPr lang="en-US" dirty="0"/>
          </a:p>
          <a:p>
            <a:pPr marL="171450" indent="-171450">
              <a:buFont typeface="Arial" panose="020B0604020202020204" pitchFamily="34" charset="0"/>
              <a:buChar char="•"/>
            </a:pPr>
            <a:r>
              <a:rPr lang="en-US" baseline="0" dirty="0"/>
              <a:t>Families would remove their large cedar planks and take them to make temporary summer shelters as they followed migrating herds and flocks</a:t>
            </a:r>
            <a:endParaRPr lang="en-US"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12</a:t>
            </a:fld>
            <a:endParaRPr lang="en-US"/>
          </a:p>
        </p:txBody>
      </p:sp>
    </p:spTree>
    <p:extLst>
      <p:ext uri="{BB962C8B-B14F-4D97-AF65-F5344CB8AC3E}">
        <p14:creationId xmlns:p14="http://schemas.microsoft.com/office/powerpoint/2010/main" val="3751516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 I-Hos gallery that sits in front</a:t>
            </a:r>
            <a:r>
              <a:rPr lang="en-CA" baseline="0" dirty="0"/>
              <a:t> of the Big House on the Dyke road. It is open to the public, you can see beautiful art and First Nation artifacts</a:t>
            </a:r>
          </a:p>
          <a:p>
            <a:pPr marL="171450" indent="-171450">
              <a:buFont typeface="Arial" panose="020B0604020202020204" pitchFamily="34" charset="0"/>
              <a:buChar char="•"/>
            </a:pPr>
            <a:endParaRPr lang="en-CA" baseline="0" dirty="0"/>
          </a:p>
          <a:p>
            <a:pPr marL="171450" indent="-171450">
              <a:buFont typeface="Arial" panose="020B0604020202020204" pitchFamily="34" charset="0"/>
              <a:buChar char="•"/>
            </a:pPr>
            <a:r>
              <a:rPr lang="en-CA" baseline="0" dirty="0"/>
              <a:t> I-Hos is the double headed sea serpent on the side of the gallery.</a:t>
            </a:r>
            <a:endParaRPr lang="en-CA"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13</a:t>
            </a:fld>
            <a:endParaRPr lang="en-US"/>
          </a:p>
        </p:txBody>
      </p:sp>
    </p:spTree>
    <p:extLst>
      <p:ext uri="{BB962C8B-B14F-4D97-AF65-F5344CB8AC3E}">
        <p14:creationId xmlns:p14="http://schemas.microsoft.com/office/powerpoint/2010/main" val="4198838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14</a:t>
            </a:fld>
            <a:endParaRPr lang="en-US"/>
          </a:p>
        </p:txBody>
      </p:sp>
    </p:spTree>
    <p:extLst>
      <p:ext uri="{BB962C8B-B14F-4D97-AF65-F5344CB8AC3E}">
        <p14:creationId xmlns:p14="http://schemas.microsoft.com/office/powerpoint/2010/main" val="2180907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Cedar</a:t>
            </a:r>
            <a:r>
              <a:rPr lang="en-US" baseline="0" dirty="0"/>
              <a:t> was referred to as the Tree of Life because of all that it provided to the people of the Northwest Coast.  </a:t>
            </a:r>
            <a:endParaRPr lang="en-US" dirty="0"/>
          </a:p>
          <a:p>
            <a:pPr>
              <a:buFont typeface="Arial" pitchFamily="34" charset="0"/>
              <a:buChar char="•"/>
            </a:pPr>
            <a:endParaRPr lang="en-US" dirty="0"/>
          </a:p>
          <a:p>
            <a:pPr>
              <a:buFont typeface="Arial" pitchFamily="34" charset="0"/>
              <a:buChar char="•"/>
            </a:pPr>
            <a:r>
              <a:rPr lang="en-US" dirty="0"/>
              <a:t>  First</a:t>
            </a:r>
            <a:r>
              <a:rPr lang="en-US" baseline="0" dirty="0"/>
              <a:t> Nations from the Northwest Coast (including K’omoks  people) made many items from cedar: cedar could be woven into sleeping mats, baskets for food gathering and storage, as well as clothing.  Cedar planks could be used for housing, or bent into bentwood boxes that were used for food storage, regalia and mask storage, and for cooking.  Masks and totems were carved from cedar.  Big House posts and canoes were made from cedar as well.</a:t>
            </a:r>
          </a:p>
          <a:p>
            <a:pPr>
              <a:buFont typeface="Arial" pitchFamily="34" charset="0"/>
              <a:buChar char="•"/>
            </a:pPr>
            <a:endParaRPr lang="en-US" baseline="0" dirty="0"/>
          </a:p>
          <a:p>
            <a:pPr>
              <a:buFont typeface="Arial" pitchFamily="34" charset="0"/>
              <a:buChar char="•"/>
            </a:pPr>
            <a:r>
              <a:rPr lang="en-US" baseline="0" dirty="0"/>
              <a:t>  The only time a whole cedar tree was taken was for house posts, totems or canoes.  The cedar tree was given thanks for giving itself so that the people could survive</a:t>
            </a:r>
            <a:endParaRPr lang="en-US"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15</a:t>
            </a:fld>
            <a:endParaRPr lang="en-US"/>
          </a:p>
        </p:txBody>
      </p:sp>
    </p:spTree>
    <p:extLst>
      <p:ext uri="{BB962C8B-B14F-4D97-AF65-F5344CB8AC3E}">
        <p14:creationId xmlns:p14="http://schemas.microsoft.com/office/powerpoint/2010/main" val="1344723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Fish weirs</a:t>
            </a:r>
            <a:r>
              <a:rPr lang="en-US" baseline="0" dirty="0"/>
              <a:t> were built in the Comox estuary, down at the air park, to catch salmon and other types of fish that would be eaten fresh as well as smoked and dried for winter use</a:t>
            </a:r>
          </a:p>
          <a:p>
            <a:endParaRPr lang="en-US" baseline="0" dirty="0"/>
          </a:p>
          <a:p>
            <a:pPr marL="171450" indent="-171450">
              <a:buFont typeface="Arial" panose="020B0604020202020204" pitchFamily="34" charset="0"/>
              <a:buChar char="•"/>
            </a:pPr>
            <a:r>
              <a:rPr lang="en-US" baseline="0" dirty="0"/>
              <a:t>The salmon ceremony was a time when the first salmon of the season was celebrated.  This is the only time that children ate before elders</a:t>
            </a:r>
          </a:p>
          <a:p>
            <a:endParaRPr lang="en-US" baseline="0" dirty="0"/>
          </a:p>
          <a:p>
            <a:pPr marL="171450" indent="-171450">
              <a:buFont typeface="Arial" panose="020B0604020202020204" pitchFamily="34" charset="0"/>
              <a:buChar char="•"/>
            </a:pPr>
            <a:r>
              <a:rPr lang="en-US" baseline="0" dirty="0"/>
              <a:t>The salmon bones were returned to the water so that the salmon would return year after year to the same spot</a:t>
            </a:r>
            <a:endParaRPr lang="en-US"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16</a:t>
            </a:fld>
            <a:endParaRPr lang="en-US"/>
          </a:p>
        </p:txBody>
      </p:sp>
    </p:spTree>
    <p:extLst>
      <p:ext uri="{BB962C8B-B14F-4D97-AF65-F5344CB8AC3E}">
        <p14:creationId xmlns:p14="http://schemas.microsoft.com/office/powerpoint/2010/main" val="2561526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defTabSz="932871">
              <a:buFont typeface="Arial" panose="020B0604020202020204" pitchFamily="34" charset="0"/>
              <a:buChar char="•"/>
              <a:defRPr/>
            </a:pPr>
            <a:r>
              <a:rPr lang="en-US" dirty="0"/>
              <a:t>The Legend of </a:t>
            </a:r>
            <a:r>
              <a:rPr lang="en-US" dirty="0" err="1"/>
              <a:t>Queneesh</a:t>
            </a:r>
            <a:r>
              <a:rPr lang="en-US" dirty="0"/>
              <a:t> is a flood</a:t>
            </a:r>
            <a:r>
              <a:rPr lang="en-US" baseline="0" dirty="0"/>
              <a:t> story</a:t>
            </a:r>
            <a:r>
              <a:rPr lang="en-US" dirty="0"/>
              <a:t> told by the K’omoks  people about a great white whale that resides in the Comox Glacier.</a:t>
            </a:r>
          </a:p>
          <a:p>
            <a:pPr marL="171450" indent="-171450" defTabSz="932871">
              <a:buFont typeface="Arial" panose="020B0604020202020204" pitchFamily="34" charset="0"/>
              <a:buChar char="•"/>
              <a:defRPr/>
            </a:pPr>
            <a:endParaRPr lang="en-US" dirty="0"/>
          </a:p>
          <a:p>
            <a:pPr marL="171450" indent="-171450" defTabSz="932871">
              <a:buFont typeface="Arial" panose="020B0604020202020204" pitchFamily="34" charset="0"/>
              <a:buChar char="•"/>
              <a:defRPr/>
            </a:pPr>
            <a:r>
              <a:rPr lang="en-US" dirty="0"/>
              <a:t>The</a:t>
            </a:r>
            <a:r>
              <a:rPr lang="en-US" baseline="0" dirty="0"/>
              <a:t> </a:t>
            </a:r>
            <a:r>
              <a:rPr lang="en-US" baseline="0" dirty="0" err="1"/>
              <a:t>Queneesh</a:t>
            </a:r>
            <a:r>
              <a:rPr lang="en-US" baseline="0" dirty="0"/>
              <a:t> whale saved the </a:t>
            </a:r>
            <a:r>
              <a:rPr lang="en-US" baseline="0" dirty="0" err="1"/>
              <a:t>K’omoks</a:t>
            </a:r>
            <a:r>
              <a:rPr lang="en-US" baseline="0" dirty="0"/>
              <a:t> people from the great flood</a:t>
            </a:r>
            <a:endParaRPr lang="en-US" dirty="0"/>
          </a:p>
          <a:p>
            <a:pPr defTabSz="932871">
              <a:defRPr/>
            </a:pPr>
            <a:endParaRPr lang="en-US" dirty="0"/>
          </a:p>
          <a:p>
            <a:endParaRPr lang="en-US"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17</a:t>
            </a:fld>
            <a:endParaRPr lang="en-US"/>
          </a:p>
        </p:txBody>
      </p:sp>
    </p:spTree>
    <p:extLst>
      <p:ext uri="{BB962C8B-B14F-4D97-AF65-F5344CB8AC3E}">
        <p14:creationId xmlns:p14="http://schemas.microsoft.com/office/powerpoint/2010/main" val="3426903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CA" baseline="0" dirty="0"/>
              <a:t> The advent of the fur trade in west central North America during the 18th century was accompanied by a growing number of mixed offspring of Indian women and European fur traders.  As this population established distinct communities separate from those of Indians and Europeans and married among themselves, a new Aboriginal people emerged – the Métis people – with their own unique culture, traditions, language (</a:t>
            </a:r>
            <a:r>
              <a:rPr lang="en-CA" baseline="0" dirty="0" err="1"/>
              <a:t>Michif</a:t>
            </a:r>
            <a:r>
              <a:rPr lang="en-CA" baseline="0" dirty="0"/>
              <a:t>), and way of life, collective consciousness and nationhood.  Metisnation.ca</a:t>
            </a: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Métis flag –</a:t>
            </a:r>
            <a:r>
              <a:rPr lang="en-US" baseline="0" dirty="0"/>
              <a:t> infinity flag</a:t>
            </a:r>
          </a:p>
          <a:p>
            <a:pPr>
              <a:buFontTx/>
              <a:buChar char="-"/>
            </a:pPr>
            <a:endParaRPr lang="en-US" baseline="0" dirty="0"/>
          </a:p>
          <a:p>
            <a:pPr marL="171450" indent="-171450">
              <a:buFont typeface="Arial" panose="020B0604020202020204" pitchFamily="34" charset="0"/>
              <a:buChar char="•"/>
            </a:pPr>
            <a:r>
              <a:rPr lang="en-US" baseline="0" dirty="0"/>
              <a:t>Métis sash is a cultural symbol of the Métis people.  It was used for many things: for carrying personal belonging,  as a tumpline, as a sewing kit, a blanket </a:t>
            </a:r>
            <a:r>
              <a:rPr lang="en-US" baseline="0" dirty="0" err="1"/>
              <a:t>etc</a:t>
            </a:r>
            <a:endParaRPr lang="en-US" baseline="0" dirty="0"/>
          </a:p>
          <a:p>
            <a:pPr>
              <a:buFontTx/>
              <a:buChar char="-"/>
            </a:pPr>
            <a:endParaRPr lang="en-US" baseline="0" dirty="0"/>
          </a:p>
          <a:p>
            <a:pPr marL="171450" indent="-171450">
              <a:buFont typeface="Arial" panose="020B0604020202020204" pitchFamily="34" charset="0"/>
              <a:buChar char="•"/>
            </a:pPr>
            <a:r>
              <a:rPr lang="en-US" baseline="0" dirty="0"/>
              <a:t>Capote – is a coat made from a Hudson Bay blanket</a:t>
            </a:r>
            <a:endParaRPr lang="en-US"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19</a:t>
            </a:fld>
            <a:endParaRPr lang="en-US"/>
          </a:p>
        </p:txBody>
      </p:sp>
    </p:spTree>
    <p:extLst>
      <p:ext uri="{BB962C8B-B14F-4D97-AF65-F5344CB8AC3E}">
        <p14:creationId xmlns:p14="http://schemas.microsoft.com/office/powerpoint/2010/main" val="1988939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Some people</a:t>
            </a:r>
            <a:r>
              <a:rPr lang="en-US" baseline="0" dirty="0"/>
              <a:t> refer to the Métis as the </a:t>
            </a:r>
            <a:r>
              <a:rPr lang="en-US" baseline="0" dirty="0" err="1"/>
              <a:t>Flowerbeadwork</a:t>
            </a:r>
            <a:r>
              <a:rPr lang="en-US" baseline="0" dirty="0"/>
              <a:t> People because of their beautiful beading.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Métis people can tell where someone is from by the designs on their moccasins</a:t>
            </a:r>
            <a:endParaRPr lang="en-US"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20</a:t>
            </a:fld>
            <a:endParaRPr lang="en-US"/>
          </a:p>
        </p:txBody>
      </p:sp>
    </p:spTree>
    <p:extLst>
      <p:ext uri="{BB962C8B-B14F-4D97-AF65-F5344CB8AC3E}">
        <p14:creationId xmlns:p14="http://schemas.microsoft.com/office/powerpoint/2010/main" val="1752960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Métis people celebrate their</a:t>
            </a:r>
            <a:r>
              <a:rPr lang="en-CA" baseline="0" dirty="0"/>
              <a:t> culture with lively music played on a fiddle and a special type of dance called jigging</a:t>
            </a:r>
          </a:p>
          <a:p>
            <a:endParaRPr lang="en-CA" baseline="0" dirty="0"/>
          </a:p>
          <a:p>
            <a:endParaRPr lang="en-CA"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21</a:t>
            </a:fld>
            <a:endParaRPr lang="en-US"/>
          </a:p>
        </p:txBody>
      </p:sp>
    </p:spTree>
    <p:extLst>
      <p:ext uri="{BB962C8B-B14F-4D97-AF65-F5344CB8AC3E}">
        <p14:creationId xmlns:p14="http://schemas.microsoft.com/office/powerpoint/2010/main" val="19161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 typeface="Arial" pitchFamily="34" charset="0"/>
              <a:buNone/>
            </a:pPr>
            <a:r>
              <a:rPr lang="en-US" dirty="0"/>
              <a:t>The word “Indigenous” is</a:t>
            </a:r>
            <a:r>
              <a:rPr lang="en-US" baseline="0" dirty="0"/>
              <a:t> like a big umbrella  that refers to </a:t>
            </a:r>
            <a:r>
              <a:rPr lang="en-US" dirty="0"/>
              <a:t>all First Nation, Métis and Inuit people in  Canada</a:t>
            </a:r>
          </a:p>
          <a:p>
            <a:endParaRPr lang="en-US" dirty="0"/>
          </a:p>
          <a:p>
            <a:pPr>
              <a:buFont typeface="Arial" pitchFamily="34" charset="0"/>
              <a:buChar char="•"/>
            </a:pPr>
            <a:r>
              <a:rPr lang="en-US" dirty="0"/>
              <a:t>You may have heard other names, including “Indian”, “Native”, and “Aboriginal”, but these have different meanings to different people and all may have been used in different time periods. </a:t>
            </a:r>
          </a:p>
          <a:p>
            <a:endParaRPr lang="en-US" dirty="0"/>
          </a:p>
          <a:p>
            <a:pPr>
              <a:buFont typeface="Arial" pitchFamily="34" charset="0"/>
              <a:buChar char="•"/>
            </a:pPr>
            <a:r>
              <a:rPr lang="en-US" dirty="0"/>
              <a:t>To some, these words do not properly represent the huge variety of cultures found in Canada’s Indigenous First Peoples community</a:t>
            </a:r>
          </a:p>
          <a:p>
            <a:pPr>
              <a:buFont typeface="Arial" pitchFamily="34" charset="0"/>
              <a:buNone/>
            </a:pPr>
            <a:r>
              <a:rPr lang="en-US" baseline="0" dirty="0"/>
              <a:t> </a:t>
            </a:r>
          </a:p>
          <a:p>
            <a:pPr>
              <a:buFont typeface="Arial" pitchFamily="34" charset="0"/>
              <a:buNone/>
            </a:pPr>
            <a:r>
              <a:rPr lang="en-US" b="1" baseline="0" dirty="0"/>
              <a:t>Turn and Talk </a:t>
            </a:r>
            <a:r>
              <a:rPr lang="en-US" baseline="0" dirty="0"/>
              <a:t>to a partner: how do you think these 3  images represent First Nations, Métis and Inuit people?</a:t>
            </a:r>
          </a:p>
          <a:p>
            <a:pPr>
              <a:buFont typeface="Arial" pitchFamily="34" charset="0"/>
              <a:buNone/>
            </a:pPr>
            <a:endParaRPr lang="en-US" baseline="0" dirty="0"/>
          </a:p>
          <a:p>
            <a:pPr>
              <a:buFont typeface="Arial" pitchFamily="34" charset="0"/>
              <a:buNone/>
            </a:pPr>
            <a:r>
              <a:rPr lang="en-US" baseline="0" dirty="0"/>
              <a:t>(Cedar Tree represents First Nation in BC, the Métis Sash represent the Métis people and the Inuksuk represents Inuit) </a:t>
            </a:r>
          </a:p>
          <a:p>
            <a:pPr>
              <a:buFont typeface="Arial" pitchFamily="34" charset="0"/>
              <a:buNone/>
            </a:pPr>
            <a:endParaRPr lang="en-US" baseline="0" dirty="0"/>
          </a:p>
          <a:p>
            <a:r>
              <a:rPr lang="en-CA" sz="1200" kern="1200" dirty="0">
                <a:solidFill>
                  <a:schemeClr val="tx1"/>
                </a:solidFill>
                <a:effectLst/>
                <a:latin typeface="+mn-lt"/>
                <a:ea typeface="+mn-ea"/>
                <a:cs typeface="+mn-cs"/>
              </a:rPr>
              <a:t>The term Indigenous refers to the original inhabitants of the land that is now Canada. This term is common in Canada but is not commonly used in the United States.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The history of relationships between the Canadian state and Indigenous peoples is complex. Terminology can represent colonial histories and power dynamics.  Words can be used as a powerful method to divide peoples, misrepresent them and control their identity.  For example, what we can see in Canada today with “status” and “non-status”, the legally defined categories of people under the Indian Act (</a:t>
            </a:r>
            <a:r>
              <a:rPr lang="en-CA" sz="1200" u="sng" kern="1200" dirty="0">
                <a:solidFill>
                  <a:schemeClr val="tx1"/>
                </a:solidFill>
                <a:effectLst/>
                <a:latin typeface="+mn-lt"/>
                <a:ea typeface="+mn-ea"/>
                <a:cs typeface="+mn-cs"/>
                <a:hlinkClick r:id="rId3"/>
              </a:rPr>
              <a:t>http://indigenousfoundations.arts.ubc.ca/home/identity/terminology.html</a:t>
            </a:r>
            <a:r>
              <a:rPr lang="en-CA" sz="1200" kern="1200" dirty="0">
                <a:solidFill>
                  <a:schemeClr val="tx1"/>
                </a:solidFill>
                <a:effectLst/>
                <a:latin typeface="+mn-lt"/>
                <a:ea typeface="+mn-ea"/>
                <a:cs typeface="+mn-cs"/>
              </a:rPr>
              <a:t>)</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The Canadian government declares that people must prove their bloodlines percentage to obtain a status card.  </a:t>
            </a:r>
          </a:p>
          <a:p>
            <a:r>
              <a:rPr lang="en-CA" sz="1200" kern="1200" dirty="0">
                <a:solidFill>
                  <a:schemeClr val="tx1"/>
                </a:solidFill>
                <a:effectLst/>
                <a:latin typeface="+mn-lt"/>
                <a:ea typeface="+mn-ea"/>
                <a:cs typeface="+mn-cs"/>
              </a:rPr>
              <a:t> </a:t>
            </a:r>
          </a:p>
          <a:p>
            <a:pPr>
              <a:buFont typeface="Arial" pitchFamily="34" charset="0"/>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2</a:t>
            </a:fld>
            <a:endParaRPr lang="en-US"/>
          </a:p>
        </p:txBody>
      </p:sp>
    </p:spTree>
    <p:extLst>
      <p:ext uri="{BB962C8B-B14F-4D97-AF65-F5344CB8AC3E}">
        <p14:creationId xmlns:p14="http://schemas.microsoft.com/office/powerpoint/2010/main" val="2228770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Inuit people</a:t>
            </a:r>
            <a:r>
              <a:rPr lang="en-CA" baseline="0" dirty="0"/>
              <a:t> live in the arctic, they speak Inuktitut.  </a:t>
            </a:r>
          </a:p>
          <a:p>
            <a:pPr marL="171450" indent="-171450">
              <a:buFont typeface="Arial" panose="020B0604020202020204" pitchFamily="34" charset="0"/>
              <a:buChar char="•"/>
            </a:pPr>
            <a:endParaRPr lang="en-CA"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The word "Inuit" means "the people" in </a:t>
            </a:r>
            <a:r>
              <a:rPr lang="en-CA" sz="1200" baseline="0" dirty="0"/>
              <a:t> </a:t>
            </a:r>
            <a:r>
              <a:rPr lang="en-CA" sz="1200" dirty="0"/>
              <a:t>Inuktitut and is the term by which Inuit refer to themselves.</a:t>
            </a:r>
          </a:p>
          <a:p>
            <a:pPr marL="171450" indent="-171450">
              <a:buFont typeface="Arial" panose="020B0604020202020204" pitchFamily="34" charset="0"/>
              <a:buChar char="•"/>
            </a:pPr>
            <a:endParaRPr lang="en-CA" baseline="0" dirty="0"/>
          </a:p>
          <a:p>
            <a:pPr marL="171450" indent="-171450">
              <a:buFont typeface="Arial" panose="020B0604020202020204" pitchFamily="34" charset="0"/>
              <a:buChar char="•"/>
            </a:pPr>
            <a:r>
              <a:rPr lang="en-CA" baseline="0" dirty="0"/>
              <a:t>Many Inuit people wear big parkas and mukluks in the winter to help them stay warm.</a:t>
            </a:r>
          </a:p>
          <a:p>
            <a:endParaRPr lang="en-CA" baseline="0" dirty="0"/>
          </a:p>
          <a:p>
            <a:pPr marL="171450" indent="-171450">
              <a:buFont typeface="Arial" panose="020B0604020202020204" pitchFamily="34" charset="0"/>
              <a:buChar char="•"/>
            </a:pPr>
            <a:r>
              <a:rPr lang="en-CA" baseline="0" dirty="0"/>
              <a:t>Inuit people used  to be referred to as Eskimos in Canada</a:t>
            </a:r>
            <a:endParaRPr lang="en-CA"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23</a:t>
            </a:fld>
            <a:endParaRPr lang="en-US"/>
          </a:p>
        </p:txBody>
      </p:sp>
    </p:spTree>
    <p:extLst>
      <p:ext uri="{BB962C8B-B14F-4D97-AF65-F5344CB8AC3E}">
        <p14:creationId xmlns:p14="http://schemas.microsoft.com/office/powerpoint/2010/main" val="2227997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a:t>Did you know the Inuit</a:t>
            </a:r>
            <a:r>
              <a:rPr lang="en-US" baseline="0" dirty="0"/>
              <a:t> word </a:t>
            </a:r>
            <a:r>
              <a:rPr lang="en-US" i="0" baseline="0" dirty="0"/>
              <a:t>igloo refers to any type of house or home made from any material and the snow house is specifically referred to as an </a:t>
            </a:r>
            <a:r>
              <a:rPr lang="en-US" i="0" baseline="0" dirty="0" err="1"/>
              <a:t>iglooviak</a:t>
            </a:r>
            <a:r>
              <a:rPr lang="en-US" i="0" baseline="0" dirty="0"/>
              <a:t>?</a:t>
            </a:r>
          </a:p>
          <a:p>
            <a:pPr marL="171450" indent="-171450">
              <a:buFont typeface="Arial" pitchFamily="34" charset="0"/>
              <a:buChar char="•"/>
            </a:pPr>
            <a:endParaRPr lang="en-US" i="0" baseline="0" dirty="0"/>
          </a:p>
          <a:p>
            <a:pPr marL="171450" indent="-171450">
              <a:buFont typeface="Arial" pitchFamily="34" charset="0"/>
              <a:buChar char="•"/>
            </a:pPr>
            <a:r>
              <a:rPr lang="en-US" i="0" baseline="0" dirty="0"/>
              <a:t>Igloos are most often used by hunters today as temporary snow shelters </a:t>
            </a:r>
          </a:p>
          <a:p>
            <a:pPr>
              <a:buFont typeface="Arial" pitchFamily="34" charset="0"/>
              <a:buChar char="•"/>
            </a:pPr>
            <a:endParaRPr lang="en-US" i="1" baseline="0" dirty="0"/>
          </a:p>
          <a:p>
            <a:pPr>
              <a:buFont typeface="Arial" pitchFamily="34" charset="0"/>
              <a:buChar char="•"/>
            </a:pPr>
            <a:endParaRPr lang="en-US" i="1"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24</a:t>
            </a:fld>
            <a:endParaRPr lang="en-US"/>
          </a:p>
        </p:txBody>
      </p:sp>
    </p:spTree>
    <p:extLst>
      <p:ext uri="{BB962C8B-B14F-4D97-AF65-F5344CB8AC3E}">
        <p14:creationId xmlns:p14="http://schemas.microsoft.com/office/powerpoint/2010/main" val="1424934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Today most Inuit people</a:t>
            </a:r>
            <a:r>
              <a:rPr lang="en-CA" baseline="0" dirty="0"/>
              <a:t> live in houses or trailers in smaller, remote villages</a:t>
            </a:r>
            <a:endParaRPr lang="en-CA"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25</a:t>
            </a:fld>
            <a:endParaRPr lang="en-US"/>
          </a:p>
        </p:txBody>
      </p:sp>
    </p:spTree>
    <p:extLst>
      <p:ext uri="{BB962C8B-B14F-4D97-AF65-F5344CB8AC3E}">
        <p14:creationId xmlns:p14="http://schemas.microsoft.com/office/powerpoint/2010/main" val="1033062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Inuit transportation past and present: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The </a:t>
            </a:r>
            <a:r>
              <a:rPr lang="en-CA" dirty="0" err="1"/>
              <a:t>Komatik</a:t>
            </a:r>
            <a:r>
              <a:rPr lang="en-CA" dirty="0"/>
              <a:t> (dog sled)</a:t>
            </a:r>
            <a:r>
              <a:rPr lang="en-CA" baseline="0" dirty="0"/>
              <a:t> the kayak (one person boat) , and </a:t>
            </a:r>
            <a:r>
              <a:rPr lang="en-CA" baseline="0" dirty="0" err="1"/>
              <a:t>umiak</a:t>
            </a:r>
            <a:r>
              <a:rPr lang="en-CA" baseline="0" dirty="0"/>
              <a:t> (5 or 6 person boat, usually paddled by women) were traditional forms of transportation.  </a:t>
            </a:r>
          </a:p>
          <a:p>
            <a:pPr marL="171450" indent="-171450">
              <a:buFont typeface="Arial" panose="020B0604020202020204" pitchFamily="34" charset="0"/>
              <a:buChar char="•"/>
            </a:pPr>
            <a:endParaRPr lang="en-CA" baseline="0" dirty="0"/>
          </a:p>
          <a:p>
            <a:pPr marL="171450" indent="-171450">
              <a:buFont typeface="Arial" panose="020B0604020202020204" pitchFamily="34" charset="0"/>
              <a:buChar char="•"/>
            </a:pPr>
            <a:r>
              <a:rPr lang="en-CA" baseline="0" dirty="0"/>
              <a:t>Snowmobiles, quads and trucks are used for transportation today.</a:t>
            </a:r>
            <a:endParaRPr lang="en-CA"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26</a:t>
            </a:fld>
            <a:endParaRPr lang="en-US"/>
          </a:p>
        </p:txBody>
      </p:sp>
    </p:spTree>
    <p:extLst>
      <p:ext uri="{BB962C8B-B14F-4D97-AF65-F5344CB8AC3E}">
        <p14:creationId xmlns:p14="http://schemas.microsoft.com/office/powerpoint/2010/main" val="3836053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Questions</a:t>
            </a:r>
            <a:endParaRPr lang="en-US" b="1" baseline="0" dirty="0"/>
          </a:p>
          <a:p>
            <a:endParaRPr lang="en-US" baseline="0" dirty="0"/>
          </a:p>
          <a:p>
            <a:pPr marL="171450" indent="-171450">
              <a:buFont typeface="Arial" panose="020B0604020202020204" pitchFamily="34" charset="0"/>
              <a:buChar char="•"/>
            </a:pPr>
            <a:r>
              <a:rPr lang="en-US" dirty="0"/>
              <a:t>What changes do</a:t>
            </a:r>
            <a:r>
              <a:rPr lang="en-US" baseline="0" dirty="0"/>
              <a:t> you notice?  Past and present?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 What are some things that you think are the same in your life as an Inuit child’s life and what are some things that might be different?</a:t>
            </a:r>
            <a:endParaRPr lang="en-US"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27</a:t>
            </a:fld>
            <a:endParaRPr lang="en-US"/>
          </a:p>
        </p:txBody>
      </p:sp>
    </p:spTree>
    <p:extLst>
      <p:ext uri="{BB962C8B-B14F-4D97-AF65-F5344CB8AC3E}">
        <p14:creationId xmlns:p14="http://schemas.microsoft.com/office/powerpoint/2010/main" val="3775535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 word</a:t>
            </a:r>
            <a:r>
              <a:rPr lang="en-CA" baseline="0" dirty="0"/>
              <a:t> Indigenous refers to the original inhabitants of Canada</a:t>
            </a:r>
          </a:p>
          <a:p>
            <a:endParaRPr lang="en-CA" baseline="0" dirty="0"/>
          </a:p>
          <a:p>
            <a:pPr marL="171450" indent="-171450">
              <a:buFont typeface="Arial" panose="020B0604020202020204" pitchFamily="34" charset="0"/>
              <a:buChar char="•"/>
            </a:pPr>
            <a:r>
              <a:rPr lang="en-CA" baseline="0" dirty="0"/>
              <a:t>Indigenous refers to First Nation, Inuit and Métis people in Canada</a:t>
            </a:r>
          </a:p>
          <a:p>
            <a:endParaRPr lang="en-CA" baseline="0" dirty="0"/>
          </a:p>
          <a:p>
            <a:pPr marL="171450" indent="-171450">
              <a:buFont typeface="Arial" panose="020B0604020202020204" pitchFamily="34" charset="0"/>
              <a:buChar char="•"/>
            </a:pPr>
            <a:r>
              <a:rPr lang="en-CA" baseline="0" dirty="0"/>
              <a:t>Some things all </a:t>
            </a:r>
            <a:r>
              <a:rPr lang="en-CA" baseline="0"/>
              <a:t>Indginous </a:t>
            </a:r>
            <a:r>
              <a:rPr lang="en-CA" baseline="0" dirty="0"/>
              <a:t>people share are:  strong ties to the land, an understanding of  the interconnectedness of the environment, they are caretakers of the land and resources, their languages and culture are valued.  Respect for Elders, valuing human relationships and sharing food are very important.  </a:t>
            </a:r>
            <a:endParaRPr lang="en-CA"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28</a:t>
            </a:fld>
            <a:endParaRPr lang="en-US"/>
          </a:p>
        </p:txBody>
      </p:sp>
    </p:spTree>
    <p:extLst>
      <p:ext uri="{BB962C8B-B14F-4D97-AF65-F5344CB8AC3E}">
        <p14:creationId xmlns:p14="http://schemas.microsoft.com/office/powerpoint/2010/main" val="3328144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a:t> </a:t>
            </a:r>
            <a:r>
              <a:rPr lang="en-US" b="1" baseline="0" dirty="0"/>
              <a:t>Turn and Talk:  </a:t>
            </a:r>
            <a:r>
              <a:rPr lang="en-US" baseline="0" dirty="0"/>
              <a:t>How do these pictures connect to the lives of First Peoples in the past and now? (ask students to volunteer what they and their partners noticed in the collage picture)  </a:t>
            </a:r>
          </a:p>
          <a:p>
            <a:pPr>
              <a:buFont typeface="Arial" pitchFamily="34" charset="0"/>
              <a:buNone/>
            </a:pPr>
            <a:endParaRPr lang="en-US" baseline="0" dirty="0"/>
          </a:p>
          <a:p>
            <a:pPr marL="171450" indent="-171450">
              <a:buFont typeface="Arial" pitchFamily="34" charset="0"/>
              <a:buChar char="•"/>
            </a:pPr>
            <a:r>
              <a:rPr lang="en-US" baseline="0" dirty="0"/>
              <a:t>If you’re not sure what some of the objects are you can just say “I’m not sure what that is,  wouldn’t it be interesting for us to find out?” .   </a:t>
            </a:r>
            <a:endParaRPr lang="en-US"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3</a:t>
            </a:fld>
            <a:endParaRPr lang="en-US"/>
          </a:p>
        </p:txBody>
      </p:sp>
    </p:spTree>
    <p:extLst>
      <p:ext uri="{BB962C8B-B14F-4D97-AF65-F5344CB8AC3E}">
        <p14:creationId xmlns:p14="http://schemas.microsoft.com/office/powerpoint/2010/main" val="3903392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buFont typeface="Arial" pitchFamily="34" charset="0"/>
              <a:buChar char="•"/>
              <a:defRPr/>
            </a:pPr>
            <a:r>
              <a:rPr lang="en-US" dirty="0"/>
              <a:t>Over 60 distinct  First Nation languages that are spoken in BC</a:t>
            </a:r>
          </a:p>
          <a:p>
            <a:pPr defTabSz="932871">
              <a:buFont typeface="Arial" pitchFamily="34" charset="0"/>
              <a:buNone/>
              <a:defRPr/>
            </a:pPr>
            <a:endParaRPr lang="en-US" dirty="0"/>
          </a:p>
          <a:p>
            <a:pPr defTabSz="932871">
              <a:buFont typeface="Arial" pitchFamily="34" charset="0"/>
              <a:buChar char="•"/>
              <a:defRPr/>
            </a:pPr>
            <a:r>
              <a:rPr lang="en-US" dirty="0"/>
              <a:t>Approximately 60% of the First Nations languages of Canada are spoken in BC.</a:t>
            </a:r>
          </a:p>
          <a:p>
            <a:endParaRPr lang="en-US" dirty="0"/>
          </a:p>
          <a:p>
            <a:r>
              <a:rPr lang="en-US" b="1" dirty="0"/>
              <a:t>Click</a:t>
            </a:r>
            <a:r>
              <a:rPr lang="en-US" b="1" baseline="0" dirty="0"/>
              <a:t> on the First voices link </a:t>
            </a:r>
            <a:r>
              <a:rPr lang="en-US" baseline="0" dirty="0"/>
              <a:t>(BC , Vancouver Island, and the </a:t>
            </a:r>
            <a:r>
              <a:rPr lang="en-US" baseline="0" dirty="0" err="1"/>
              <a:t>Kwak’wala</a:t>
            </a:r>
            <a:r>
              <a:rPr lang="en-US" baseline="0" dirty="0"/>
              <a:t> link to the North of the </a:t>
            </a:r>
            <a:r>
              <a:rPr lang="en-US" baseline="0" dirty="0" err="1"/>
              <a:t>Comox</a:t>
            </a:r>
            <a:r>
              <a:rPr lang="en-US" baseline="0" dirty="0"/>
              <a:t> Valley) </a:t>
            </a:r>
            <a:r>
              <a:rPr lang="en-US" baseline="0" dirty="0" err="1"/>
              <a:t>Kwak’wala</a:t>
            </a:r>
            <a:r>
              <a:rPr lang="en-US" baseline="0" dirty="0"/>
              <a:t> is the language you will hear at the Big House.  </a:t>
            </a:r>
            <a:r>
              <a:rPr lang="en-US" baseline="0" dirty="0" err="1"/>
              <a:t>Gilakas'la</a:t>
            </a:r>
            <a:r>
              <a:rPr lang="en-US" baseline="0" dirty="0"/>
              <a:t> is a greeting, it means hello and welcome.  </a:t>
            </a:r>
          </a:p>
          <a:p>
            <a:endParaRPr lang="en-US" baseline="0" dirty="0"/>
          </a:p>
          <a:p>
            <a:r>
              <a:rPr lang="en-US" baseline="0" dirty="0"/>
              <a:t>You can also put a </a:t>
            </a:r>
            <a:r>
              <a:rPr lang="en-US" baseline="0" dirty="0" err="1"/>
              <a:t>Kwak’wala</a:t>
            </a:r>
            <a:r>
              <a:rPr lang="en-US" baseline="0" dirty="0"/>
              <a:t> app on your </a:t>
            </a:r>
            <a:r>
              <a:rPr lang="en-US" baseline="0" dirty="0" err="1"/>
              <a:t>Iphone</a:t>
            </a:r>
            <a:r>
              <a:rPr lang="en-US" baseline="0" dirty="0"/>
              <a:t> or </a:t>
            </a:r>
            <a:r>
              <a:rPr lang="en-US" baseline="0" dirty="0" err="1"/>
              <a:t>Ipad</a:t>
            </a:r>
            <a:r>
              <a:rPr lang="en-US" baseline="0" dirty="0"/>
              <a:t> (image on lower right corner)</a:t>
            </a:r>
            <a:endParaRPr lang="en-US"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4</a:t>
            </a:fld>
            <a:endParaRPr lang="en-US"/>
          </a:p>
        </p:txBody>
      </p:sp>
    </p:spTree>
    <p:extLst>
      <p:ext uri="{BB962C8B-B14F-4D97-AF65-F5344CB8AC3E}">
        <p14:creationId xmlns:p14="http://schemas.microsoft.com/office/powerpoint/2010/main" val="1380068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Indigenous</a:t>
            </a:r>
            <a:r>
              <a:rPr lang="en-US" baseline="0" dirty="0"/>
              <a:t> </a:t>
            </a:r>
            <a:r>
              <a:rPr lang="en-US" dirty="0"/>
              <a:t> people have believed that humans are an</a:t>
            </a:r>
            <a:r>
              <a:rPr lang="en-US" baseline="0" dirty="0"/>
              <a:t> interconnected </a:t>
            </a:r>
            <a:r>
              <a:rPr lang="en-US" dirty="0"/>
              <a:t>part of the environment.</a:t>
            </a:r>
            <a:r>
              <a:rPr lang="en-US" baseline="0" dirty="0"/>
              <a:t>  A</a:t>
            </a:r>
            <a:r>
              <a:rPr lang="en-US" dirty="0"/>
              <a:t>ll living creatures are equal and deserve respect. </a:t>
            </a:r>
            <a:r>
              <a:rPr lang="en-CA" sz="1200" b="0" i="0" kern="1200" dirty="0">
                <a:solidFill>
                  <a:schemeClr val="tx1"/>
                </a:solidFill>
                <a:effectLst/>
                <a:latin typeface="+mn-lt"/>
                <a:ea typeface="+mn-ea"/>
                <a:cs typeface="+mn-cs"/>
              </a:rPr>
              <a:t> </a:t>
            </a:r>
          </a:p>
          <a:p>
            <a:pPr marL="171450" indent="-171450">
              <a:buFont typeface="Arial" panose="020B0604020202020204" pitchFamily="34" charset="0"/>
              <a:buChar char="•"/>
            </a:pPr>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baseline="0" dirty="0">
                <a:solidFill>
                  <a:schemeClr val="tx1"/>
                </a:solidFill>
                <a:effectLst/>
                <a:latin typeface="+mn-lt"/>
                <a:ea typeface="+mn-ea"/>
                <a:cs typeface="+mn-cs"/>
              </a:rPr>
              <a:t>Indigenous people share the </a:t>
            </a:r>
            <a:r>
              <a:rPr lang="en-CA" sz="1200" b="0" i="0" kern="1200" dirty="0">
                <a:solidFill>
                  <a:schemeClr val="tx1"/>
                </a:solidFill>
                <a:effectLst/>
                <a:latin typeface="+mn-lt"/>
                <a:ea typeface="+mn-ea"/>
                <a:cs typeface="+mn-cs"/>
              </a:rPr>
              <a:t>core values of mutual respect and recognition, the interconnection of all things in creation, and stewardship over our lands and resources. </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a:t>
            </a:r>
            <a:r>
              <a:rPr lang="en-US" baseline="0" dirty="0"/>
              <a:t> strong </a:t>
            </a:r>
            <a:r>
              <a:rPr lang="en-US" dirty="0"/>
              <a:t>belief</a:t>
            </a:r>
            <a:r>
              <a:rPr lang="en-US" baseline="0" dirty="0"/>
              <a:t> in interconnectedness is reflected in many languages such as the </a:t>
            </a:r>
            <a:r>
              <a:rPr lang="en-US" baseline="0" dirty="0" err="1"/>
              <a:t>Nuu-chah-nulth</a:t>
            </a:r>
            <a:r>
              <a:rPr lang="en-US" baseline="0" dirty="0"/>
              <a:t> term “</a:t>
            </a:r>
            <a:r>
              <a:rPr lang="en-US" b="1" baseline="0" dirty="0" err="1"/>
              <a:t>hishuk-ish</a:t>
            </a:r>
            <a:r>
              <a:rPr lang="en-US" b="1" baseline="0" dirty="0"/>
              <a:t> </a:t>
            </a:r>
            <a:r>
              <a:rPr lang="en-US" b="1" baseline="0" dirty="0" err="1"/>
              <a:t>t’sawalk</a:t>
            </a:r>
            <a:r>
              <a:rPr lang="en-US" baseline="0" dirty="0"/>
              <a:t>” meaning </a:t>
            </a:r>
            <a:r>
              <a:rPr lang="en-US" b="1" baseline="0" dirty="0"/>
              <a:t>everything is one</a:t>
            </a:r>
            <a:r>
              <a:rPr lang="en-US" baseline="0" dirty="0"/>
              <a:t>.  Or the </a:t>
            </a:r>
            <a:r>
              <a:rPr lang="en-US" baseline="0" dirty="0" err="1"/>
              <a:t>Kwak’wala</a:t>
            </a:r>
            <a:r>
              <a:rPr lang="en-US" baseline="0" dirty="0"/>
              <a:t> word “</a:t>
            </a:r>
            <a:r>
              <a:rPr lang="en-US" b="1" baseline="0" dirty="0" err="1"/>
              <a:t>aweetna</a:t>
            </a:r>
            <a:r>
              <a:rPr lang="en-US" b="1" baseline="0" dirty="0"/>
              <a:t> </a:t>
            </a:r>
            <a:r>
              <a:rPr lang="en-US" b="1" baseline="0" dirty="0" err="1"/>
              <a:t>geeola</a:t>
            </a:r>
            <a:r>
              <a:rPr lang="en-US" b="1" baseline="0" dirty="0"/>
              <a:t>” </a:t>
            </a:r>
            <a:r>
              <a:rPr lang="en-US" baseline="0" dirty="0"/>
              <a:t>meaning “</a:t>
            </a:r>
            <a:r>
              <a:rPr lang="en-US" b="1" baseline="0" dirty="0"/>
              <a:t>we are one with the land sea, and air</a:t>
            </a:r>
            <a:r>
              <a:rPr lang="en-US" baseline="0" dirty="0"/>
              <a:t>”</a:t>
            </a:r>
            <a:endParaRPr lang="en-US" dirty="0"/>
          </a:p>
          <a:p>
            <a:endParaRPr lang="en-US" dirty="0"/>
          </a:p>
          <a:p>
            <a:pPr marL="171450" indent="-171450">
              <a:buFont typeface="Arial" panose="020B0604020202020204" pitchFamily="34" charset="0"/>
              <a:buChar char="•"/>
            </a:pPr>
            <a:r>
              <a:rPr lang="en-US" dirty="0"/>
              <a:t>They made sure that they took care of the environment and its</a:t>
            </a:r>
            <a:r>
              <a:rPr lang="en-US" baseline="0" dirty="0"/>
              <a:t> resources (animals and plants).  Sustainability was the key to survival.</a:t>
            </a:r>
            <a:r>
              <a:rPr lang="en-US" dirty="0"/>
              <a:t>  </a:t>
            </a:r>
          </a:p>
          <a:p>
            <a:endParaRPr lang="en-US" dirty="0"/>
          </a:p>
          <a:p>
            <a:pPr marL="171450" indent="-171450">
              <a:buFont typeface="Arial" panose="020B0604020202020204" pitchFamily="34" charset="0"/>
              <a:buChar char="•"/>
            </a:pPr>
            <a:r>
              <a:rPr lang="en-US" dirty="0"/>
              <a:t>When they hunt</a:t>
            </a:r>
            <a:r>
              <a:rPr lang="en-US" baseline="0" dirty="0"/>
              <a:t>, fish and harvest plants </a:t>
            </a:r>
            <a:r>
              <a:rPr lang="en-US" dirty="0"/>
              <a:t>they don’t take more than they need and they don’t waste any part of an animal so that there will be enough wildlife for the future generations.</a:t>
            </a:r>
          </a:p>
          <a:p>
            <a:endParaRPr lang="en-US" dirty="0"/>
          </a:p>
          <a:p>
            <a:endParaRPr lang="en-US"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5</a:t>
            </a:fld>
            <a:endParaRPr lang="en-US"/>
          </a:p>
        </p:txBody>
      </p:sp>
    </p:spTree>
    <p:extLst>
      <p:ext uri="{BB962C8B-B14F-4D97-AF65-F5344CB8AC3E}">
        <p14:creationId xmlns:p14="http://schemas.microsoft.com/office/powerpoint/2010/main" val="330658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baseline="0" dirty="0"/>
              <a:t>Indigenous people are diverse groups of people that live all across what we know today as Canada</a:t>
            </a:r>
          </a:p>
          <a:p>
            <a:pPr marL="171450" indent="-171450">
              <a:buFont typeface="Arial" panose="020B0604020202020204" pitchFamily="34" charset="0"/>
              <a:buChar char="•"/>
            </a:pPr>
            <a:endParaRPr lang="en-CA" baseline="0" dirty="0"/>
          </a:p>
          <a:p>
            <a:pPr marL="171450" indent="-171450">
              <a:buFont typeface="Arial" panose="020B0604020202020204" pitchFamily="34" charset="0"/>
              <a:buChar char="•"/>
            </a:pPr>
            <a:r>
              <a:rPr lang="en-CA" dirty="0"/>
              <a:t>First Nations</a:t>
            </a:r>
            <a:r>
              <a:rPr lang="en-CA" baseline="0" dirty="0"/>
              <a:t> is a term used to describe Indigenous peoples of Canada who are neither Inuit or Métis and many have creation stories of how they became to be on this land</a:t>
            </a:r>
          </a:p>
          <a:p>
            <a:pPr marL="171450" indent="-171450">
              <a:buFont typeface="Arial" panose="020B0604020202020204" pitchFamily="34" charset="0"/>
              <a:buChar char="•"/>
            </a:pPr>
            <a:endParaRPr lang="en-CA" baseline="0" dirty="0"/>
          </a:p>
          <a:p>
            <a:pPr marL="171450" indent="-171450">
              <a:lnSpc>
                <a:spcPct val="90000"/>
              </a:lnSpc>
              <a:buFont typeface="Arial" panose="020B0604020202020204" pitchFamily="34" charset="0"/>
              <a:buChar char="•"/>
            </a:pPr>
            <a:r>
              <a:rPr lang="en-CA" sz="1200" dirty="0"/>
              <a:t>First Nations refers to both Status and Non-Status </a:t>
            </a:r>
            <a:r>
              <a:rPr lang="en-CA" sz="1200" baseline="0" dirty="0"/>
              <a:t> “Indian</a:t>
            </a:r>
            <a:r>
              <a:rPr lang="en-CA" sz="1200" dirty="0"/>
              <a:t>” peoples in Canada.</a:t>
            </a:r>
          </a:p>
          <a:p>
            <a:pPr>
              <a:lnSpc>
                <a:spcPct val="90000"/>
              </a:lnSpc>
            </a:pPr>
            <a:r>
              <a:rPr lang="en-CA" sz="1200" dirty="0"/>
              <a:t> </a:t>
            </a:r>
          </a:p>
          <a:p>
            <a:pPr marL="171450" indent="-171450">
              <a:lnSpc>
                <a:spcPct val="90000"/>
              </a:lnSpc>
              <a:buFont typeface="Arial" panose="020B0604020202020204" pitchFamily="34" charset="0"/>
              <a:buChar char="•"/>
            </a:pPr>
            <a:r>
              <a:rPr lang="en-CA" sz="1200" dirty="0"/>
              <a:t>Currently, there are at least 630 First Nation communities, which represent more than 50 nations or cultural groups                 </a:t>
            </a:r>
            <a:endParaRPr lang="en-CA" dirty="0"/>
          </a:p>
          <a:p>
            <a:pPr marL="171450" indent="-171450">
              <a:buFont typeface="Arial" panose="020B0604020202020204" pitchFamily="34" charset="0"/>
              <a:buChar char="•"/>
            </a:pPr>
            <a:endParaRPr lang="en-CA" baseline="0"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6</a:t>
            </a:fld>
            <a:endParaRPr lang="en-US"/>
          </a:p>
        </p:txBody>
      </p:sp>
    </p:spTree>
    <p:extLst>
      <p:ext uri="{BB962C8B-B14F-4D97-AF65-F5344CB8AC3E}">
        <p14:creationId xmlns:p14="http://schemas.microsoft.com/office/powerpoint/2010/main" val="2337286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Importance of celebratin</a:t>
            </a:r>
            <a:r>
              <a:rPr lang="en-US" baseline="0" dirty="0"/>
              <a:t>g traditions and culture is common to all Indigenous groups across Canada</a:t>
            </a:r>
          </a:p>
          <a:p>
            <a:pPr marL="171450" indent="-171450">
              <a:buFontTx/>
              <a:buChar char="-"/>
            </a:pPr>
            <a:endParaRPr lang="en-US" baseline="0" dirty="0"/>
          </a:p>
          <a:p>
            <a:pPr marL="171450" indent="-171450">
              <a:buFont typeface="Arial" panose="020B0604020202020204" pitchFamily="34" charset="0"/>
              <a:buChar char="•"/>
            </a:pPr>
            <a:r>
              <a:rPr lang="en-US" baseline="0" dirty="0"/>
              <a:t>(beating a powwow drum, scene from a canoe journey, Inuit Games in the Arctic, celebrating a powwow  on the prairies during summer time)</a:t>
            </a:r>
            <a:endParaRPr lang="en-US"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8</a:t>
            </a:fld>
            <a:endParaRPr lang="en-US"/>
          </a:p>
        </p:txBody>
      </p:sp>
    </p:spTree>
    <p:extLst>
      <p:ext uri="{BB962C8B-B14F-4D97-AF65-F5344CB8AC3E}">
        <p14:creationId xmlns:p14="http://schemas.microsoft.com/office/powerpoint/2010/main" val="1790510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buFont typeface="Arial" pitchFamily="34" charset="0"/>
              <a:buChar char="•"/>
              <a:defRPr/>
            </a:pPr>
            <a:r>
              <a:rPr lang="en-US" baseline="0" dirty="0"/>
              <a:t> Our local First Nation  is the K’omoks  First Nation</a:t>
            </a:r>
          </a:p>
          <a:p>
            <a:pPr defTabSz="932871">
              <a:buFont typeface="Arial" pitchFamily="34" charset="0"/>
              <a:buChar char="•"/>
              <a:defRPr/>
            </a:pPr>
            <a:endParaRPr lang="en-US" baseline="0" dirty="0"/>
          </a:p>
          <a:p>
            <a:pPr defTabSz="932871">
              <a:buFont typeface="Arial" pitchFamily="34" charset="0"/>
              <a:buChar char="•"/>
              <a:defRPr/>
            </a:pPr>
            <a:r>
              <a:rPr lang="en-US" baseline="0" dirty="0"/>
              <a:t>Like many other First Nations cultural groups t</a:t>
            </a:r>
            <a:r>
              <a:rPr lang="en-US" dirty="0"/>
              <a:t>heir way of life revolves around their natural surroundings; </a:t>
            </a:r>
          </a:p>
          <a:p>
            <a:pPr defTabSz="932871">
              <a:buFont typeface="Arial" pitchFamily="34" charset="0"/>
              <a:buChar char="•"/>
              <a:defRPr/>
            </a:pPr>
            <a:endParaRPr lang="en-US" dirty="0"/>
          </a:p>
          <a:p>
            <a:pPr defTabSz="932871">
              <a:buFont typeface="Arial" pitchFamily="34" charset="0"/>
              <a:buChar char="•"/>
              <a:defRPr/>
            </a:pPr>
            <a:r>
              <a:rPr lang="en-US" dirty="0"/>
              <a:t>The towering cedar trees are used to make dugout canoes, totem poles, houses, fish nets, baskets,</a:t>
            </a:r>
            <a:r>
              <a:rPr lang="en-US" baseline="0" dirty="0"/>
              <a:t> bentwood boxes </a:t>
            </a:r>
            <a:r>
              <a:rPr lang="en-US" dirty="0"/>
              <a:t>and clothing,</a:t>
            </a:r>
          </a:p>
          <a:p>
            <a:pPr defTabSz="932871">
              <a:buFont typeface="Arial" pitchFamily="34" charset="0"/>
              <a:buChar char="•"/>
              <a:defRPr/>
            </a:pPr>
            <a:endParaRPr lang="en-US" dirty="0"/>
          </a:p>
          <a:p>
            <a:pPr defTabSz="932871">
              <a:buFont typeface="Arial" pitchFamily="34" charset="0"/>
              <a:buChar char="•"/>
              <a:defRPr/>
            </a:pPr>
            <a:r>
              <a:rPr lang="en-US" dirty="0"/>
              <a:t> salmon</a:t>
            </a:r>
            <a:r>
              <a:rPr lang="en-US" baseline="0" dirty="0"/>
              <a:t> and cedar are the most important resources</a:t>
            </a:r>
          </a:p>
          <a:p>
            <a:pPr defTabSz="932871">
              <a:buFont typeface="Arial" pitchFamily="34" charset="0"/>
              <a:buChar char="•"/>
              <a:defRPr/>
            </a:pPr>
            <a:endParaRPr lang="en-US" baseline="0" dirty="0"/>
          </a:p>
          <a:p>
            <a:pPr marL="0" indent="0" defTabSz="932871">
              <a:buFont typeface="Arial" pitchFamily="34" charset="0"/>
              <a:buNone/>
              <a:defRPr/>
            </a:pPr>
            <a:endParaRPr lang="en-US" dirty="0"/>
          </a:p>
          <a:p>
            <a:pPr defTabSz="932871">
              <a:defRPr/>
            </a:pPr>
            <a:endParaRPr lang="en-US" dirty="0"/>
          </a:p>
          <a:p>
            <a:endParaRPr lang="en-US"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9</a:t>
            </a:fld>
            <a:endParaRPr lang="en-US"/>
          </a:p>
        </p:txBody>
      </p:sp>
    </p:spTree>
    <p:extLst>
      <p:ext uri="{BB962C8B-B14F-4D97-AF65-F5344CB8AC3E}">
        <p14:creationId xmlns:p14="http://schemas.microsoft.com/office/powerpoint/2010/main" val="810620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These</a:t>
            </a:r>
            <a:r>
              <a:rPr lang="en-US" baseline="0" dirty="0"/>
              <a:t> are some members of the K’omoks  band today.  They live, work and play in the </a:t>
            </a:r>
            <a:r>
              <a:rPr lang="en-US" baseline="0" dirty="0" err="1"/>
              <a:t>Comox</a:t>
            </a:r>
            <a:r>
              <a:rPr lang="en-US" baseline="0" dirty="0"/>
              <a:t> Valley just like everyone else.  They only wear their regalia when they are celebrating important cultural events, like the opening of the new administration building, the opening of a community event or a celebration in the Big House, </a:t>
            </a:r>
          </a:p>
          <a:p>
            <a:endParaRPr lang="en-US" baseline="0" dirty="0"/>
          </a:p>
          <a:p>
            <a:r>
              <a:rPr lang="en-US" baseline="0" dirty="0"/>
              <a:t>(</a:t>
            </a:r>
            <a:r>
              <a:rPr lang="en-US" baseline="0" dirty="0" err="1"/>
              <a:t>Kumugwe</a:t>
            </a:r>
            <a:r>
              <a:rPr lang="en-US" baseline="0" dirty="0"/>
              <a:t> dancers in the Big House, Salish </a:t>
            </a:r>
            <a:r>
              <a:rPr lang="en-US" baseline="0" dirty="0" err="1"/>
              <a:t>Seafoods</a:t>
            </a:r>
            <a:r>
              <a:rPr lang="en-US" baseline="0" dirty="0"/>
              <a:t>, Cory Frank demonstrating the traditional salmon fillet technique, opening of the new K’omoks  admin building,  Katherine Frank </a:t>
            </a:r>
            <a:r>
              <a:rPr lang="en-US" baseline="0" dirty="0" err="1"/>
              <a:t>Kumugwe</a:t>
            </a:r>
            <a:r>
              <a:rPr lang="en-US" baseline="0" dirty="0"/>
              <a:t> Dancer, Charlene Everson, education coordinator for KFN)</a:t>
            </a:r>
            <a:endParaRPr lang="en-US"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10</a:t>
            </a:fld>
            <a:endParaRPr lang="en-US"/>
          </a:p>
        </p:txBody>
      </p:sp>
    </p:spTree>
    <p:extLst>
      <p:ext uri="{BB962C8B-B14F-4D97-AF65-F5344CB8AC3E}">
        <p14:creationId xmlns:p14="http://schemas.microsoft.com/office/powerpoint/2010/main" val="2802362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7975FFFD-BB0E-4D70-ABCB-A794D0A20ACC}" type="datetimeFigureOut">
              <a:rPr lang="en-US" smtClean="0"/>
              <a:pPr/>
              <a:t>1/24/2020</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CBD19346-DEB9-427D-B93D-DB2F0699DE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975FFFD-BB0E-4D70-ABCB-A794D0A20ACC}"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9346-DEB9-427D-B93D-DB2F0699DE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975FFFD-BB0E-4D70-ABCB-A794D0A20ACC}"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9346-DEB9-427D-B93D-DB2F0699DE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975FFFD-BB0E-4D70-ABCB-A794D0A20ACC}"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9346-DEB9-427D-B93D-DB2F0699DE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975FFFD-BB0E-4D70-ABCB-A794D0A20ACC}"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9346-DEB9-427D-B93D-DB2F0699DE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975FFFD-BB0E-4D70-ABCB-A794D0A20ACC}"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19346-DEB9-427D-B93D-DB2F0699DE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975FFFD-BB0E-4D70-ABCB-A794D0A20ACC}" type="datetimeFigureOut">
              <a:rPr lang="en-US" smtClean="0"/>
              <a:pPr/>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D19346-DEB9-427D-B93D-DB2F0699DE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975FFFD-BB0E-4D70-ABCB-A794D0A20ACC}" type="datetimeFigureOut">
              <a:rPr lang="en-US" smtClean="0"/>
              <a:pPr/>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D19346-DEB9-427D-B93D-DB2F0699DE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7975FFFD-BB0E-4D70-ABCB-A794D0A20ACC}" type="datetimeFigureOut">
              <a:rPr lang="en-US" smtClean="0"/>
              <a:pPr/>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D19346-DEB9-427D-B93D-DB2F0699DE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975FFFD-BB0E-4D70-ABCB-A794D0A20ACC}"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19346-DEB9-427D-B93D-DB2F0699DE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975FFFD-BB0E-4D70-ABCB-A794D0A20ACC}"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19346-DEB9-427D-B93D-DB2F0699DE7F}"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975FFFD-BB0E-4D70-ABCB-A794D0A20ACC}" type="datetimeFigureOut">
              <a:rPr lang="en-US" smtClean="0"/>
              <a:pPr/>
              <a:t>1/24/2020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BD19346-DEB9-427D-B93D-DB2F0699DE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2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26.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7.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2.jpeg"/><Relationship Id="rId7" Type="http://schemas.openxmlformats.org/officeDocument/2006/relationships/image" Target="../media/image75.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6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hyperlink" Target="http://www.firstvoices.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1820206"/>
            <a:ext cx="7772400" cy="1032730"/>
          </a:xfrm>
        </p:spPr>
        <p:txBody>
          <a:bodyPr>
            <a:normAutofit fontScale="90000"/>
          </a:bodyPr>
          <a:lstStyle/>
          <a:p>
            <a:r>
              <a:rPr lang="en-US" dirty="0"/>
              <a:t>What does being Indigenous mean?</a:t>
            </a:r>
          </a:p>
        </p:txBody>
      </p:sp>
      <p:sp>
        <p:nvSpPr>
          <p:cNvPr id="3" name="Subtitle 2"/>
          <p:cNvSpPr>
            <a:spLocks noGrp="1"/>
          </p:cNvSpPr>
          <p:nvPr>
            <p:ph type="subTitle" idx="1"/>
          </p:nvPr>
        </p:nvSpPr>
        <p:spPr>
          <a:xfrm>
            <a:off x="3203848" y="3685032"/>
            <a:ext cx="5290928" cy="914400"/>
          </a:xfrm>
        </p:spPr>
        <p:txBody>
          <a:bodyPr>
            <a:normAutofit fontScale="92500"/>
          </a:bodyPr>
          <a:lstStyle/>
          <a:p>
            <a:r>
              <a:rPr lang="en-US" sz="2400" b="1" dirty="0">
                <a:solidFill>
                  <a:schemeClr val="tx1"/>
                </a:solidFill>
              </a:rPr>
              <a:t>Taking a look at First Nations, Métis and Inuit people</a:t>
            </a:r>
            <a:r>
              <a:rPr lang="en-US" dirty="0"/>
              <a:t>.</a:t>
            </a:r>
          </a:p>
        </p:txBody>
      </p:sp>
      <p:sp>
        <p:nvSpPr>
          <p:cNvPr id="5" name="TextBox 4"/>
          <p:cNvSpPr txBox="1"/>
          <p:nvPr/>
        </p:nvSpPr>
        <p:spPr>
          <a:xfrm>
            <a:off x="2915816" y="6492826"/>
            <a:ext cx="2952328" cy="261610"/>
          </a:xfrm>
          <a:prstGeom prst="rect">
            <a:avLst/>
          </a:prstGeom>
          <a:noFill/>
        </p:spPr>
        <p:txBody>
          <a:bodyPr wrap="square" rtlCol="0">
            <a:spAutoFit/>
          </a:bodyPr>
          <a:lstStyle/>
          <a:p>
            <a:pPr>
              <a:spcBef>
                <a:spcPct val="50000"/>
              </a:spcBef>
            </a:pPr>
            <a:r>
              <a:rPr lang="en-US" sz="1100" dirty="0"/>
              <a:t>Gerry </a:t>
            </a:r>
            <a:r>
              <a:rPr lang="en-US" sz="1100" dirty="0" err="1"/>
              <a:t>Dudoward</a:t>
            </a:r>
            <a:r>
              <a:rPr lang="en-US" sz="1100" dirty="0"/>
              <a:t>, </a:t>
            </a:r>
            <a:r>
              <a:rPr lang="en-US" sz="1100" dirty="0" err="1"/>
              <a:t>Tsimshian</a:t>
            </a:r>
            <a:endParaRPr lang="en-US" sz="1100" dirty="0"/>
          </a:p>
        </p:txBody>
      </p:sp>
      <p:pic>
        <p:nvPicPr>
          <p:cNvPr id="1026" name="Picture 2" descr="http://p2.la-img.com/130/16182/5354593_1_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8944" y="4815453"/>
            <a:ext cx="1559024" cy="15590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32240" y="6113713"/>
            <a:ext cx="1785728" cy="369332"/>
          </a:xfrm>
          <a:prstGeom prst="rect">
            <a:avLst/>
          </a:prstGeom>
          <a:noFill/>
        </p:spPr>
        <p:txBody>
          <a:bodyPr wrap="square" rtlCol="0">
            <a:spAutoFit/>
          </a:bodyPr>
          <a:lstStyle/>
          <a:p>
            <a:r>
              <a:rPr lang="en-CA" dirty="0"/>
              <a:t>Bead timeline</a:t>
            </a:r>
          </a:p>
        </p:txBody>
      </p:sp>
      <p:pic>
        <p:nvPicPr>
          <p:cNvPr id="7" name="Picture 2" descr="Image result for indigenous logo symbol">
            <a:extLst>
              <a:ext uri="{FF2B5EF4-FFF2-40B4-BE49-F238E27FC236}">
                <a16:creationId xmlns:a16="http://schemas.microsoft.com/office/drawing/2014/main" id="{3820B6F5-3321-4F27-BDAA-F881BAF0E1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5" y="3172968"/>
            <a:ext cx="3503886" cy="35038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45224"/>
            <a:ext cx="7632848" cy="1051560"/>
          </a:xfrm>
        </p:spPr>
        <p:txBody>
          <a:bodyPr>
            <a:normAutofit/>
          </a:bodyPr>
          <a:lstStyle/>
          <a:p>
            <a:r>
              <a:rPr lang="en-US" dirty="0"/>
              <a:t>K’ómoks  people today.</a:t>
            </a:r>
          </a:p>
        </p:txBody>
      </p:sp>
      <p:pic>
        <p:nvPicPr>
          <p:cNvPr id="4" name="Content Placeholder 3" descr="first nations today3.jpg"/>
          <p:cNvPicPr>
            <a:picLocks noGrp="1" noChangeAspect="1"/>
          </p:cNvPicPr>
          <p:nvPr>
            <p:ph idx="1"/>
          </p:nvPr>
        </p:nvPicPr>
        <p:blipFill>
          <a:blip r:embed="rId3" cstate="print"/>
          <a:stretch>
            <a:fillRect/>
          </a:stretch>
        </p:blipFill>
        <p:spPr>
          <a:xfrm>
            <a:off x="107504" y="92630"/>
            <a:ext cx="2252895" cy="3414362"/>
          </a:xfrm>
          <a:ln w="38100">
            <a:solidFill>
              <a:schemeClr val="tx1"/>
            </a:solidFill>
          </a:ln>
        </p:spPr>
      </p:pic>
      <p:pic>
        <p:nvPicPr>
          <p:cNvPr id="5" name="Picture 4" descr="first nation today4.jpg"/>
          <p:cNvPicPr>
            <a:picLocks noChangeAspect="1"/>
          </p:cNvPicPr>
          <p:nvPr/>
        </p:nvPicPr>
        <p:blipFill>
          <a:blip r:embed="rId4" cstate="print"/>
          <a:stretch>
            <a:fillRect/>
          </a:stretch>
        </p:blipFill>
        <p:spPr>
          <a:xfrm>
            <a:off x="6444208" y="118280"/>
            <a:ext cx="2541533" cy="3388712"/>
          </a:xfrm>
          <a:prstGeom prst="rect">
            <a:avLst/>
          </a:prstGeom>
          <a:ln w="38100">
            <a:solidFill>
              <a:schemeClr val="tx1"/>
            </a:solidFill>
          </a:ln>
        </p:spPr>
      </p:pic>
      <p:pic>
        <p:nvPicPr>
          <p:cNvPr id="6" name="Picture 5" descr="canoe.jpg"/>
          <p:cNvPicPr>
            <a:picLocks noChangeAspect="1"/>
          </p:cNvPicPr>
          <p:nvPr/>
        </p:nvPicPr>
        <p:blipFill>
          <a:blip r:embed="rId5" cstate="print"/>
          <a:stretch>
            <a:fillRect/>
          </a:stretch>
        </p:blipFill>
        <p:spPr>
          <a:xfrm>
            <a:off x="755576" y="3215968"/>
            <a:ext cx="3823873" cy="2520280"/>
          </a:xfrm>
          <a:prstGeom prst="rect">
            <a:avLst/>
          </a:prstGeom>
          <a:ln w="38100">
            <a:solidFill>
              <a:schemeClr val="tx1"/>
            </a:solidFill>
          </a:ln>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8456" y="94942"/>
            <a:ext cx="2301985" cy="342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0272" y="3933056"/>
            <a:ext cx="1844626" cy="23057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32040" y="3592077"/>
            <a:ext cx="1756719" cy="21958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g House Frontal.jpg"/>
          <p:cNvPicPr>
            <a:picLocks noChangeAspect="1"/>
          </p:cNvPicPr>
          <p:nvPr/>
        </p:nvPicPr>
        <p:blipFill>
          <a:blip r:embed="rId3" cstate="print"/>
          <a:stretch>
            <a:fillRect/>
          </a:stretch>
        </p:blipFill>
        <p:spPr>
          <a:xfrm>
            <a:off x="899592" y="2204864"/>
            <a:ext cx="7673996" cy="3469286"/>
          </a:xfrm>
          <a:prstGeom prst="rect">
            <a:avLst/>
          </a:prstGeom>
        </p:spPr>
      </p:pic>
      <p:sp>
        <p:nvSpPr>
          <p:cNvPr id="2" name="Title 1"/>
          <p:cNvSpPr>
            <a:spLocks noGrp="1"/>
          </p:cNvSpPr>
          <p:nvPr>
            <p:ph type="title"/>
          </p:nvPr>
        </p:nvSpPr>
        <p:spPr>
          <a:xfrm>
            <a:off x="467544" y="5445224"/>
            <a:ext cx="8183880" cy="1051560"/>
          </a:xfrm>
        </p:spPr>
        <p:txBody>
          <a:bodyPr/>
          <a:lstStyle/>
          <a:p>
            <a:r>
              <a:rPr lang="en-US" dirty="0"/>
              <a:t>K'ómoks First Nation</a:t>
            </a:r>
          </a:p>
        </p:txBody>
      </p:sp>
      <p:sp>
        <p:nvSpPr>
          <p:cNvPr id="3" name="Content Placeholder 2"/>
          <p:cNvSpPr>
            <a:spLocks noGrp="1"/>
          </p:cNvSpPr>
          <p:nvPr>
            <p:ph idx="1"/>
          </p:nvPr>
        </p:nvSpPr>
        <p:spPr/>
        <p:txBody>
          <a:bodyPr/>
          <a:lstStyle/>
          <a:p>
            <a:r>
              <a:rPr lang="en-US" dirty="0"/>
              <a:t>Did you know the word </a:t>
            </a:r>
            <a:r>
              <a:rPr lang="en-US" dirty="0" err="1"/>
              <a:t>K'ómoks</a:t>
            </a:r>
            <a:r>
              <a:rPr lang="en-US" dirty="0"/>
              <a:t> roughly translates to land of plenty?</a:t>
            </a:r>
          </a:p>
          <a:p>
            <a:pPr>
              <a:buNone/>
            </a:pPr>
            <a:endParaRPr lang="en-US"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373216"/>
            <a:ext cx="8183880" cy="1080120"/>
          </a:xfrm>
        </p:spPr>
        <p:txBody>
          <a:bodyPr>
            <a:normAutofit/>
          </a:bodyPr>
          <a:lstStyle/>
          <a:p>
            <a:r>
              <a:rPr lang="en-US" dirty="0"/>
              <a:t>Big House and totem poles</a:t>
            </a:r>
          </a:p>
        </p:txBody>
      </p:sp>
      <p:pic>
        <p:nvPicPr>
          <p:cNvPr id="4" name="Content Placeholder 3" descr="bighouse totem pole.jpg"/>
          <p:cNvPicPr>
            <a:picLocks noGrp="1" noChangeAspect="1"/>
          </p:cNvPicPr>
          <p:nvPr>
            <p:ph idx="1"/>
          </p:nvPr>
        </p:nvPicPr>
        <p:blipFill>
          <a:blip r:embed="rId3" cstate="print"/>
          <a:stretch>
            <a:fillRect/>
          </a:stretch>
        </p:blipFill>
        <p:spPr>
          <a:xfrm>
            <a:off x="1542920" y="764704"/>
            <a:ext cx="6058160" cy="45436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517232"/>
            <a:ext cx="8183880" cy="720080"/>
          </a:xfrm>
        </p:spPr>
        <p:txBody>
          <a:bodyPr>
            <a:normAutofit/>
          </a:bodyPr>
          <a:lstStyle/>
          <a:p>
            <a:r>
              <a:rPr lang="en-CA" dirty="0"/>
              <a:t>I-Hos gallery </a:t>
            </a:r>
          </a:p>
        </p:txBody>
      </p:sp>
      <p:pic>
        <p:nvPicPr>
          <p:cNvPr id="1026" name="Picture 2" descr="http://farm4.static.flickr.com/3218/2704919373_5a6dc4127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2700" y="260648"/>
            <a:ext cx="7704320" cy="50540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09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397848"/>
          </a:xfrm>
        </p:spPr>
        <p:txBody>
          <a:bodyPr>
            <a:normAutofit fontScale="90000"/>
          </a:bodyPr>
          <a:lstStyle/>
          <a:p>
            <a:r>
              <a:rPr lang="en-CA" dirty="0"/>
              <a:t>K’ómoks First Nation Whale House - administration building</a:t>
            </a:r>
          </a:p>
        </p:txBody>
      </p:sp>
      <p:pic>
        <p:nvPicPr>
          <p:cNvPr id="2050" name="Picture 2" descr="http://www.wedler.com/wp-content/uploads/2015/03/kfn-admin-building-0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8103" y="332656"/>
            <a:ext cx="7793513" cy="48709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534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edar items.jpg"/>
          <p:cNvPicPr>
            <a:picLocks noChangeAspect="1"/>
          </p:cNvPicPr>
          <p:nvPr/>
        </p:nvPicPr>
        <p:blipFill>
          <a:blip r:embed="rId3" cstate="print"/>
          <a:stretch>
            <a:fillRect/>
          </a:stretch>
        </p:blipFill>
        <p:spPr>
          <a:xfrm>
            <a:off x="0" y="0"/>
            <a:ext cx="5594424" cy="37146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http://www.maltwood.uvic.ca/society/images/U981.2.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314" y="3937294"/>
            <a:ext cx="3806228" cy="2768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36620" r="-6236"/>
          <a:stretch/>
        </p:blipFill>
        <p:spPr>
          <a:xfrm>
            <a:off x="5274666" y="3629640"/>
            <a:ext cx="3869334" cy="30758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179512" y="1844824"/>
            <a:ext cx="1800200" cy="1840138"/>
          </a:xfrm>
        </p:spPr>
        <p:txBody>
          <a:bodyPr/>
          <a:lstStyle/>
          <a:p>
            <a:endParaRPr lang="en-CA" dirty="0"/>
          </a:p>
        </p:txBody>
      </p:sp>
      <p:pic>
        <p:nvPicPr>
          <p:cNvPr id="3074" name="Picture 2" descr="http://cdn.shopify.com/s/files/1/0400/2465/products/full-moon-mask_85196ad9-f9a5-45e9-9e64-01fb6abbdf3a_large.jpg?v=14014014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116276"/>
            <a:ext cx="2902520" cy="3457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6453336"/>
            <a:ext cx="8183880" cy="404664"/>
          </a:xfrm>
        </p:spPr>
        <p:txBody>
          <a:bodyPr>
            <a:normAutofit fontScale="90000"/>
          </a:bodyPr>
          <a:lstStyle/>
          <a:p>
            <a:r>
              <a:rPr lang="en-US" dirty="0"/>
              <a:t>Salmon - important food source </a:t>
            </a:r>
            <a:br>
              <a:rPr lang="en-US" dirty="0"/>
            </a:br>
            <a:endParaRPr lang="en-US" dirty="0"/>
          </a:p>
        </p:txBody>
      </p:sp>
      <p:pic>
        <p:nvPicPr>
          <p:cNvPr id="4" name="Content Placeholder 3" descr="winter 2011 346.jpg"/>
          <p:cNvPicPr>
            <a:picLocks noGrp="1" noChangeAspect="1"/>
          </p:cNvPicPr>
          <p:nvPr>
            <p:ph idx="1"/>
          </p:nvPr>
        </p:nvPicPr>
        <p:blipFill>
          <a:blip r:embed="rId3" cstate="print"/>
          <a:stretch>
            <a:fillRect/>
          </a:stretch>
        </p:blipFill>
        <p:spPr>
          <a:xfrm>
            <a:off x="778436" y="116632"/>
            <a:ext cx="7632848" cy="5724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755576" y="620688"/>
            <a:ext cx="4501008" cy="3375756"/>
          </a:xfrm>
          <a:prstGeom prst="rect">
            <a:avLst/>
          </a:prstGeom>
          <a:noFill/>
          <a:ln w="38100">
            <a:solidFill>
              <a:schemeClr val="tx1"/>
            </a:solidFill>
            <a:miter lim="800000"/>
            <a:headEnd/>
            <a:tailEnd/>
          </a:ln>
        </p:spPr>
      </p:pic>
      <p:sp>
        <p:nvSpPr>
          <p:cNvPr id="2" name="Title 1"/>
          <p:cNvSpPr>
            <a:spLocks noGrp="1"/>
          </p:cNvSpPr>
          <p:nvPr>
            <p:ph type="title"/>
          </p:nvPr>
        </p:nvSpPr>
        <p:spPr>
          <a:xfrm>
            <a:off x="467544" y="4509120"/>
            <a:ext cx="4069080" cy="1296144"/>
          </a:xfrm>
        </p:spPr>
        <p:txBody>
          <a:bodyPr>
            <a:normAutofit/>
          </a:bodyPr>
          <a:lstStyle/>
          <a:p>
            <a:r>
              <a:rPr lang="en-US" dirty="0"/>
              <a:t>Legend of </a:t>
            </a:r>
            <a:r>
              <a:rPr lang="en-US" dirty="0" err="1"/>
              <a:t>Queneesh</a:t>
            </a:r>
            <a:endParaRPr lang="en-US" dirty="0"/>
          </a:p>
        </p:txBody>
      </p:sp>
      <p:pic>
        <p:nvPicPr>
          <p:cNvPr id="5" name="Picture 4" descr="Queneesh.jpg"/>
          <p:cNvPicPr>
            <a:picLocks noChangeAspect="1"/>
          </p:cNvPicPr>
          <p:nvPr/>
        </p:nvPicPr>
        <p:blipFill>
          <a:blip r:embed="rId4" cstate="print"/>
          <a:stretch>
            <a:fillRect/>
          </a:stretch>
        </p:blipFill>
        <p:spPr>
          <a:xfrm>
            <a:off x="3851920" y="2492896"/>
            <a:ext cx="4536504" cy="3125147"/>
          </a:xfrm>
          <a:prstGeom prst="rect">
            <a:avLst/>
          </a:prstGeom>
          <a:ln w="38100">
            <a:solidFill>
              <a:schemeClr val="tx1"/>
            </a:solidFill>
          </a:ln>
        </p:spPr>
      </p:pic>
      <p:sp>
        <p:nvSpPr>
          <p:cNvPr id="6" name="TextBox 5"/>
          <p:cNvSpPr txBox="1"/>
          <p:nvPr/>
        </p:nvSpPr>
        <p:spPr>
          <a:xfrm>
            <a:off x="4283968" y="5949280"/>
            <a:ext cx="4464496" cy="369332"/>
          </a:xfrm>
          <a:prstGeom prst="rect">
            <a:avLst/>
          </a:prstGeom>
          <a:noFill/>
        </p:spPr>
        <p:txBody>
          <a:bodyPr wrap="square" rtlCol="0">
            <a:spAutoFit/>
          </a:bodyPr>
          <a:lstStyle/>
          <a:p>
            <a:r>
              <a:rPr lang="en-CA" dirty="0"/>
              <a:t>Artwork by Andy Everson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4AF5E-DDA8-4F03-A80F-64CDA3E608CD}"/>
              </a:ext>
            </a:extLst>
          </p:cNvPr>
          <p:cNvSpPr>
            <a:spLocks noGrp="1"/>
          </p:cNvSpPr>
          <p:nvPr>
            <p:ph type="title"/>
          </p:nvPr>
        </p:nvSpPr>
        <p:spPr/>
        <p:txBody>
          <a:bodyPr/>
          <a:lstStyle/>
          <a:p>
            <a:r>
              <a:rPr lang="en-US" dirty="0">
                <a:solidFill>
                  <a:schemeClr val="accent1"/>
                </a:solidFill>
              </a:rPr>
              <a:t>Métis</a:t>
            </a:r>
            <a:endParaRPr lang="en-CA" dirty="0"/>
          </a:p>
        </p:txBody>
      </p:sp>
      <p:sp>
        <p:nvSpPr>
          <p:cNvPr id="3" name="Content Placeholder 2">
            <a:extLst>
              <a:ext uri="{FF2B5EF4-FFF2-40B4-BE49-F238E27FC236}">
                <a16:creationId xmlns:a16="http://schemas.microsoft.com/office/drawing/2014/main" id="{109BAD22-1ED5-4244-BE50-8151265356D4}"/>
              </a:ext>
            </a:extLst>
          </p:cNvPr>
          <p:cNvSpPr>
            <a:spLocks noGrp="1"/>
          </p:cNvSpPr>
          <p:nvPr>
            <p:ph idx="1"/>
          </p:nvPr>
        </p:nvSpPr>
        <p:spPr/>
        <p:txBody>
          <a:bodyPr/>
          <a:lstStyle/>
          <a:p>
            <a:endParaRPr lang="en-CA" dirty="0"/>
          </a:p>
        </p:txBody>
      </p:sp>
    </p:spTree>
    <p:extLst>
      <p:ext uri="{BB962C8B-B14F-4D97-AF65-F5344CB8AC3E}">
        <p14:creationId xmlns:p14="http://schemas.microsoft.com/office/powerpoint/2010/main" val="3983346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805264"/>
            <a:ext cx="8183880" cy="792088"/>
          </a:xfrm>
        </p:spPr>
        <p:txBody>
          <a:bodyPr/>
          <a:lstStyle/>
          <a:p>
            <a:r>
              <a:rPr lang="en-US" dirty="0">
                <a:solidFill>
                  <a:schemeClr val="accent1"/>
                </a:solidFill>
              </a:rPr>
              <a:t>Métis</a:t>
            </a:r>
          </a:p>
        </p:txBody>
      </p:sp>
      <p:pic>
        <p:nvPicPr>
          <p:cNvPr id="4" name="Content Placeholder 3" descr="metis flag.jpg"/>
          <p:cNvPicPr>
            <a:picLocks noGrp="1" noChangeAspect="1"/>
          </p:cNvPicPr>
          <p:nvPr>
            <p:ph idx="1"/>
          </p:nvPr>
        </p:nvPicPr>
        <p:blipFill>
          <a:blip r:embed="rId3" cstate="print"/>
          <a:stretch>
            <a:fillRect/>
          </a:stretch>
        </p:blipFill>
        <p:spPr>
          <a:xfrm>
            <a:off x="620606" y="2507087"/>
            <a:ext cx="3695390" cy="2592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metis sash.jpg"/>
          <p:cNvPicPr>
            <a:picLocks noChangeAspect="1"/>
          </p:cNvPicPr>
          <p:nvPr/>
        </p:nvPicPr>
        <p:blipFill>
          <a:blip r:embed="rId4" cstate="print"/>
          <a:stretch>
            <a:fillRect/>
          </a:stretch>
        </p:blipFill>
        <p:spPr>
          <a:xfrm>
            <a:off x="5000899" y="412158"/>
            <a:ext cx="3650525" cy="29233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p:cNvPicPr>
            <a:picLocks noChangeAspect="1" noChangeArrowheads="1"/>
          </p:cNvPicPr>
          <p:nvPr/>
        </p:nvPicPr>
        <p:blipFill>
          <a:blip r:embed="rId5" cstate="print"/>
          <a:srcRect/>
          <a:stretch>
            <a:fillRect/>
          </a:stretch>
        </p:blipFill>
        <p:spPr bwMode="auto">
          <a:xfrm>
            <a:off x="5508104" y="3601399"/>
            <a:ext cx="2952328" cy="2995953"/>
          </a:xfrm>
          <a:prstGeom prst="rect">
            <a:avLst/>
          </a:prstGeom>
          <a:noFill/>
          <a:ln w="38100">
            <a:solidFill>
              <a:schemeClr val="tx1"/>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7544" y="609600"/>
            <a:ext cx="8371656" cy="6019800"/>
            <a:chOff x="467544" y="609600"/>
            <a:chExt cx="8371656" cy="6019800"/>
          </a:xfrm>
        </p:grpSpPr>
        <p:pic>
          <p:nvPicPr>
            <p:cNvPr id="4098" name="Picture 2" descr="Umbrella"/>
            <p:cNvPicPr>
              <a:picLocks noChangeAspect="1" noChangeArrowheads="1"/>
            </p:cNvPicPr>
            <p:nvPr/>
          </p:nvPicPr>
          <p:blipFill>
            <a:blip r:embed="rId3" cstate="print"/>
            <a:srcRect/>
            <a:stretch>
              <a:fillRect/>
            </a:stretch>
          </p:blipFill>
          <p:spPr bwMode="auto">
            <a:xfrm>
              <a:off x="2133600" y="1066800"/>
              <a:ext cx="4724400" cy="2667000"/>
            </a:xfrm>
            <a:prstGeom prst="rect">
              <a:avLst/>
            </a:prstGeom>
            <a:noFill/>
          </p:spPr>
        </p:pic>
        <p:sp>
          <p:nvSpPr>
            <p:cNvPr id="4099" name="WordArt 3"/>
            <p:cNvSpPr>
              <a:spLocks noChangeArrowheads="1" noChangeShapeType="1" noTextEdit="1"/>
            </p:cNvSpPr>
            <p:nvPr/>
          </p:nvSpPr>
          <p:spPr bwMode="auto">
            <a:xfrm>
              <a:off x="2362200" y="609600"/>
              <a:ext cx="4191000" cy="952500"/>
            </a:xfrm>
            <a:prstGeom prst="rect">
              <a:avLst/>
            </a:prstGeom>
          </p:spPr>
          <p:txBody>
            <a:bodyPr spcFirstLastPara="1" wrap="none" fromWordArt="1">
              <a:prstTxWarp prst="textArchUp">
                <a:avLst>
                  <a:gd name="adj" fmla="val 10800000"/>
                </a:avLst>
              </a:prstTxWarp>
            </a:bodyPr>
            <a:lstStyle/>
            <a:p>
              <a:pPr algn="ctr"/>
              <a:r>
                <a:rPr lang="en-US" sz="3600" kern="10" dirty="0">
                  <a:ln w="9525">
                    <a:solidFill>
                      <a:srgbClr val="000000"/>
                    </a:solidFill>
                    <a:round/>
                    <a:headEnd/>
                    <a:tailEnd/>
                  </a:ln>
                  <a:solidFill>
                    <a:srgbClr val="000000"/>
                  </a:solidFill>
                  <a:latin typeface="Comic Sans MS"/>
                </a:rPr>
                <a:t>Indigenous</a:t>
              </a:r>
            </a:p>
          </p:txBody>
        </p:sp>
        <p:pic>
          <p:nvPicPr>
            <p:cNvPr id="4106" name="Picture 10" descr="metis-sash-3"/>
            <p:cNvPicPr>
              <a:picLocks noChangeAspect="1" noChangeArrowheads="1"/>
            </p:cNvPicPr>
            <p:nvPr/>
          </p:nvPicPr>
          <p:blipFill>
            <a:blip r:embed="rId4" cstate="print"/>
            <a:srcRect/>
            <a:stretch>
              <a:fillRect/>
            </a:stretch>
          </p:blipFill>
          <p:spPr bwMode="auto">
            <a:xfrm>
              <a:off x="3436938" y="3733800"/>
              <a:ext cx="2241550" cy="2895600"/>
            </a:xfrm>
            <a:prstGeom prst="rect">
              <a:avLst/>
            </a:prstGeom>
            <a:noFill/>
          </p:spPr>
        </p:pic>
        <p:pic>
          <p:nvPicPr>
            <p:cNvPr id="4108" name="Picture 12" descr="FAR_Inukshuk_SnowNov2010_2_1"/>
            <p:cNvPicPr>
              <a:picLocks noChangeAspect="1" noChangeArrowheads="1"/>
            </p:cNvPicPr>
            <p:nvPr/>
          </p:nvPicPr>
          <p:blipFill>
            <a:blip r:embed="rId5" cstate="print"/>
            <a:srcRect/>
            <a:stretch>
              <a:fillRect/>
            </a:stretch>
          </p:blipFill>
          <p:spPr bwMode="auto">
            <a:xfrm>
              <a:off x="5867400" y="2667000"/>
              <a:ext cx="2971800" cy="3962400"/>
            </a:xfrm>
            <a:prstGeom prst="rect">
              <a:avLst/>
            </a:prstGeom>
            <a:noFill/>
          </p:spPr>
        </p:pic>
        <p:pic>
          <p:nvPicPr>
            <p:cNvPr id="8" name="Picture 8" descr="P1010038"/>
            <p:cNvPicPr>
              <a:picLocks noChangeAspect="1" noChangeArrowheads="1"/>
            </p:cNvPicPr>
            <p:nvPr/>
          </p:nvPicPr>
          <p:blipFill>
            <a:blip r:embed="rId6" cstate="print"/>
            <a:srcRect/>
            <a:stretch>
              <a:fillRect/>
            </a:stretch>
          </p:blipFill>
          <p:spPr bwMode="auto">
            <a:xfrm>
              <a:off x="467544" y="2708920"/>
              <a:ext cx="2514600" cy="3810000"/>
            </a:xfrm>
            <a:prstGeom prst="rect">
              <a:avLst/>
            </a:prstGeom>
            <a:noFill/>
          </p:spPr>
        </p:pic>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etis mocs.jpg"/>
          <p:cNvPicPr>
            <a:picLocks noChangeAspect="1"/>
          </p:cNvPicPr>
          <p:nvPr/>
        </p:nvPicPr>
        <p:blipFill>
          <a:blip r:embed="rId3" cstate="print"/>
          <a:stretch>
            <a:fillRect/>
          </a:stretch>
        </p:blipFill>
        <p:spPr>
          <a:xfrm>
            <a:off x="6618696" y="4221088"/>
            <a:ext cx="2525304" cy="1872208"/>
          </a:xfrm>
          <a:prstGeom prst="rect">
            <a:avLst/>
          </a:prstGeom>
        </p:spPr>
      </p:pic>
      <p:sp>
        <p:nvSpPr>
          <p:cNvPr id="2" name="Title 1"/>
          <p:cNvSpPr>
            <a:spLocks noGrp="1"/>
          </p:cNvSpPr>
          <p:nvPr>
            <p:ph type="title"/>
          </p:nvPr>
        </p:nvSpPr>
        <p:spPr>
          <a:xfrm>
            <a:off x="3851920" y="5805264"/>
            <a:ext cx="4690864" cy="692696"/>
          </a:xfrm>
        </p:spPr>
        <p:txBody>
          <a:bodyPr>
            <a:normAutofit fontScale="90000"/>
          </a:bodyPr>
          <a:lstStyle/>
          <a:p>
            <a:r>
              <a:rPr lang="en-US" dirty="0">
                <a:solidFill>
                  <a:schemeClr val="accent1"/>
                </a:solidFill>
              </a:rPr>
              <a:t>Flower bead work</a:t>
            </a:r>
          </a:p>
        </p:txBody>
      </p:sp>
      <p:pic>
        <p:nvPicPr>
          <p:cNvPr id="6" name="Content Placeholder 5" descr="perles_bourse2.jpg"/>
          <p:cNvPicPr>
            <a:picLocks noGrp="1" noChangeAspect="1"/>
          </p:cNvPicPr>
          <p:nvPr>
            <p:ph idx="1"/>
          </p:nvPr>
        </p:nvPicPr>
        <p:blipFill>
          <a:blip r:embed="rId4" cstate="print"/>
          <a:srcRect l="4644" t="6961" r="4790" b="2654"/>
          <a:stretch>
            <a:fillRect/>
          </a:stretch>
        </p:blipFill>
        <p:spPr>
          <a:xfrm>
            <a:off x="0" y="0"/>
            <a:ext cx="2808312" cy="4149080"/>
          </a:xfrm>
        </p:spPr>
      </p:pic>
      <p:pic>
        <p:nvPicPr>
          <p:cNvPr id="7" name="Picture 6" descr="CelebrationTH.jpg"/>
          <p:cNvPicPr>
            <a:picLocks noChangeAspect="1"/>
          </p:cNvPicPr>
          <p:nvPr/>
        </p:nvPicPr>
        <p:blipFill>
          <a:blip r:embed="rId5" cstate="print"/>
          <a:stretch>
            <a:fillRect/>
          </a:stretch>
        </p:blipFill>
        <p:spPr>
          <a:xfrm>
            <a:off x="6660233" y="0"/>
            <a:ext cx="2483768" cy="4293096"/>
          </a:xfrm>
          <a:prstGeom prst="rect">
            <a:avLst/>
          </a:prstGeom>
        </p:spPr>
      </p:pic>
      <p:pic>
        <p:nvPicPr>
          <p:cNvPr id="5" name="Picture 4" descr="clothing_vest_metis.jpg"/>
          <p:cNvPicPr>
            <a:picLocks noChangeAspect="1"/>
          </p:cNvPicPr>
          <p:nvPr/>
        </p:nvPicPr>
        <p:blipFill>
          <a:blip r:embed="rId6" cstate="print"/>
          <a:stretch>
            <a:fillRect/>
          </a:stretch>
        </p:blipFill>
        <p:spPr>
          <a:xfrm>
            <a:off x="2771800" y="0"/>
            <a:ext cx="3960440" cy="4324021"/>
          </a:xfrm>
          <a:prstGeom prst="rect">
            <a:avLst/>
          </a:prstGeom>
        </p:spPr>
      </p:pic>
      <p:pic>
        <p:nvPicPr>
          <p:cNvPr id="8" name="Picture 7" descr="flowerbeadwork.jpg"/>
          <p:cNvPicPr>
            <a:picLocks noChangeAspect="1"/>
          </p:cNvPicPr>
          <p:nvPr/>
        </p:nvPicPr>
        <p:blipFill>
          <a:blip r:embed="rId7" cstate="print"/>
          <a:stretch>
            <a:fillRect/>
          </a:stretch>
        </p:blipFill>
        <p:spPr>
          <a:xfrm>
            <a:off x="323528" y="4149080"/>
            <a:ext cx="3486472" cy="237626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3201" y="10454005"/>
            <a:ext cx="8183880" cy="1051560"/>
          </a:xfrm>
        </p:spPr>
        <p:txBody>
          <a:bodyPr/>
          <a:lstStyle/>
          <a:p>
            <a:endParaRPr lang="en-CA"/>
          </a:p>
        </p:txBody>
      </p:sp>
      <p:pic>
        <p:nvPicPr>
          <p:cNvPr id="5" name="Picture 4" descr="metis contemp2.jpg"/>
          <p:cNvPicPr>
            <a:picLocks noChangeAspect="1"/>
          </p:cNvPicPr>
          <p:nvPr/>
        </p:nvPicPr>
        <p:blipFill>
          <a:blip r:embed="rId3" cstate="print"/>
          <a:stretch>
            <a:fillRect/>
          </a:stretch>
        </p:blipFill>
        <p:spPr>
          <a:xfrm>
            <a:off x="1616144" y="3863752"/>
            <a:ext cx="2163767" cy="3029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metis contemp.jpg"/>
          <p:cNvPicPr>
            <a:picLocks noChangeAspect="1"/>
          </p:cNvPicPr>
          <p:nvPr/>
        </p:nvPicPr>
        <p:blipFill>
          <a:blip r:embed="rId4" cstate="print"/>
          <a:stretch>
            <a:fillRect/>
          </a:stretch>
        </p:blipFill>
        <p:spPr>
          <a:xfrm>
            <a:off x="251520" y="100926"/>
            <a:ext cx="3888432" cy="3577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6" name="Picture 2" descr="http://www.moonrivermetis.com/wp-content/uploads/images/harvest_fidd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0844" y="1196752"/>
            <a:ext cx="4143375"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0844" y="530352"/>
            <a:ext cx="4115956" cy="381072"/>
          </a:xfrm>
        </p:spPr>
        <p:txBody>
          <a:bodyPr>
            <a:normAutofit fontScale="70000" lnSpcReduction="20000"/>
          </a:bodyPr>
          <a:lstStyle/>
          <a:p>
            <a:pPr marL="0" indent="0">
              <a:buNone/>
            </a:pPr>
            <a:endParaRPr lang="en-CA" dirty="0"/>
          </a:p>
        </p:txBody>
      </p:sp>
      <p:pic>
        <p:nvPicPr>
          <p:cNvPr id="3074" name="Picture 2" descr="http://img.src.ca/2014/04/17/635x357/140417_jj13b_rci-clementchartier-metis_sn635.jpg"/>
          <p:cNvPicPr>
            <a:picLocks noChangeAspect="1" noChangeArrowheads="1"/>
          </p:cNvPicPr>
          <p:nvPr/>
        </p:nvPicPr>
        <p:blipFill rotWithShape="1">
          <a:blip r:embed="rId6">
            <a:extLst>
              <a:ext uri="{28A0092B-C50C-407E-A947-70E740481C1C}">
                <a14:useLocalDpi xmlns:a14="http://schemas.microsoft.com/office/drawing/2010/main" val="0"/>
              </a:ext>
            </a:extLst>
          </a:blip>
          <a:srcRect l="19239" t="1573" r="8380" b="2551"/>
          <a:stretch/>
        </p:blipFill>
        <p:spPr bwMode="auto">
          <a:xfrm>
            <a:off x="5004048" y="4149080"/>
            <a:ext cx="3384376" cy="2520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13196-302D-4494-8CAC-90BCEE3FE4F2}"/>
              </a:ext>
            </a:extLst>
          </p:cNvPr>
          <p:cNvSpPr>
            <a:spLocks noGrp="1"/>
          </p:cNvSpPr>
          <p:nvPr>
            <p:ph type="title"/>
          </p:nvPr>
        </p:nvSpPr>
        <p:spPr/>
        <p:txBody>
          <a:bodyPr/>
          <a:lstStyle/>
          <a:p>
            <a:r>
              <a:rPr lang="en-CA" dirty="0"/>
              <a:t>Inuit</a:t>
            </a:r>
          </a:p>
        </p:txBody>
      </p:sp>
      <p:sp>
        <p:nvSpPr>
          <p:cNvPr id="3" name="Content Placeholder 2">
            <a:extLst>
              <a:ext uri="{FF2B5EF4-FFF2-40B4-BE49-F238E27FC236}">
                <a16:creationId xmlns:a16="http://schemas.microsoft.com/office/drawing/2014/main" id="{10A784C7-7053-4496-A1E9-B670B3D79E2E}"/>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463412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517232"/>
            <a:ext cx="8183880" cy="1051560"/>
          </a:xfrm>
        </p:spPr>
        <p:txBody>
          <a:bodyPr/>
          <a:lstStyle/>
          <a:p>
            <a:r>
              <a:rPr lang="en-US" dirty="0"/>
              <a:t>Inuit: people of the Arctic.</a:t>
            </a:r>
          </a:p>
        </p:txBody>
      </p:sp>
      <p:pic>
        <p:nvPicPr>
          <p:cNvPr id="2052" name="Picture 4" descr="http://resources1.news.com.au/images/2012/08/23/1226456/902705-canada-inuit-women.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19" y="116632"/>
            <a:ext cx="4322239" cy="26657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www.gejiweb.org/beky/wp-content/uploads/inuit-3-300x2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139853"/>
            <a:ext cx="3921019" cy="2614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6" name="Picture 8" descr="http://www.arctic-world.com/archivos/inuit_tierra0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116632"/>
            <a:ext cx="4082954" cy="2449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8" name="Picture 10" descr="http://www.johntyman.com/arctic/pics/21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6017" y="3282773"/>
            <a:ext cx="3867944" cy="24710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805264"/>
            <a:ext cx="9577064" cy="691520"/>
          </a:xfrm>
        </p:spPr>
        <p:txBody>
          <a:bodyPr>
            <a:normAutofit/>
          </a:bodyPr>
          <a:lstStyle/>
          <a:p>
            <a:r>
              <a:rPr lang="en-US" sz="2800" dirty="0"/>
              <a:t>Igloo a temporary snow shelter.</a:t>
            </a:r>
          </a:p>
        </p:txBody>
      </p:sp>
      <p:pic>
        <p:nvPicPr>
          <p:cNvPr id="4" name="Content Placeholder 3" descr="inupiat-eskimo-igloo_438-300x195.jpg"/>
          <p:cNvPicPr>
            <a:picLocks noGrp="1" noChangeAspect="1"/>
          </p:cNvPicPr>
          <p:nvPr>
            <p:ph idx="1"/>
          </p:nvPr>
        </p:nvPicPr>
        <p:blipFill>
          <a:blip r:embed="rId3" cstate="print"/>
          <a:stretch>
            <a:fillRect/>
          </a:stretch>
        </p:blipFill>
        <p:spPr>
          <a:xfrm>
            <a:off x="251520" y="332656"/>
            <a:ext cx="6058108" cy="39377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igloo.jpg"/>
          <p:cNvPicPr>
            <a:picLocks noChangeAspect="1"/>
          </p:cNvPicPr>
          <p:nvPr/>
        </p:nvPicPr>
        <p:blipFill>
          <a:blip r:embed="rId4" cstate="print"/>
          <a:stretch>
            <a:fillRect/>
          </a:stretch>
        </p:blipFill>
        <p:spPr>
          <a:xfrm>
            <a:off x="5004048" y="3429000"/>
            <a:ext cx="3749040" cy="2502131"/>
          </a:xfrm>
          <a:prstGeom prst="rect">
            <a:avLst/>
          </a:prstGeom>
          <a:ln w="19050">
            <a:solidFill>
              <a:schemeClr val="tx1"/>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894775"/>
            <a:ext cx="1516931" cy="272491"/>
          </a:xfrm>
        </p:spPr>
        <p:txBody>
          <a:bodyPr>
            <a:normAutofit fontScale="90000"/>
          </a:bodyPr>
          <a:lstStyle/>
          <a:p>
            <a:endParaRPr lang="en-CA" dirty="0"/>
          </a:p>
        </p:txBody>
      </p:sp>
      <p:pic>
        <p:nvPicPr>
          <p:cNvPr id="3074" name="Picture 2" descr="http://www.johntyman.com/arctic/pics/275.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3" y="34784"/>
            <a:ext cx="6552729" cy="4186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i.huffpost.com/gen/2325336/images/o-INUIT-COMMUNITIES-faceboo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17" t="8752" r="2267" b="24147"/>
          <a:stretch/>
        </p:blipFill>
        <p:spPr bwMode="auto">
          <a:xfrm>
            <a:off x="1763688" y="3933056"/>
            <a:ext cx="7110663" cy="2736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29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513" y="10767174"/>
            <a:ext cx="3815272" cy="407952"/>
          </a:xfrm>
        </p:spPr>
        <p:txBody>
          <a:bodyPr>
            <a:normAutofit fontScale="90000"/>
          </a:bodyPr>
          <a:lstStyle/>
          <a:p>
            <a:r>
              <a:rPr lang="en-CA" dirty="0"/>
              <a:t>Transportation past and present</a:t>
            </a:r>
          </a:p>
        </p:txBody>
      </p:sp>
      <p:pic>
        <p:nvPicPr>
          <p:cNvPr id="4" name="Content Placeholder 3" descr="Ajagak.jpg"/>
          <p:cNvPicPr>
            <a:picLocks noGrp="1" noChangeAspect="1"/>
          </p:cNvPicPr>
          <p:nvPr>
            <p:ph idx="1"/>
          </p:nvPr>
        </p:nvPicPr>
        <p:blipFill>
          <a:blip r:embed="rId3" cstate="print"/>
          <a:stretch>
            <a:fillRect/>
          </a:stretch>
        </p:blipFill>
        <p:spPr>
          <a:xfrm>
            <a:off x="179512" y="116631"/>
            <a:ext cx="3528392" cy="2075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inuit contemp.jpg"/>
          <p:cNvPicPr>
            <a:picLocks noChangeAspect="1"/>
          </p:cNvPicPr>
          <p:nvPr/>
        </p:nvPicPr>
        <p:blipFill>
          <a:blip r:embed="rId4" cstate="print"/>
          <a:stretch>
            <a:fillRect/>
          </a:stretch>
        </p:blipFill>
        <p:spPr>
          <a:xfrm>
            <a:off x="4527084" y="45976"/>
            <a:ext cx="4134584" cy="27608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kayak.jpg"/>
          <p:cNvPicPr>
            <a:picLocks noChangeAspect="1"/>
          </p:cNvPicPr>
          <p:nvPr/>
        </p:nvPicPr>
        <p:blipFill>
          <a:blip r:embed="rId5" cstate="print"/>
          <a:stretch>
            <a:fillRect/>
          </a:stretch>
        </p:blipFill>
        <p:spPr>
          <a:xfrm>
            <a:off x="1418474" y="2353955"/>
            <a:ext cx="3529958" cy="2361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8" name="Picture 2" descr="https://upload.wikimedia.org/wikipedia/commons/d/d7/Greenland_kayak_seal_hunter_200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72334" y="2630303"/>
            <a:ext cx="3129368" cy="1809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https://farm6.staticflickr.com/5553/14452252127_f2fbfa6566_z.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5886" y="4887881"/>
            <a:ext cx="4058222" cy="18325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2" name="Picture 6" descr="http://www.crystalinks.com/EskimoSnowMobil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4877617"/>
            <a:ext cx="2664296" cy="18428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nuit today5.jpg"/>
          <p:cNvPicPr>
            <a:picLocks noChangeAspect="1"/>
          </p:cNvPicPr>
          <p:nvPr/>
        </p:nvPicPr>
        <p:blipFill>
          <a:blip r:embed="rId3" cstate="print"/>
          <a:srcRect t="13176" b="13176"/>
          <a:stretch>
            <a:fillRect/>
          </a:stretch>
        </p:blipFill>
        <p:spPr>
          <a:xfrm>
            <a:off x="-1" y="4293096"/>
            <a:ext cx="3533801" cy="25649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Content Placeholder 3" descr="inuit contemp.jpg"/>
          <p:cNvPicPr>
            <a:picLocks noGrp="1" noChangeAspect="1"/>
          </p:cNvPicPr>
          <p:nvPr>
            <p:ph idx="1"/>
          </p:nvPr>
        </p:nvPicPr>
        <p:blipFill>
          <a:blip r:embed="rId4" cstate="print"/>
          <a:stretch>
            <a:fillRect/>
          </a:stretch>
        </p:blipFill>
        <p:spPr>
          <a:xfrm>
            <a:off x="19" y="0"/>
            <a:ext cx="2874167" cy="2348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inuit couple today.jpg"/>
          <p:cNvPicPr>
            <a:picLocks noChangeAspect="1"/>
          </p:cNvPicPr>
          <p:nvPr/>
        </p:nvPicPr>
        <p:blipFill>
          <a:blip r:embed="rId5" cstate="print"/>
          <a:stretch>
            <a:fillRect/>
          </a:stretch>
        </p:blipFill>
        <p:spPr>
          <a:xfrm>
            <a:off x="5580112" y="43377"/>
            <a:ext cx="3563888" cy="26773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inuit today2.jpg"/>
          <p:cNvPicPr>
            <a:picLocks noChangeAspect="1"/>
          </p:cNvPicPr>
          <p:nvPr/>
        </p:nvPicPr>
        <p:blipFill>
          <a:blip r:embed="rId6" cstate="print"/>
          <a:stretch>
            <a:fillRect/>
          </a:stretch>
        </p:blipFill>
        <p:spPr>
          <a:xfrm>
            <a:off x="4644008" y="4491568"/>
            <a:ext cx="3087754" cy="2276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4" name="Picture 4" descr="http://www.picturescanada.com/images/Nunavut/nunavut-000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4955" y="2439144"/>
            <a:ext cx="3054201" cy="2052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6" name="Picture 6" descr="http://smrtenglish.com.s3.amazonaws.com/LMLA/ENG120Kids/unit01/1-4reading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6979" y="2031315"/>
            <a:ext cx="3603326" cy="22617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r>
              <a:rPr lang="en-CA" dirty="0"/>
              <a:t>What does the word Indigenous mean?</a:t>
            </a:r>
          </a:p>
          <a:p>
            <a:endParaRPr lang="en-CA" dirty="0"/>
          </a:p>
          <a:p>
            <a:r>
              <a:rPr lang="en-CA" dirty="0"/>
              <a:t>What 3 groups of people are referred to as Aboriginal people in Canada?</a:t>
            </a:r>
          </a:p>
          <a:p>
            <a:endParaRPr lang="en-CA" dirty="0"/>
          </a:p>
          <a:p>
            <a:r>
              <a:rPr lang="en-CA" dirty="0"/>
              <a:t>What are some things that Indigenous people have in common with each other?</a:t>
            </a:r>
          </a:p>
          <a:p>
            <a:endParaRPr lang="en-CA" dirty="0"/>
          </a:p>
          <a:p>
            <a:pPr marL="0" indent="0">
              <a:buNone/>
            </a:pPr>
            <a:endParaRPr lang="en-CA" dirty="0"/>
          </a:p>
        </p:txBody>
      </p:sp>
    </p:spTree>
    <p:extLst>
      <p:ext uri="{BB962C8B-B14F-4D97-AF65-F5344CB8AC3E}">
        <p14:creationId xmlns:p14="http://schemas.microsoft.com/office/powerpoint/2010/main" val="2023818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03.jpg"/>
          <p:cNvPicPr>
            <a:picLocks noGrp="1" noChangeAspect="1"/>
          </p:cNvPicPr>
          <p:nvPr>
            <p:ph idx="1"/>
          </p:nvPr>
        </p:nvPicPr>
        <p:blipFill>
          <a:blip r:embed="rId3" cstate="print">
            <a:lum bright="-10000" contrast="10000"/>
          </a:blip>
          <a:srcRect r="4810" b="-249"/>
          <a:stretch>
            <a:fillRect/>
          </a:stretch>
        </p:blipFill>
        <p:spPr>
          <a:xfrm>
            <a:off x="4644008" y="0"/>
            <a:ext cx="4499992" cy="6858000"/>
          </a:xfrm>
          <a:ln>
            <a:solidFill>
              <a:schemeClr val="tx1"/>
            </a:solidFill>
          </a:ln>
        </p:spPr>
      </p:pic>
      <p:pic>
        <p:nvPicPr>
          <p:cNvPr id="5" name="Picture 4" descr="004.jpg"/>
          <p:cNvPicPr>
            <a:picLocks noChangeAspect="1"/>
          </p:cNvPicPr>
          <p:nvPr/>
        </p:nvPicPr>
        <p:blipFill>
          <a:blip r:embed="rId4" cstate="print">
            <a:lum bright="-10000" contrast="10000"/>
          </a:blip>
          <a:srcRect r="1608"/>
          <a:stretch>
            <a:fillRect/>
          </a:stretch>
        </p:blipFill>
        <p:spPr>
          <a:xfrm>
            <a:off x="0" y="0"/>
            <a:ext cx="4572000" cy="6858000"/>
          </a:xfrm>
          <a:prstGeom prst="rect">
            <a:avLst/>
          </a:prstGeom>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hlinkClick r:id="rId3"/>
              </a:rPr>
              <a:t>First Voices</a:t>
            </a:r>
            <a:endParaRPr lang="en-US" dirty="0"/>
          </a:p>
        </p:txBody>
      </p:sp>
      <p:sp>
        <p:nvSpPr>
          <p:cNvPr id="6" name="TextBox 5"/>
          <p:cNvSpPr txBox="1"/>
          <p:nvPr/>
        </p:nvSpPr>
        <p:spPr>
          <a:xfrm>
            <a:off x="4283968" y="4154003"/>
            <a:ext cx="3240360" cy="1200329"/>
          </a:xfrm>
          <a:prstGeom prst="rect">
            <a:avLst/>
          </a:prstGeom>
          <a:noFill/>
        </p:spPr>
        <p:txBody>
          <a:bodyPr wrap="square" rtlCol="0">
            <a:spAutoFit/>
          </a:bodyPr>
          <a:lstStyle/>
          <a:p>
            <a:r>
              <a:rPr lang="en-US" b="1" dirty="0">
                <a:latin typeface="Comic Sans MS" pitchFamily="66" charset="0"/>
              </a:rPr>
              <a:t>Did you know?</a:t>
            </a:r>
          </a:p>
          <a:p>
            <a:r>
              <a:rPr lang="en-US" dirty="0">
                <a:latin typeface="Comic Sans MS" pitchFamily="66" charset="0"/>
              </a:rPr>
              <a:t>There are 61 First Nation language dialects spoken in British Columbia!</a:t>
            </a:r>
          </a:p>
        </p:txBody>
      </p:sp>
      <p:pic>
        <p:nvPicPr>
          <p:cNvPr id="8" name="Picture 7" descr="Big House 2011 027.jpg"/>
          <p:cNvPicPr>
            <a:picLocks noChangeAspect="1"/>
          </p:cNvPicPr>
          <p:nvPr/>
        </p:nvPicPr>
        <p:blipFill>
          <a:blip r:embed="rId4" cstate="print"/>
          <a:srcRect t="6258" r="10813"/>
          <a:stretch>
            <a:fillRect/>
          </a:stretch>
        </p:blipFill>
        <p:spPr>
          <a:xfrm>
            <a:off x="4427984" y="764704"/>
            <a:ext cx="4104456" cy="3235542"/>
          </a:xfrm>
          <a:prstGeom prst="rect">
            <a:avLst/>
          </a:prstGeom>
          <a:ln w="38100">
            <a:solidFill>
              <a:schemeClr val="tx1"/>
            </a:solidFill>
          </a:ln>
        </p:spPr>
      </p:pic>
      <p:pic>
        <p:nvPicPr>
          <p:cNvPr id="7" name="Picture 6" descr="misc 2011 056.jpg"/>
          <p:cNvPicPr>
            <a:picLocks noChangeAspect="1"/>
          </p:cNvPicPr>
          <p:nvPr/>
        </p:nvPicPr>
        <p:blipFill>
          <a:blip r:embed="rId5" cstate="print"/>
          <a:stretch>
            <a:fillRect/>
          </a:stretch>
        </p:blipFill>
        <p:spPr>
          <a:xfrm>
            <a:off x="517289" y="1206961"/>
            <a:ext cx="3535264" cy="4713685"/>
          </a:xfrm>
          <a:prstGeom prst="rect">
            <a:avLst/>
          </a:prstGeom>
          <a:ln w="38100">
            <a:solidFill>
              <a:schemeClr val="tx1"/>
            </a:solidFill>
          </a:ln>
        </p:spPr>
      </p:pic>
      <p:pic>
        <p:nvPicPr>
          <p:cNvPr id="7170" name="Picture 2" descr="http://a3.mzstatic.com/us/r30/Purple/v4/6c/29/d9/6c29d9aa-5c65-51dd-9ea8-954474031d87/icon175x175.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105" y="4992447"/>
            <a:ext cx="1748921" cy="17489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733256"/>
            <a:ext cx="9793088" cy="692696"/>
          </a:xfrm>
        </p:spPr>
        <p:txBody>
          <a:bodyPr>
            <a:normAutofit/>
          </a:bodyPr>
          <a:lstStyle/>
          <a:p>
            <a:r>
              <a:rPr lang="en-US" sz="3100" dirty="0"/>
              <a:t>“We are one with the land, sea and air”</a:t>
            </a:r>
          </a:p>
        </p:txBody>
      </p:sp>
      <p:sp>
        <p:nvSpPr>
          <p:cNvPr id="3" name="Content Placeholder 2"/>
          <p:cNvSpPr>
            <a:spLocks noGrp="1"/>
          </p:cNvSpPr>
          <p:nvPr>
            <p:ph idx="1"/>
          </p:nvPr>
        </p:nvSpPr>
        <p:spPr>
          <a:xfrm>
            <a:off x="502920" y="530352"/>
            <a:ext cx="8183880" cy="3762744"/>
          </a:xfrm>
        </p:spPr>
        <p:txBody>
          <a:bodyPr>
            <a:normAutofit/>
          </a:bodyPr>
          <a:lstStyle/>
          <a:p>
            <a:endParaRPr lang="en-US" dirty="0"/>
          </a:p>
          <a:p>
            <a:endParaRPr lang="en-US" dirty="0"/>
          </a:p>
        </p:txBody>
      </p:sp>
      <p:pic>
        <p:nvPicPr>
          <p:cNvPr id="8" name="Picture 7" descr="canoe.jpg"/>
          <p:cNvPicPr>
            <a:picLocks noChangeAspect="1"/>
          </p:cNvPicPr>
          <p:nvPr/>
        </p:nvPicPr>
        <p:blipFill>
          <a:blip r:embed="rId3" cstate="print"/>
          <a:stretch>
            <a:fillRect/>
          </a:stretch>
        </p:blipFill>
        <p:spPr>
          <a:xfrm>
            <a:off x="2843808" y="3717032"/>
            <a:ext cx="4536503" cy="1992313"/>
          </a:xfrm>
          <a:prstGeom prst="rect">
            <a:avLst/>
          </a:prstGeom>
          <a:ln w="38100">
            <a:solidFill>
              <a:schemeClr val="tx1"/>
            </a:solidFill>
          </a:ln>
        </p:spPr>
      </p:pic>
      <p:pic>
        <p:nvPicPr>
          <p:cNvPr id="9" name="Picture 8" descr="winter 2011 041.jpg"/>
          <p:cNvPicPr>
            <a:picLocks noChangeAspect="1"/>
          </p:cNvPicPr>
          <p:nvPr/>
        </p:nvPicPr>
        <p:blipFill>
          <a:blip r:embed="rId4" cstate="print"/>
          <a:stretch>
            <a:fillRect/>
          </a:stretch>
        </p:blipFill>
        <p:spPr>
          <a:xfrm>
            <a:off x="827584" y="548680"/>
            <a:ext cx="2484276" cy="3312368"/>
          </a:xfrm>
          <a:prstGeom prst="rect">
            <a:avLst/>
          </a:prstGeom>
          <a:ln w="38100">
            <a:solidFill>
              <a:schemeClr val="tx1"/>
            </a:solidFill>
          </a:ln>
        </p:spPr>
      </p:pic>
      <p:pic>
        <p:nvPicPr>
          <p:cNvPr id="10" name="Picture 9" descr="Oct2011 037.jpg"/>
          <p:cNvPicPr>
            <a:picLocks noChangeAspect="1"/>
          </p:cNvPicPr>
          <p:nvPr/>
        </p:nvPicPr>
        <p:blipFill>
          <a:blip r:embed="rId5" cstate="print"/>
          <a:stretch>
            <a:fillRect/>
          </a:stretch>
        </p:blipFill>
        <p:spPr>
          <a:xfrm>
            <a:off x="4139952" y="620688"/>
            <a:ext cx="3995936" cy="2996952"/>
          </a:xfrm>
          <a:prstGeom prst="rect">
            <a:avLst/>
          </a:prstGeom>
          <a:ln w="38100">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38899" y="9664497"/>
            <a:ext cx="8183880" cy="1051560"/>
          </a:xfrm>
        </p:spPr>
        <p:txBody>
          <a:bodyPr/>
          <a:lstStyle/>
          <a:p>
            <a:endParaRPr lang="en-CA" dirty="0"/>
          </a:p>
        </p:txBody>
      </p:sp>
      <p:sp>
        <p:nvSpPr>
          <p:cNvPr id="4" name="Content Placeholder 3"/>
          <p:cNvSpPr>
            <a:spLocks noGrp="1"/>
          </p:cNvSpPr>
          <p:nvPr>
            <p:ph idx="1"/>
          </p:nvPr>
        </p:nvSpPr>
        <p:spPr>
          <a:xfrm>
            <a:off x="3258405" y="3356992"/>
            <a:ext cx="4841988" cy="1341797"/>
          </a:xfrm>
        </p:spPr>
        <p:txBody>
          <a:bodyPr>
            <a:normAutofit/>
          </a:bodyPr>
          <a:lstStyle/>
          <a:p>
            <a:pPr marL="0" indent="0">
              <a:buNone/>
            </a:pPr>
            <a:endParaRPr lang="en-CA" dirty="0"/>
          </a:p>
          <a:p>
            <a:endParaRPr lang="en-CA" dirty="0"/>
          </a:p>
          <a:p>
            <a:endParaRPr lang="en-CA" dirty="0"/>
          </a:p>
        </p:txBody>
      </p:sp>
      <p:pic>
        <p:nvPicPr>
          <p:cNvPr id="2052" name="Picture 4" descr="http://cdn.c.photoshelter.com/img-get/I0000TOcztjjg8rM/s/750/750/201-0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288" y="303726"/>
            <a:ext cx="2790116" cy="1852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i.cbc.ca/1.2977796.1425246407!/fileImage/httpImage/image.jpg_gen/derivatives/16x9_620/first-nations-ta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2131" y="3714870"/>
            <a:ext cx="2994395" cy="16855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6" name="Picture 8" descr="http://wpmedia.o.canada.com/2013/09/walk_for_reconciliation_0130922_2126162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3976" y="303726"/>
            <a:ext cx="4575429" cy="29311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8" name="Picture 10" descr="http://www3.nfb.ca/visau/visau/images/Intro_40ETUG777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029" y="2339358"/>
            <a:ext cx="2904257" cy="21781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62" name="Picture 14" descr="http://aboriginalec-devcanada.com/images/crab-bi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4005064"/>
            <a:ext cx="2493726" cy="209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1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30114-7D00-40E8-81A0-5B02985B9F6F}"/>
              </a:ext>
            </a:extLst>
          </p:cNvPr>
          <p:cNvSpPr>
            <a:spLocks noGrp="1"/>
          </p:cNvSpPr>
          <p:nvPr>
            <p:ph type="title"/>
          </p:nvPr>
        </p:nvSpPr>
        <p:spPr/>
        <p:txBody>
          <a:bodyPr/>
          <a:lstStyle/>
          <a:p>
            <a:r>
              <a:rPr lang="en-CA" dirty="0"/>
              <a:t>First Nations</a:t>
            </a:r>
          </a:p>
        </p:txBody>
      </p:sp>
      <p:sp>
        <p:nvSpPr>
          <p:cNvPr id="3" name="Content Placeholder 2">
            <a:extLst>
              <a:ext uri="{FF2B5EF4-FFF2-40B4-BE49-F238E27FC236}">
                <a16:creationId xmlns:a16="http://schemas.microsoft.com/office/drawing/2014/main" id="{F6C3F664-3F48-4762-B1A9-DFD45066835A}"/>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2305554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avajo_Indians_Shiprock_New_Mexico-1024x768.jpg"/>
          <p:cNvPicPr>
            <a:picLocks noChangeAspect="1"/>
          </p:cNvPicPr>
          <p:nvPr/>
        </p:nvPicPr>
        <p:blipFill>
          <a:blip r:embed="rId3" cstate="print"/>
          <a:stretch>
            <a:fillRect/>
          </a:stretch>
        </p:blipFill>
        <p:spPr>
          <a:xfrm>
            <a:off x="4499992" y="3356992"/>
            <a:ext cx="3861087" cy="2420888"/>
          </a:xfrm>
          <a:prstGeom prst="rect">
            <a:avLst/>
          </a:prstGeom>
          <a:ln w="38100">
            <a:solidFill>
              <a:schemeClr val="tx1"/>
            </a:solidFill>
          </a:ln>
        </p:spPr>
      </p:pic>
      <p:pic>
        <p:nvPicPr>
          <p:cNvPr id="4" name="Content Placeholder 3" descr="canoes.jpg"/>
          <p:cNvPicPr>
            <a:picLocks noGrp="1" noChangeAspect="1"/>
          </p:cNvPicPr>
          <p:nvPr>
            <p:ph idx="1"/>
          </p:nvPr>
        </p:nvPicPr>
        <p:blipFill>
          <a:blip r:embed="rId4" cstate="print"/>
          <a:stretch>
            <a:fillRect/>
          </a:stretch>
        </p:blipFill>
        <p:spPr>
          <a:xfrm>
            <a:off x="5364088" y="40644"/>
            <a:ext cx="3240360" cy="3044516"/>
          </a:xfrm>
          <a:ln w="38100">
            <a:solidFill>
              <a:schemeClr val="tx1"/>
            </a:solidFill>
          </a:ln>
        </p:spPr>
      </p:pic>
      <p:pic>
        <p:nvPicPr>
          <p:cNvPr id="6" name="Picture 5" descr="pow wow drum.jpg"/>
          <p:cNvPicPr>
            <a:picLocks noChangeAspect="1"/>
          </p:cNvPicPr>
          <p:nvPr/>
        </p:nvPicPr>
        <p:blipFill>
          <a:blip r:embed="rId5" cstate="print"/>
          <a:stretch>
            <a:fillRect/>
          </a:stretch>
        </p:blipFill>
        <p:spPr>
          <a:xfrm>
            <a:off x="539552" y="188640"/>
            <a:ext cx="4231217" cy="2808312"/>
          </a:xfrm>
          <a:prstGeom prst="rect">
            <a:avLst/>
          </a:prstGeom>
          <a:ln w="38100">
            <a:solidFill>
              <a:schemeClr val="tx1"/>
            </a:solidFill>
          </a:ln>
        </p:spPr>
      </p:pic>
      <p:sp>
        <p:nvSpPr>
          <p:cNvPr id="7" name="TextBox 6"/>
          <p:cNvSpPr txBox="1"/>
          <p:nvPr/>
        </p:nvSpPr>
        <p:spPr>
          <a:xfrm>
            <a:off x="755576" y="5949280"/>
            <a:ext cx="7632848" cy="461665"/>
          </a:xfrm>
          <a:prstGeom prst="rect">
            <a:avLst/>
          </a:prstGeom>
          <a:noFill/>
        </p:spPr>
        <p:txBody>
          <a:bodyPr wrap="square" rtlCol="0">
            <a:spAutoFit/>
          </a:bodyPr>
          <a:lstStyle/>
          <a:p>
            <a:r>
              <a:rPr lang="en-US" sz="2400" b="1" dirty="0">
                <a:solidFill>
                  <a:schemeClr val="accent1"/>
                </a:solidFill>
              </a:rPr>
              <a:t>Celebrating culture and traditions.</a:t>
            </a:r>
          </a:p>
        </p:txBody>
      </p:sp>
      <p:pic>
        <p:nvPicPr>
          <p:cNvPr id="2050" name="Picture 2" descr="Image result for komoks first nation images">
            <a:extLst>
              <a:ext uri="{FF2B5EF4-FFF2-40B4-BE49-F238E27FC236}">
                <a16:creationId xmlns:a16="http://schemas.microsoft.com/office/drawing/2014/main" id="{46F4C2EE-9162-490E-9A91-66C01FC71C0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612" b="12245"/>
          <a:stretch/>
        </p:blipFill>
        <p:spPr bwMode="auto">
          <a:xfrm>
            <a:off x="1115616" y="3092576"/>
            <a:ext cx="1950857" cy="27933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805264"/>
            <a:ext cx="8604448" cy="764704"/>
          </a:xfrm>
        </p:spPr>
        <p:txBody>
          <a:bodyPr>
            <a:normAutofit/>
          </a:bodyPr>
          <a:lstStyle/>
          <a:p>
            <a:r>
              <a:rPr lang="en-US" dirty="0"/>
              <a:t>K’ómoks First Nations</a:t>
            </a:r>
          </a:p>
        </p:txBody>
      </p:sp>
      <p:sp>
        <p:nvSpPr>
          <p:cNvPr id="3" name="Content Placeholder 2"/>
          <p:cNvSpPr>
            <a:spLocks noGrp="1"/>
          </p:cNvSpPr>
          <p:nvPr>
            <p:ph idx="1"/>
          </p:nvPr>
        </p:nvSpPr>
        <p:spPr>
          <a:xfrm>
            <a:off x="467544" y="548680"/>
            <a:ext cx="8219256" cy="4169624"/>
          </a:xfrm>
        </p:spPr>
        <p:txBody>
          <a:bodyPr>
            <a:normAutofit/>
          </a:bodyPr>
          <a:lstStyle/>
          <a:p>
            <a:pPr>
              <a:buNone/>
            </a:pPr>
            <a:endParaRPr lang="en-US" dirty="0"/>
          </a:p>
          <a:p>
            <a:endParaRPr lang="en-US" dirty="0"/>
          </a:p>
        </p:txBody>
      </p:sp>
      <p:pic>
        <p:nvPicPr>
          <p:cNvPr id="8" name="Picture 7" descr="aug 2011 122.jpg"/>
          <p:cNvPicPr>
            <a:picLocks noChangeAspect="1"/>
          </p:cNvPicPr>
          <p:nvPr/>
        </p:nvPicPr>
        <p:blipFill>
          <a:blip r:embed="rId3" cstate="print"/>
          <a:srcRect t="7547" b="13208"/>
          <a:stretch>
            <a:fillRect/>
          </a:stretch>
        </p:blipFill>
        <p:spPr>
          <a:xfrm>
            <a:off x="755576" y="908720"/>
            <a:ext cx="2862318" cy="4536504"/>
          </a:xfrm>
          <a:prstGeom prst="rect">
            <a:avLst/>
          </a:prstGeom>
          <a:ln w="38100">
            <a:solidFill>
              <a:schemeClr val="tx1"/>
            </a:solidFill>
          </a:ln>
        </p:spPr>
      </p:pic>
      <p:pic>
        <p:nvPicPr>
          <p:cNvPr id="9" name="Picture 8" descr="salish loom picture.JPG"/>
          <p:cNvPicPr>
            <a:picLocks noChangeAspect="1"/>
          </p:cNvPicPr>
          <p:nvPr/>
        </p:nvPicPr>
        <p:blipFill>
          <a:blip r:embed="rId4" cstate="print"/>
          <a:stretch>
            <a:fillRect/>
          </a:stretch>
        </p:blipFill>
        <p:spPr>
          <a:xfrm>
            <a:off x="4033951" y="548680"/>
            <a:ext cx="2266241" cy="2808312"/>
          </a:xfrm>
          <a:prstGeom prst="rect">
            <a:avLst/>
          </a:prstGeom>
          <a:ln w="38100">
            <a:solidFill>
              <a:schemeClr val="tx1"/>
            </a:solidFill>
          </a:ln>
        </p:spPr>
      </p:pic>
      <p:pic>
        <p:nvPicPr>
          <p:cNvPr id="7" name="Picture 6" descr="misc 2011 161.jpg"/>
          <p:cNvPicPr>
            <a:picLocks noChangeAspect="1"/>
          </p:cNvPicPr>
          <p:nvPr/>
        </p:nvPicPr>
        <p:blipFill>
          <a:blip r:embed="rId5" cstate="print"/>
          <a:stretch>
            <a:fillRect/>
          </a:stretch>
        </p:blipFill>
        <p:spPr>
          <a:xfrm flipH="1">
            <a:off x="6637166" y="468052"/>
            <a:ext cx="2031690" cy="2708920"/>
          </a:xfrm>
          <a:prstGeom prst="rect">
            <a:avLst/>
          </a:prstGeom>
          <a:ln w="38100">
            <a:solidFill>
              <a:schemeClr val="tx1"/>
            </a:solidFill>
          </a:ln>
        </p:spPr>
      </p:pic>
      <p:pic>
        <p:nvPicPr>
          <p:cNvPr id="1026" name="Picture 2" descr="http://nihp.viha.ca/wp-content/uploads/2013/10/comox-valley-blessing-ceremon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7172" y="3519852"/>
            <a:ext cx="3091172" cy="24234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BA200A85B927428F0EB023C6707BE9" ma:contentTypeVersion="1" ma:contentTypeDescription="Create a new document." ma:contentTypeScope="" ma:versionID="a83ead9963fa9473ed45133670a601bb">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0E38BF4-48AD-43E5-99E8-854ADD9F0E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1D25FD-927F-4999-A95C-CE121CE1C394}">
  <ds:schemaRefs>
    <ds:schemaRef ds:uri="http://schemas.microsoft.com/sharepoint/v3/contenttype/forms"/>
  </ds:schemaRefs>
</ds:datastoreItem>
</file>

<file path=customXml/itemProps3.xml><?xml version="1.0" encoding="utf-8"?>
<ds:datastoreItem xmlns:ds="http://schemas.openxmlformats.org/officeDocument/2006/customXml" ds:itemID="{0F9C7C30-923D-4D10-8DF2-1751F73823B7}">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Aspect</Template>
  <TotalTime>1687</TotalTime>
  <Words>2046</Words>
  <Application>Microsoft Office PowerPoint</Application>
  <PresentationFormat>On-screen Show (4:3)</PresentationFormat>
  <Paragraphs>187</Paragraphs>
  <Slides>28</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Comic Sans MS</vt:lpstr>
      <vt:lpstr>Verdana</vt:lpstr>
      <vt:lpstr>Wingdings 2</vt:lpstr>
      <vt:lpstr>Aspect</vt:lpstr>
      <vt:lpstr>What does being Indigenous mean?</vt:lpstr>
      <vt:lpstr>PowerPoint Presentation</vt:lpstr>
      <vt:lpstr>PowerPoint Presentation</vt:lpstr>
      <vt:lpstr>PowerPoint Presentation</vt:lpstr>
      <vt:lpstr>“We are one with the land, sea and air”</vt:lpstr>
      <vt:lpstr>PowerPoint Presentation</vt:lpstr>
      <vt:lpstr>First Nations</vt:lpstr>
      <vt:lpstr>PowerPoint Presentation</vt:lpstr>
      <vt:lpstr>K’ómoks First Nations</vt:lpstr>
      <vt:lpstr>K’ómoks  people today.</vt:lpstr>
      <vt:lpstr>K'ómoks First Nation</vt:lpstr>
      <vt:lpstr>Big House and totem poles</vt:lpstr>
      <vt:lpstr>I-Hos gallery </vt:lpstr>
      <vt:lpstr>K’ómoks First Nation Whale House - administration building</vt:lpstr>
      <vt:lpstr>PowerPoint Presentation</vt:lpstr>
      <vt:lpstr>Salmon - important food source  </vt:lpstr>
      <vt:lpstr>Legend of Queneesh</vt:lpstr>
      <vt:lpstr>Métis</vt:lpstr>
      <vt:lpstr>Métis</vt:lpstr>
      <vt:lpstr>Flower bead work</vt:lpstr>
      <vt:lpstr>PowerPoint Presentation</vt:lpstr>
      <vt:lpstr>Inuit</vt:lpstr>
      <vt:lpstr>Inuit: people of the Arctic.</vt:lpstr>
      <vt:lpstr>Igloo a temporary snow shelter.</vt:lpstr>
      <vt:lpstr>PowerPoint Presentation</vt:lpstr>
      <vt:lpstr>Transportation past and present</vt:lpstr>
      <vt:lpstr>PowerPoint Presentation</vt:lpstr>
      <vt:lpstr>PowerPoint Presentation</vt:lpstr>
    </vt:vector>
  </TitlesOfParts>
  <Company>SD71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Aboriginal?</dc:title>
  <dc:creator>SD71</dc:creator>
  <cp:lastModifiedBy>Gail Martindale</cp:lastModifiedBy>
  <cp:revision>201</cp:revision>
  <dcterms:created xsi:type="dcterms:W3CDTF">2011-03-17T18:07:06Z</dcterms:created>
  <dcterms:modified xsi:type="dcterms:W3CDTF">2020-01-24T19:09:36Z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0x01010054BA200A85B927428F0EB023C6707BE9</vt:lpwstr>
  </property>
</Properties>
</file>