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rie Martens" userId="dae87881-773a-4e8d-b386-4d1e5173e0ae" providerId="ADAL" clId="{9ED020DD-F8F7-4A48-9819-126FB1DAF086}"/>
    <pc:docChg chg="custSel modSld">
      <pc:chgData name="Sherrie Martens" userId="dae87881-773a-4e8d-b386-4d1e5173e0ae" providerId="ADAL" clId="{9ED020DD-F8F7-4A48-9819-126FB1DAF086}" dt="2024-10-24T16:55:38.950" v="587" actId="27107"/>
      <pc:docMkLst>
        <pc:docMk/>
      </pc:docMkLst>
      <pc:sldChg chg="modSp mod">
        <pc:chgData name="Sherrie Martens" userId="dae87881-773a-4e8d-b386-4d1e5173e0ae" providerId="ADAL" clId="{9ED020DD-F8F7-4A48-9819-126FB1DAF086}" dt="2024-10-23T19:54:09.985" v="33" actId="20577"/>
        <pc:sldMkLst>
          <pc:docMk/>
          <pc:sldMk cId="109857222" sldId="256"/>
        </pc:sldMkLst>
        <pc:spChg chg="mod">
          <ac:chgData name="Sherrie Martens" userId="dae87881-773a-4e8d-b386-4d1e5173e0ae" providerId="ADAL" clId="{9ED020DD-F8F7-4A48-9819-126FB1DAF086}" dt="2024-10-23T19:54:09.985" v="33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Sherrie Martens" userId="dae87881-773a-4e8d-b386-4d1e5173e0ae" providerId="ADAL" clId="{9ED020DD-F8F7-4A48-9819-126FB1DAF086}" dt="2024-10-23T19:54:07.296" v="31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mod">
        <pc:chgData name="Sherrie Martens" userId="dae87881-773a-4e8d-b386-4d1e5173e0ae" providerId="ADAL" clId="{9ED020DD-F8F7-4A48-9819-126FB1DAF086}" dt="2024-10-23T19:57:40.815" v="394" actId="20577"/>
        <pc:sldMkLst>
          <pc:docMk/>
          <pc:sldMk cId="2357471815" sldId="257"/>
        </pc:sldMkLst>
        <pc:spChg chg="mod">
          <ac:chgData name="Sherrie Martens" userId="dae87881-773a-4e8d-b386-4d1e5173e0ae" providerId="ADAL" clId="{9ED020DD-F8F7-4A48-9819-126FB1DAF086}" dt="2024-10-23T19:57:40.815" v="394" actId="20577"/>
          <ac:spMkLst>
            <pc:docMk/>
            <pc:sldMk cId="2357471815" sldId="257"/>
            <ac:spMk id="3" creationId="{5FE6713E-2EB2-406E-907A-5F4C331CCEAD}"/>
          </ac:spMkLst>
        </pc:spChg>
      </pc:sldChg>
      <pc:sldChg chg="modSp mod">
        <pc:chgData name="Sherrie Martens" userId="dae87881-773a-4e8d-b386-4d1e5173e0ae" providerId="ADAL" clId="{9ED020DD-F8F7-4A48-9819-126FB1DAF086}" dt="2024-10-24T16:55:19.337" v="586" actId="33524"/>
        <pc:sldMkLst>
          <pc:docMk/>
          <pc:sldMk cId="672885286" sldId="258"/>
        </pc:sldMkLst>
        <pc:spChg chg="mod">
          <ac:chgData name="Sherrie Martens" userId="dae87881-773a-4e8d-b386-4d1e5173e0ae" providerId="ADAL" clId="{9ED020DD-F8F7-4A48-9819-126FB1DAF086}" dt="2024-10-24T16:55:19.337" v="586" actId="33524"/>
          <ac:spMkLst>
            <pc:docMk/>
            <pc:sldMk cId="672885286" sldId="258"/>
            <ac:spMk id="3" creationId="{5FE6713E-2EB2-406E-907A-5F4C331CCEAD}"/>
          </ac:spMkLst>
        </pc:spChg>
      </pc:sldChg>
      <pc:sldChg chg="modSp mod">
        <pc:chgData name="Sherrie Martens" userId="dae87881-773a-4e8d-b386-4d1e5173e0ae" providerId="ADAL" clId="{9ED020DD-F8F7-4A48-9819-126FB1DAF086}" dt="2024-10-24T16:55:38.950" v="587" actId="27107"/>
        <pc:sldMkLst>
          <pc:docMk/>
          <pc:sldMk cId="2972566676" sldId="259"/>
        </pc:sldMkLst>
        <pc:spChg chg="mod">
          <ac:chgData name="Sherrie Martens" userId="dae87881-773a-4e8d-b386-4d1e5173e0ae" providerId="ADAL" clId="{9ED020DD-F8F7-4A48-9819-126FB1DAF086}" dt="2024-10-24T16:55:38.950" v="587" actId="27107"/>
          <ac:spMkLst>
            <pc:docMk/>
            <pc:sldMk cId="2972566676" sldId="259"/>
            <ac:spMk id="3" creationId="{5FE6713E-2EB2-406E-907A-5F4C331CCEAD}"/>
          </ac:spMkLst>
        </pc:spChg>
        <pc:picChg chg="mod">
          <ac:chgData name="Sherrie Martens" userId="dae87881-773a-4e8d-b386-4d1e5173e0ae" providerId="ADAL" clId="{9ED020DD-F8F7-4A48-9819-126FB1DAF086}" dt="2024-10-23T20:00:06.481" v="473" actId="1076"/>
          <ac:picMkLst>
            <pc:docMk/>
            <pc:sldMk cId="2972566676" sldId="259"/>
            <ac:picMk id="5" creationId="{793914DE-E27E-4947-8EDA-8FBC61BCA37A}"/>
          </ac:picMkLst>
        </pc:picChg>
      </pc:sldChg>
      <pc:sldChg chg="modSp mod">
        <pc:chgData name="Sherrie Martens" userId="dae87881-773a-4e8d-b386-4d1e5173e0ae" providerId="ADAL" clId="{9ED020DD-F8F7-4A48-9819-126FB1DAF086}" dt="2024-10-24T16:53:31.103" v="543" actId="20577"/>
        <pc:sldMkLst>
          <pc:docMk/>
          <pc:sldMk cId="1477756372" sldId="260"/>
        </pc:sldMkLst>
        <pc:spChg chg="mod">
          <ac:chgData name="Sherrie Martens" userId="dae87881-773a-4e8d-b386-4d1e5173e0ae" providerId="ADAL" clId="{9ED020DD-F8F7-4A48-9819-126FB1DAF086}" dt="2024-10-24T16:53:31.103" v="543" actId="20577"/>
          <ac:spMkLst>
            <pc:docMk/>
            <pc:sldMk cId="1477756372" sldId="260"/>
            <ac:spMk id="3" creationId="{5FE6713E-2EB2-406E-907A-5F4C331CCEAD}"/>
          </ac:spMkLst>
        </pc:spChg>
      </pc:sldChg>
      <pc:sldChg chg="modSp mod">
        <pc:chgData name="Sherrie Martens" userId="dae87881-773a-4e8d-b386-4d1e5173e0ae" providerId="ADAL" clId="{9ED020DD-F8F7-4A48-9819-126FB1DAF086}" dt="2024-10-24T16:54:02.950" v="562" actId="5793"/>
        <pc:sldMkLst>
          <pc:docMk/>
          <pc:sldMk cId="3712884701" sldId="261"/>
        </pc:sldMkLst>
        <pc:spChg chg="mod">
          <ac:chgData name="Sherrie Martens" userId="dae87881-773a-4e8d-b386-4d1e5173e0ae" providerId="ADAL" clId="{9ED020DD-F8F7-4A48-9819-126FB1DAF086}" dt="2024-10-24T16:54:02.950" v="562" actId="5793"/>
          <ac:spMkLst>
            <pc:docMk/>
            <pc:sldMk cId="3712884701" sldId="261"/>
            <ac:spMk id="3" creationId="{5FE6713E-2EB2-406E-907A-5F4C331CCEAD}"/>
          </ac:spMkLst>
        </pc:spChg>
      </pc:sldChg>
      <pc:sldChg chg="modSp mod">
        <pc:chgData name="Sherrie Martens" userId="dae87881-773a-4e8d-b386-4d1e5173e0ae" providerId="ADAL" clId="{9ED020DD-F8F7-4A48-9819-126FB1DAF086}" dt="2024-10-24T16:54:36.513" v="581" actId="20577"/>
        <pc:sldMkLst>
          <pc:docMk/>
          <pc:sldMk cId="3965788056" sldId="262"/>
        </pc:sldMkLst>
        <pc:spChg chg="mod">
          <ac:chgData name="Sherrie Martens" userId="dae87881-773a-4e8d-b386-4d1e5173e0ae" providerId="ADAL" clId="{9ED020DD-F8F7-4A48-9819-126FB1DAF086}" dt="2024-10-24T16:54:36.513" v="581" actId="20577"/>
          <ac:spMkLst>
            <pc:docMk/>
            <pc:sldMk cId="3965788056" sldId="262"/>
            <ac:spMk id="3" creationId="{5FE6713E-2EB2-406E-907A-5F4C331CCEAD}"/>
          </ac:spMkLst>
        </pc:spChg>
      </pc:sldChg>
      <pc:sldChg chg="modSp mod">
        <pc:chgData name="Sherrie Martens" userId="dae87881-773a-4e8d-b386-4d1e5173e0ae" providerId="ADAL" clId="{9ED020DD-F8F7-4A48-9819-126FB1DAF086}" dt="2024-10-23T20:01:07.069" v="476" actId="20577"/>
        <pc:sldMkLst>
          <pc:docMk/>
          <pc:sldMk cId="4266281312" sldId="263"/>
        </pc:sldMkLst>
        <pc:spChg chg="mod">
          <ac:chgData name="Sherrie Martens" userId="dae87881-773a-4e8d-b386-4d1e5173e0ae" providerId="ADAL" clId="{9ED020DD-F8F7-4A48-9819-126FB1DAF086}" dt="2024-10-23T20:01:07.069" v="476" actId="20577"/>
          <ac:spMkLst>
            <pc:docMk/>
            <pc:sldMk cId="4266281312" sldId="263"/>
            <ac:spMk id="3" creationId="{5FE6713E-2EB2-406E-907A-5F4C331CCEA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4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0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27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0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2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51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98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5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3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9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2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10/23/2024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43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78" r:id="rId6"/>
    <p:sldLayoutId id="2147483674" r:id="rId7"/>
    <p:sldLayoutId id="2147483675" r:id="rId8"/>
    <p:sldLayoutId id="2147483676" r:id="rId9"/>
    <p:sldLayoutId id="2147483677" r:id="rId10"/>
    <p:sldLayoutId id="214748367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4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9851" y="2120510"/>
            <a:ext cx="5170717" cy="3893924"/>
          </a:xfrm>
        </p:spPr>
        <p:txBody>
          <a:bodyPr anchor="b">
            <a:normAutofit/>
          </a:bodyPr>
          <a:lstStyle/>
          <a:p>
            <a:r>
              <a:rPr lang="en-US" dirty="0"/>
              <a:t>Class of 2025</a:t>
            </a:r>
            <a:br>
              <a:rPr lang="en-US" dirty="0"/>
            </a:br>
            <a:r>
              <a:rPr lang="en-US" dirty="0"/>
              <a:t>parent meeting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957" y="1133960"/>
            <a:ext cx="4136526" cy="915469"/>
          </a:xfrm>
        </p:spPr>
        <p:txBody>
          <a:bodyPr anchor="t">
            <a:normAutofit/>
          </a:bodyPr>
          <a:lstStyle/>
          <a:p>
            <a:r>
              <a:rPr lang="en-US" dirty="0"/>
              <a:t>October 29, 2024</a:t>
            </a:r>
          </a:p>
        </p:txBody>
      </p:sp>
      <p:cxnSp>
        <p:nvCxnSpPr>
          <p:cNvPr id="13" name="Straight Connector 16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704841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 descr="Logo&#10;&#10;Description automatically generated">
            <a:extLst>
              <a:ext uri="{FF2B5EF4-FFF2-40B4-BE49-F238E27FC236}">
                <a16:creationId xmlns:a16="http://schemas.microsoft.com/office/drawing/2014/main" id="{11B3780E-01D2-42E8-AA70-C3BB9A6989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1057" y="1093514"/>
            <a:ext cx="4950843" cy="4690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C65A3-5A6B-4661-A681-F379BA3F3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Successes so far: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6713E-2EB2-406E-907A-5F4C331CC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754151"/>
            <a:ext cx="10691265" cy="417506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Student Grad Executive:</a:t>
            </a:r>
          </a:p>
          <a:p>
            <a:pPr marL="971550" lvl="1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Fantastic group of approximately 30 students planning events</a:t>
            </a:r>
          </a:p>
          <a:p>
            <a:pPr marL="971550" lvl="1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Meet every Wednesday with support from Mr. Janzen, Mr. Miller &amp; Ms. Martens</a:t>
            </a:r>
          </a:p>
          <a:p>
            <a:pPr marL="971550" lvl="1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Showed incredible leadership and spirit for the Terry Fox run, raising $11700 for the Terry Fox Foundation (last year was $7166.50!) </a:t>
            </a:r>
          </a:p>
          <a:p>
            <a:pPr marL="971550" lvl="1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Designed and organizing our first round of grad clothing – our online “store” closed two days ago and may reopen for a short time in the new year. </a:t>
            </a:r>
          </a:p>
          <a:p>
            <a:pPr marL="971550" lvl="1" indent="-285750">
              <a:buFont typeface="Arial"/>
              <a:buChar char="•"/>
            </a:pPr>
            <a:r>
              <a:rPr lang="en-US" dirty="0">
                <a:ea typeface="+mn-lt"/>
                <a:cs typeface="+mn-lt"/>
              </a:rPr>
              <a:t>Coming up – Grad Halloween Theme Costumes!</a:t>
            </a:r>
          </a:p>
          <a:p>
            <a:pPr marL="971550" lvl="1" indent="-285750"/>
            <a:r>
              <a:rPr lang="en-US" dirty="0"/>
              <a:t>Planning of Movie Night, Dessert Night, Grad Celebration Week and other </a:t>
            </a:r>
          </a:p>
          <a:p>
            <a:pPr lvl="1" indent="0">
              <a:buNone/>
            </a:pPr>
            <a:r>
              <a:rPr lang="en-US" dirty="0"/>
              <a:t>grad events. 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93914DE-E27E-4947-8EDA-8FBC61BCA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7325" y="5024318"/>
            <a:ext cx="1809917" cy="1716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471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C65A3-5A6B-4661-A681-F379BA3F3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 movie Night: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6713E-2EB2-406E-907A-5F4C331CC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754151"/>
            <a:ext cx="10691265" cy="41750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Thursday November 28, 2024</a:t>
            </a:r>
            <a:endParaRPr lang="en-US" dirty="0"/>
          </a:p>
          <a:p>
            <a:pPr marL="457200" lvl="1" indent="0">
              <a:buNone/>
            </a:pPr>
            <a:r>
              <a:rPr lang="en-US" sz="2200" dirty="0"/>
              <a:t>Current plan is:</a:t>
            </a:r>
          </a:p>
          <a:p>
            <a:pPr lvl="1"/>
            <a:r>
              <a:rPr lang="en-US" sz="2200" dirty="0"/>
              <a:t>Tickets will be sold the week prior for $5.00, includes a drink and snack</a:t>
            </a:r>
          </a:p>
          <a:p>
            <a:pPr lvl="1"/>
            <a:r>
              <a:rPr lang="en-US" sz="2200" dirty="0"/>
              <a:t>No admissions at the door, no bags or outside food/beverage</a:t>
            </a:r>
          </a:p>
          <a:p>
            <a:pPr lvl="1"/>
            <a:r>
              <a:rPr lang="en-US" sz="2200" dirty="0"/>
              <a:t>Students are allowed to bring in other snacks they would like, pillows &amp; blankets</a:t>
            </a:r>
          </a:p>
          <a:p>
            <a:pPr lvl="1"/>
            <a:r>
              <a:rPr lang="en-US" sz="2200" dirty="0"/>
              <a:t>Grad committee is busy organizing the event, survey was made, and movie choice was Rio </a:t>
            </a:r>
            <a:r>
              <a:rPr lang="en-US" sz="2200" dirty="0">
                <a:sym typeface="Wingdings" panose="05000000000000000000" pitchFamily="2" charset="2"/>
              </a:rPr>
              <a:t></a:t>
            </a:r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93914DE-E27E-4947-8EDA-8FBC61BCA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7325" y="5024318"/>
            <a:ext cx="1809917" cy="1716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885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C65A3-5A6B-4661-A681-F379BA3F3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4" y="678815"/>
            <a:ext cx="10691265" cy="736031"/>
          </a:xfrm>
        </p:spPr>
        <p:txBody>
          <a:bodyPr/>
          <a:lstStyle/>
          <a:p>
            <a:r>
              <a:rPr lang="en-US" dirty="0"/>
              <a:t>Looking ahead: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6713E-2EB2-406E-907A-5F4C331CC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49" y="1414846"/>
            <a:ext cx="11434194" cy="3322988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r>
              <a:rPr lang="en-US" sz="8000" b="1" dirty="0"/>
              <a:t>Grad Photos</a:t>
            </a:r>
          </a:p>
          <a:p>
            <a:pPr lvl="1"/>
            <a:r>
              <a:rPr lang="en-US" sz="8000" dirty="0"/>
              <a:t>January 6-10th, appointments will be booked in December. Retakes are in February. </a:t>
            </a:r>
          </a:p>
          <a:p>
            <a:r>
              <a:rPr lang="en-US" sz="8000" b="1" dirty="0">
                <a:ea typeface="+mn-lt"/>
                <a:cs typeface="+mn-lt"/>
              </a:rPr>
              <a:t>Grad Fees – To be decided</a:t>
            </a:r>
          </a:p>
          <a:p>
            <a:pPr lvl="1"/>
            <a:r>
              <a:rPr lang="en-US" sz="8000" dirty="0">
                <a:ea typeface="+mn-lt"/>
                <a:cs typeface="+mn-lt"/>
              </a:rPr>
              <a:t>Last year, grad fees were $120 but notice will be put out in the new year once costs are solidified</a:t>
            </a:r>
          </a:p>
          <a:p>
            <a:pPr lvl="1"/>
            <a:r>
              <a:rPr lang="en-US" sz="8000" dirty="0">
                <a:ea typeface="+mn-lt"/>
                <a:cs typeface="+mn-lt"/>
              </a:rPr>
              <a:t>Please have your student talk to their counsellor or administrator if financial concerns hinder their participation in graduation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0" b="1" dirty="0">
                <a:ea typeface="+mn-lt"/>
                <a:cs typeface="+mn-lt"/>
              </a:rPr>
              <a:t>Grad Gowns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8000" dirty="0">
                <a:ea typeface="+mn-lt"/>
                <a:cs typeface="+mn-lt"/>
              </a:rPr>
              <a:t>Tina Fagan will be asking students for their height soon as a gown is ordered for each individual student. Note: gowns will NOT be available after the ceremony, </a:t>
            </a:r>
            <a:br>
              <a:rPr lang="en-US" sz="8000" dirty="0">
                <a:ea typeface="+mn-lt"/>
                <a:cs typeface="+mn-lt"/>
              </a:rPr>
            </a:br>
            <a:r>
              <a:rPr lang="en-US" sz="8000" dirty="0">
                <a:ea typeface="+mn-lt"/>
                <a:cs typeface="+mn-lt"/>
              </a:rPr>
              <a:t>so take photos beforehand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0" b="1" dirty="0">
                <a:ea typeface="+mn-lt"/>
                <a:cs typeface="+mn-lt"/>
              </a:rPr>
              <a:t>Baby Photos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8000" dirty="0">
                <a:ea typeface="+mn-lt"/>
                <a:cs typeface="+mn-lt"/>
              </a:rPr>
              <a:t>Grad Baby Photos are used throughout the year. Please email to Tina Fagan ASAP!</a:t>
            </a:r>
          </a:p>
          <a:p>
            <a:pPr marL="457200" lvl="1" indent="0">
              <a:buNone/>
            </a:pPr>
            <a:endParaRPr lang="en-US" sz="2200" dirty="0">
              <a:ea typeface="+mn-lt"/>
              <a:cs typeface="+mn-lt"/>
            </a:endParaRP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93914DE-E27E-4947-8EDA-8FBC61BCA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6662" y="5006900"/>
            <a:ext cx="1809917" cy="1716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566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C65A3-5A6B-4661-A681-F379BA3F3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736031"/>
          </a:xfrm>
        </p:spPr>
        <p:txBody>
          <a:bodyPr/>
          <a:lstStyle/>
          <a:p>
            <a:r>
              <a:rPr lang="en-US"/>
              <a:t>Scholarship &amp; Post secondary info: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6713E-2EB2-406E-907A-5F4C331CC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716505"/>
            <a:ext cx="10691265" cy="421270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Post Secondary Visit</a:t>
            </a:r>
          </a:p>
          <a:p>
            <a:pPr lvl="1"/>
            <a:r>
              <a:rPr lang="en-US" sz="2200" dirty="0"/>
              <a:t>Please keep up to date with announcements and our website for Post Secondary bursaries.</a:t>
            </a:r>
            <a:endParaRPr lang="en-US" sz="2200" dirty="0">
              <a:ea typeface="+mn-lt"/>
              <a:cs typeface="+mn-lt"/>
            </a:endParaRPr>
          </a:p>
          <a:p>
            <a:r>
              <a:rPr lang="en-US" sz="2200" dirty="0">
                <a:ea typeface="+mn-lt"/>
                <a:cs typeface="+mn-lt"/>
              </a:rPr>
              <a:t>Scholarships and Bursaries</a:t>
            </a:r>
          </a:p>
          <a:p>
            <a:pPr lvl="1"/>
            <a:r>
              <a:rPr lang="en-US" sz="2000" dirty="0">
                <a:ea typeface="+mn-lt"/>
                <a:cs typeface="+mn-lt"/>
              </a:rPr>
              <a:t>Student assembly was on October 9</a:t>
            </a:r>
            <a:r>
              <a:rPr lang="en-US" sz="2000" baseline="30000" dirty="0">
                <a:ea typeface="+mn-lt"/>
                <a:cs typeface="+mn-lt"/>
              </a:rPr>
              <a:t>th</a:t>
            </a:r>
            <a:endParaRPr lang="en-US" sz="2000" dirty="0">
              <a:ea typeface="+mn-lt"/>
              <a:cs typeface="+mn-lt"/>
            </a:endParaRPr>
          </a:p>
          <a:p>
            <a:pPr lvl="1"/>
            <a:r>
              <a:rPr lang="en-US" sz="2000" dirty="0">
                <a:ea typeface="+mn-lt"/>
                <a:cs typeface="+mn-lt"/>
              </a:rPr>
              <a:t>Encourage your child to see their counsellor for more information about scholarships and bursaries. Important dates are on our website.</a:t>
            </a:r>
          </a:p>
          <a:p>
            <a:pPr lvl="1"/>
            <a:endParaRPr lang="en-US" sz="20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93914DE-E27E-4947-8EDA-8FBC61BCA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7325" y="5024318"/>
            <a:ext cx="1809917" cy="1716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281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C65A3-5A6B-4661-A681-F379BA3F3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 Dessert night: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6713E-2EB2-406E-907A-5F4C331CC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536437"/>
            <a:ext cx="10691265" cy="41750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Date: Thursday February 27, 2025</a:t>
            </a:r>
          </a:p>
          <a:p>
            <a:r>
              <a:rPr lang="en-US" sz="2400" dirty="0"/>
              <a:t>This is a formal mingling event for </a:t>
            </a:r>
            <a:r>
              <a:rPr lang="en-US" sz="2400" b="1" dirty="0"/>
              <a:t>only grads and their parents/guardians/caregivers.</a:t>
            </a:r>
            <a:r>
              <a:rPr lang="en-US" sz="2400" dirty="0"/>
              <a:t> Each student is given two guest tickets. </a:t>
            </a:r>
          </a:p>
          <a:p>
            <a:pPr lvl="1"/>
            <a:r>
              <a:rPr lang="en-US" sz="2000" dirty="0"/>
              <a:t>Design of the event is purely up to parents and students – normally a theme is decided by students (previous year themes include Oceans 11, James Bond and the Oscars)</a:t>
            </a:r>
          </a:p>
          <a:p>
            <a:pPr lvl="1"/>
            <a:r>
              <a:rPr lang="en-US" sz="2000" dirty="0"/>
              <a:t>Typically, there is a silent auction, 50/50, photo show, photo booth, student presentation (most likely to etc.), student dance in the Multipurpose Room, and lots of desserts!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Parent committee </a:t>
            </a:r>
            <a:r>
              <a:rPr lang="en-US" sz="2000" dirty="0"/>
              <a:t>needed to organize the event, each grad to bring a </a:t>
            </a:r>
          </a:p>
          <a:p>
            <a:pPr marL="914400" lvl="2" indent="0">
              <a:buNone/>
            </a:pPr>
            <a:r>
              <a:rPr lang="en-US" sz="2000" dirty="0"/>
              <a:t>portioned dessert or appetizer.</a:t>
            </a:r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93914DE-E27E-4947-8EDA-8FBC61BCA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7325" y="5024318"/>
            <a:ext cx="1809917" cy="1716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756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C65A3-5A6B-4661-A681-F379BA3F3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 CELEBRATION WEEK &amp; Tailgate: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6713E-2EB2-406E-907A-5F4C331CC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754151"/>
            <a:ext cx="10691265" cy="41750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May 20</a:t>
            </a:r>
            <a:r>
              <a:rPr lang="en-US" sz="2400" baseline="30000" dirty="0"/>
              <a:t>th</a:t>
            </a:r>
            <a:r>
              <a:rPr lang="en-US" sz="2400" dirty="0"/>
              <a:t> – May 23</a:t>
            </a:r>
            <a:r>
              <a:rPr lang="en-US" sz="2400" baseline="30000" dirty="0"/>
              <a:t>rd</a:t>
            </a:r>
            <a:r>
              <a:rPr lang="en-US" sz="2400" dirty="0"/>
              <a:t> </a:t>
            </a:r>
            <a:endParaRPr lang="en-US" dirty="0"/>
          </a:p>
          <a:p>
            <a:pPr lvl="1"/>
            <a:r>
              <a:rPr lang="en-US" sz="2200" dirty="0"/>
              <a:t>Celebratory week to recognize our grads</a:t>
            </a:r>
          </a:p>
          <a:p>
            <a:pPr lvl="1"/>
            <a:r>
              <a:rPr lang="en-US" sz="2200" dirty="0"/>
              <a:t>Morning pancake breakfast</a:t>
            </a:r>
          </a:p>
          <a:p>
            <a:pPr lvl="1"/>
            <a:r>
              <a:rPr lang="en-US" sz="2200" dirty="0"/>
              <a:t>Tailgate, including carnival atmosphere, staff vs grads street hockey and BBQ</a:t>
            </a:r>
          </a:p>
          <a:p>
            <a:pPr lvl="1"/>
            <a:r>
              <a:rPr lang="en-US" sz="2200" dirty="0"/>
              <a:t>Other events this week as planned by our grad executive</a:t>
            </a:r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93914DE-E27E-4947-8EDA-8FBC61BCA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7325" y="5024318"/>
            <a:ext cx="1809917" cy="1716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884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C65A3-5A6B-4661-A681-F379BA3F3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421" y="776953"/>
            <a:ext cx="10691265" cy="1371030"/>
          </a:xfrm>
        </p:spPr>
        <p:txBody>
          <a:bodyPr/>
          <a:lstStyle/>
          <a:p>
            <a:r>
              <a:rPr lang="en-US" dirty="0"/>
              <a:t>School leaving Ceremony: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6713E-2EB2-406E-907A-5F4C331CC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420" y="1462468"/>
            <a:ext cx="10691265" cy="41750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Saturday June 14</a:t>
            </a:r>
            <a:r>
              <a:rPr lang="en-US" sz="2400" baseline="30000" dirty="0"/>
              <a:t>th</a:t>
            </a:r>
            <a:r>
              <a:rPr lang="en-US" sz="2400" dirty="0"/>
              <a:t> at 2:00 p.m.</a:t>
            </a:r>
            <a:endParaRPr lang="en-US" dirty="0"/>
          </a:p>
          <a:p>
            <a:pPr lvl="1"/>
            <a:r>
              <a:rPr lang="en-US" sz="2200" dirty="0"/>
              <a:t>Ceremony is for graduating students only. Students need to be in a position to graduate. If your child is in jeopardy, you will be notified.</a:t>
            </a:r>
          </a:p>
          <a:p>
            <a:pPr lvl="1"/>
            <a:r>
              <a:rPr lang="en-US" sz="2200" dirty="0"/>
              <a:t>Ceremony will be in the </a:t>
            </a:r>
            <a:r>
              <a:rPr lang="en-US" sz="2200" dirty="0" err="1"/>
              <a:t>Isfeld</a:t>
            </a:r>
            <a:r>
              <a:rPr lang="en-US" sz="2200" dirty="0"/>
              <a:t> gym</a:t>
            </a:r>
          </a:p>
          <a:p>
            <a:pPr lvl="1"/>
            <a:r>
              <a:rPr lang="en-US" sz="2200" dirty="0"/>
              <a:t>Each student will be allotted up to four tickets for guests. </a:t>
            </a:r>
          </a:p>
          <a:p>
            <a:pPr lvl="1"/>
            <a:r>
              <a:rPr lang="en-US" sz="2200" dirty="0"/>
              <a:t>Grad Class Attire Project is available, operating this year from Comox Valley Dodge. To book a fitting appointment, check the announcements for details.</a:t>
            </a:r>
          </a:p>
          <a:p>
            <a:pPr marL="457200" lvl="1" indent="0">
              <a:buNone/>
            </a:pPr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93914DE-E27E-4947-8EDA-8FBC61BCA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7325" y="5024318"/>
            <a:ext cx="1809917" cy="1716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788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C65A3-5A6B-4661-A681-F379BA3F3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495" y="776953"/>
            <a:ext cx="11499727" cy="1371030"/>
          </a:xfrm>
        </p:spPr>
        <p:txBody>
          <a:bodyPr/>
          <a:lstStyle/>
          <a:p>
            <a:r>
              <a:rPr lang="en-US" dirty="0"/>
              <a:t>How can  you &amp; your student stay connected: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6713E-2EB2-406E-907A-5F4C331CC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421" y="1457670"/>
            <a:ext cx="10691265" cy="52530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For students:</a:t>
            </a:r>
          </a:p>
          <a:p>
            <a:pPr lvl="1"/>
            <a:r>
              <a:rPr lang="en-US" sz="2000" dirty="0"/>
              <a:t>Grad Council meeting every Wednesday in Room 106</a:t>
            </a:r>
          </a:p>
          <a:p>
            <a:pPr lvl="1"/>
            <a:r>
              <a:rPr lang="en-US" sz="2000" dirty="0"/>
              <a:t>Connect with Ms. Martens or Mr. Miller about anything grad related</a:t>
            </a:r>
          </a:p>
          <a:p>
            <a:pPr lvl="1"/>
            <a:r>
              <a:rPr lang="en-US" sz="2000" dirty="0"/>
              <a:t>Connect with your counsellor for post secondary information, scholarships and bursaries</a:t>
            </a:r>
          </a:p>
          <a:p>
            <a:pPr lvl="1"/>
            <a:r>
              <a:rPr lang="en-US" sz="2000" dirty="0"/>
              <a:t>Read the website, announcements and emails</a:t>
            </a:r>
          </a:p>
          <a:p>
            <a:r>
              <a:rPr lang="en-US" dirty="0">
                <a:ea typeface="+mn-lt"/>
                <a:cs typeface="+mn-lt"/>
              </a:rPr>
              <a:t>For parents:</a:t>
            </a:r>
          </a:p>
          <a:p>
            <a:pPr lvl="1"/>
            <a:r>
              <a:rPr lang="en-US" sz="2000" dirty="0">
                <a:ea typeface="+mn-lt"/>
                <a:cs typeface="+mn-lt"/>
              </a:rPr>
              <a:t>Grad section on website, emails</a:t>
            </a:r>
            <a:endParaRPr lang="en-US" sz="2000" dirty="0"/>
          </a:p>
          <a:p>
            <a:pPr>
              <a:buFont typeface="Arial"/>
              <a:buChar char="•"/>
            </a:pP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Parent Committee</a:t>
            </a:r>
            <a:r>
              <a:rPr lang="en-US" dirty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en-US" sz="2000" dirty="0"/>
              <a:t>If you are interested in designing and volunteering grad events, </a:t>
            </a:r>
          </a:p>
          <a:p>
            <a:pPr lvl="1" indent="0">
              <a:buNone/>
            </a:pPr>
            <a:r>
              <a:rPr lang="en-US" sz="2000" dirty="0"/>
              <a:t>Please sign up or email Dave Miller </a:t>
            </a:r>
            <a:r>
              <a:rPr lang="en-US" sz="2000"/>
              <a:t>at david.</a:t>
            </a:r>
            <a:r>
              <a:rPr lang="en-US" sz="2000" dirty="0"/>
              <a:t>miller@sd71.bc.ca</a:t>
            </a:r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93914DE-E27E-4947-8EDA-8FBC61BCA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7325" y="5024318"/>
            <a:ext cx="1809917" cy="1716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492654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1332</TotalTime>
  <Words>724</Words>
  <Application>Microsoft Office PowerPoint</Application>
  <PresentationFormat>Widescreen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Calisto MT</vt:lpstr>
      <vt:lpstr>Univers Condensed</vt:lpstr>
      <vt:lpstr>ChronicleVTI</vt:lpstr>
      <vt:lpstr>Class of 2025 parent meeting </vt:lpstr>
      <vt:lpstr>Successes so far:</vt:lpstr>
      <vt:lpstr>Grad movie Night:</vt:lpstr>
      <vt:lpstr>Looking ahead: </vt:lpstr>
      <vt:lpstr>Scholarship &amp; Post secondary info: </vt:lpstr>
      <vt:lpstr>Grad Dessert night:</vt:lpstr>
      <vt:lpstr>GRAD CELEBRATION WEEK &amp; Tailgate:</vt:lpstr>
      <vt:lpstr>School leaving Ceremony:</vt:lpstr>
      <vt:lpstr>How can  you &amp; your student stay connected: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Sherrie Martens</dc:creator>
  <cp:lastModifiedBy>Sherrie Martens</cp:lastModifiedBy>
  <cp:revision>239</cp:revision>
  <dcterms:created xsi:type="dcterms:W3CDTF">2021-11-25T00:05:36Z</dcterms:created>
  <dcterms:modified xsi:type="dcterms:W3CDTF">2024-10-24T16:55:48Z</dcterms:modified>
</cp:coreProperties>
</file>