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77" r:id="rId11"/>
    <p:sldId id="272" r:id="rId12"/>
    <p:sldId id="278" r:id="rId13"/>
    <p:sldId id="279" r:id="rId14"/>
    <p:sldId id="280" r:id="rId15"/>
    <p:sldId id="282" r:id="rId16"/>
    <p:sldId id="281" r:id="rId17"/>
    <p:sldId id="275" r:id="rId18"/>
    <p:sldId id="283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69399E-535D-4C79-A8D3-9C94616D5785}">
          <p14:sldIdLst>
            <p14:sldId id="256"/>
          </p14:sldIdLst>
        </p14:section>
        <p14:section name="Untitled Section" id="{64182B28-6B4F-4E7C-9602-6F248303C164}">
          <p14:sldIdLst>
            <p14:sldId id="257"/>
            <p14:sldId id="259"/>
            <p14:sldId id="258"/>
            <p14:sldId id="260"/>
            <p14:sldId id="261"/>
            <p14:sldId id="277"/>
            <p14:sldId id="272"/>
            <p14:sldId id="278"/>
            <p14:sldId id="279"/>
            <p14:sldId id="280"/>
            <p14:sldId id="282"/>
            <p14:sldId id="281"/>
            <p14:sldId id="275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nda Hooker" initials="BH" lastIdx="1" clrIdx="0">
    <p:extLst>
      <p:ext uri="{19B8F6BF-5375-455C-9EA6-DF929625EA0E}">
        <p15:presenceInfo xmlns:p15="http://schemas.microsoft.com/office/powerpoint/2012/main" userId="S::Brenda.Hooker@sd71.bc.ca::9b552d04-5951-44ad-bdd1-a63f59c37e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E:\Copy%20of%20Budget%20Graph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opy%20of%20Budget%20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144994024581842E-2"/>
          <c:y val="0.13894396876493723"/>
          <c:w val="0.78464596265916209"/>
          <c:h val="0.8313149437764777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915389941539227E-2"/>
          <c:y val="5.0010404656565685E-2"/>
          <c:w val="0.91025230196046381"/>
          <c:h val="0.897481286369585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98A-4640-9B7B-B641EDF7CA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98A-4640-9B7B-B641EDF7CA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98A-4640-9B7B-B641EDF7CAEA}"/>
              </c:ext>
            </c:extLst>
          </c:dPt>
          <c:dLbls>
            <c:dLbl>
              <c:idx val="0"/>
              <c:layout>
                <c:manualLayout>
                  <c:x val="7.0504526816239477E-2"/>
                  <c:y val="-5.24559906629516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3DB5950-9676-48D5-BA66-0D3A3CD779B0}" type="CATEGORYNAME">
                      <a:rPr lang="en-US" smtClean="0"/>
                      <a:pPr>
                        <a:defRPr sz="1200"/>
                      </a:pPr>
                      <a:t>[CATEGORY NAME]</a:t>
                    </a:fld>
                    <a:r>
                      <a:rPr lang="en-US" baseline="0" dirty="0"/>
                      <a:t> 96.8%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98A-4640-9B7B-B641EDF7CAEA}"/>
                </c:ext>
              </c:extLst>
            </c:dLbl>
            <c:dLbl>
              <c:idx val="1"/>
              <c:layout>
                <c:manualLayout>
                  <c:x val="-2.2289766970618071E-2"/>
                  <c:y val="2.956392512086291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AA0F271-B0A8-46E8-B1A9-4D41C37AAF79}" type="CATEGORYNAME">
                      <a:rPr lang="en-US"/>
                      <a:pPr>
                        <a:defRPr sz="12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1.7%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98A-4640-9B7B-B641EDF7CAEA}"/>
                </c:ext>
              </c:extLst>
            </c:dLbl>
            <c:dLbl>
              <c:idx val="2"/>
              <c:layout>
                <c:manualLayout>
                  <c:x val="4.6605876393110361E-2"/>
                  <c:y val="-2.66075326087766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B050"/>
                        </a:solidFill>
                      </a:rPr>
                      <a:t>Reserve</a:t>
                    </a:r>
                    <a:r>
                      <a:rPr lang="en-US" baseline="0" dirty="0">
                        <a:solidFill>
                          <a:srgbClr val="00B050"/>
                        </a:solidFill>
                      </a:rPr>
                      <a:t>
1.5%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98A-4640-9B7B-B641EDF7CA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'2018-19 Op Fund - Revenues'!$A$5:$A$7</c:f>
              <c:strCache>
                <c:ptCount val="3"/>
                <c:pt idx="0">
                  <c:v>Provincial Grants</c:v>
                </c:pt>
                <c:pt idx="1">
                  <c:v>Other Revenue</c:v>
                </c:pt>
                <c:pt idx="2">
                  <c:v>Surplus</c:v>
                </c:pt>
              </c:strCache>
            </c:strRef>
          </c:cat>
          <c:val>
            <c:numRef>
              <c:f>'2018-19 Op Fund - Revenues'!$B$5:$B$7</c:f>
              <c:numCache>
                <c:formatCode>#,##0</c:formatCode>
                <c:ptCount val="3"/>
                <c:pt idx="0">
                  <c:v>84534130</c:v>
                </c:pt>
                <c:pt idx="1">
                  <c:v>3854083</c:v>
                </c:pt>
                <c:pt idx="2">
                  <c:v>3656419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8A-4640-9B7B-B641EDF7CAEA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698A-4640-9B7B-B641EDF7CA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698A-4640-9B7B-B641EDF7CA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698A-4640-9B7B-B641EDF7CAE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698A-4640-9B7B-B641EDF7CAE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698A-4640-9B7B-B641EDF7CAE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698A-4640-9B7B-B641EDF7CAE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'2018-19 Op Fund - Revenues'!$A$5:$A$7</c:f>
              <c:strCache>
                <c:ptCount val="3"/>
                <c:pt idx="0">
                  <c:v>Provincial Grants</c:v>
                </c:pt>
                <c:pt idx="1">
                  <c:v>Other Revenue</c:v>
                </c:pt>
                <c:pt idx="2">
                  <c:v>Surplus</c:v>
                </c:pt>
              </c:strCache>
            </c:strRef>
          </c:cat>
          <c:val>
            <c:numRef>
              <c:f>'2018-19 Op Fund - Revenues'!$C$5:$C$7</c:f>
              <c:numCache>
                <c:formatCode>0.0%</c:formatCode>
                <c:ptCount val="3"/>
                <c:pt idx="0">
                  <c:v>0.91840369354727824</c:v>
                </c:pt>
                <c:pt idx="1">
                  <c:v>4.187189319198973E-2</c:v>
                </c:pt>
                <c:pt idx="2">
                  <c:v>3.9724413260732033E-2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98A-4640-9B7B-B641EDF7CA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2016/17 Budgeted Expenditures</a:t>
            </a:r>
          </a:p>
        </c:rich>
      </c:tx>
      <c:layout>
        <c:manualLayout>
          <c:xMode val="edge"/>
          <c:yMode val="edge"/>
          <c:x val="0.43548649467502515"/>
          <c:y val="1.31006515261941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932239308281336E-2"/>
          <c:y val="7.4027070738965459E-2"/>
          <c:w val="0.80073626043227553"/>
          <c:h val="0.9259729292610345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341587714144281E-2"/>
          <c:y val="0.22353918463200106"/>
          <c:w val="0.83131682457171141"/>
          <c:h val="0.7342848838279196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F16-45C1-ADC5-7462E82ACD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F16-45C1-ADC5-7462E82ACD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F16-45C1-ADC5-7462E82ACD25}"/>
              </c:ext>
            </c:extLst>
          </c:dPt>
          <c:dLbls>
            <c:dLbl>
              <c:idx val="0"/>
              <c:layout>
                <c:manualLayout>
                  <c:x val="-7.1481751671894384E-2"/>
                  <c:y val="0.118939736895742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0DEA3D-2D16-45B1-9C92-F357FB612897}" type="CATEGORYNAME">
                      <a:rPr lang="en-US" smtClean="0"/>
                      <a:pPr>
                        <a:defRPr sz="1400"/>
                      </a:pPr>
                      <a:t>[CATEGORY NAME]</a:t>
                    </a:fld>
                    <a:r>
                      <a:rPr lang="en-US" baseline="0" dirty="0"/>
                      <a:t> 68.4%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78264169162221"/>
                      <c:h val="0.10249423480355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F16-45C1-ADC5-7462E82ACD25}"/>
                </c:ext>
              </c:extLst>
            </c:dLbl>
            <c:dLbl>
              <c:idx val="1"/>
              <c:layout>
                <c:manualLayout>
                  <c:x val="1.7870437917973596E-2"/>
                  <c:y val="-6.424481439106549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DBC509C-DB8C-4E25-957C-753F8AAA2458}" type="CATEGORYNAME">
                      <a:rPr lang="en-US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17.4%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F16-45C1-ADC5-7462E82ACD25}"/>
                </c:ext>
              </c:extLst>
            </c:dLbl>
            <c:dLbl>
              <c:idx val="2"/>
              <c:layout>
                <c:manualLayout>
                  <c:x val="1.9856042131081589E-3"/>
                  <c:y val="-3.32445760560131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8C4451D-42A0-4496-B729-124BCC45684F}" type="CATEGORYNAME">
                      <a:rPr lang="en-US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14.2%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2600947649154"/>
                      <c:h val="0.163227489944580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F16-45C1-ADC5-7462E82ACD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'2018-19 Op Fund - Expenditures'!$A$14:$A$16</c:f>
              <c:strCache>
                <c:ptCount val="3"/>
                <c:pt idx="0">
                  <c:v>Salaries</c:v>
                </c:pt>
                <c:pt idx="1">
                  <c:v>Benefits</c:v>
                </c:pt>
                <c:pt idx="2">
                  <c:v>Services and Supplies</c:v>
                </c:pt>
              </c:strCache>
            </c:strRef>
          </c:cat>
          <c:val>
            <c:numRef>
              <c:f>'2018-19 Op Fund - Expenditures'!$B$14:$B$16</c:f>
              <c:numCache>
                <c:formatCode>#,##0</c:formatCode>
                <c:ptCount val="3"/>
                <c:pt idx="0">
                  <c:v>59327429</c:v>
                </c:pt>
                <c:pt idx="1">
                  <c:v>14472584</c:v>
                </c:pt>
                <c:pt idx="2">
                  <c:v>13832490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16-45C1-ADC5-7462E82ACD2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FF16-45C1-ADC5-7462E82ACD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FF16-45C1-ADC5-7462E82ACD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FF16-45C1-ADC5-7462E82ACD2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FF16-45C1-ADC5-7462E82ACD2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FF16-45C1-ADC5-7462E82ACD2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FF16-45C1-ADC5-7462E82ACD2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'2018-19 Op Fund - Expenditures'!$A$14:$A$16</c:f>
              <c:strCache>
                <c:ptCount val="3"/>
                <c:pt idx="0">
                  <c:v>Salaries</c:v>
                </c:pt>
                <c:pt idx="1">
                  <c:v>Benefits</c:v>
                </c:pt>
                <c:pt idx="2">
                  <c:v>Services and Supplies</c:v>
                </c:pt>
              </c:strCache>
            </c:strRef>
          </c:cat>
          <c:val>
            <c:numRef>
              <c:f>'2018-19 Op Fund - Expenditures'!$C$14:$C$16</c:f>
              <c:numCache>
                <c:formatCode>0.00%</c:formatCode>
                <c:ptCount val="3"/>
                <c:pt idx="0">
                  <c:v>0.67700256148109794</c:v>
                </c:pt>
                <c:pt idx="1">
                  <c:v>0.16515086873645501</c:v>
                </c:pt>
                <c:pt idx="2">
                  <c:v>0.15784656978244704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F16-45C1-ADC5-7462E82ACD2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6306097935922539"/>
          <c:w val="0.99991054758748754"/>
          <c:h val="0.8061547565283014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46B-400B-9853-4F0A98C424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46B-400B-9853-4F0A98C424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46B-400B-9853-4F0A98C424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46B-400B-9853-4F0A98C4248E}"/>
              </c:ext>
            </c:extLst>
          </c:dPt>
          <c:dLbls>
            <c:dLbl>
              <c:idx val="0"/>
              <c:layout>
                <c:manualLayout>
                  <c:x val="-2.8341745208595531E-2"/>
                  <c:y val="-3.0322435790876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5E5421-BE2E-4549-A17C-48C45BE82F6D}" type="CATEGORYNAME">
                      <a:rPr lang="en-US"/>
                      <a:pPr>
                        <a:defRPr sz="1400"/>
                      </a:pPr>
                      <a:t>[CATEGORY NAME]</a:t>
                    </a:fld>
                    <a:r>
                      <a:rPr lang="en-US" baseline="0" dirty="0"/>
                      <a:t>
81.7%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15771177858663"/>
                      <c:h val="0.125954549399724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46B-400B-9853-4F0A98C4248E}"/>
                </c:ext>
              </c:extLst>
            </c:dLbl>
            <c:dLbl>
              <c:idx val="1"/>
              <c:layout>
                <c:manualLayout>
                  <c:x val="5.0194602846436367E-3"/>
                  <c:y val="-7.99097232744556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4A7BCD5-97DE-47BC-A554-B2D1BB1C673F}" type="CATEGORYNAME">
                      <a:rPr lang="en-US"/>
                      <a:pPr>
                        <a:defRPr sz="1400"/>
                      </a:pPr>
                      <a:t>[CATEGORY NAME]</a:t>
                    </a:fld>
                    <a:r>
                      <a:rPr lang="en-US" baseline="0" dirty="0"/>
                      <a:t>
4.1%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92075127228228"/>
                      <c:h val="0.13201054692980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46B-400B-9853-4F0A98C4248E}"/>
                </c:ext>
              </c:extLst>
            </c:dLbl>
            <c:dLbl>
              <c:idx val="2"/>
              <c:layout>
                <c:manualLayout>
                  <c:x val="0.10421572796644371"/>
                  <c:y val="-1.0058718303664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DF8F844-707B-4877-AB01-7BD7BEB2F1A7}" type="CATEGORYNAME">
                      <a:rPr lang="en-US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11.8%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46B-400B-9853-4F0A98C4248E}"/>
                </c:ext>
              </c:extLst>
            </c:dLbl>
            <c:dLbl>
              <c:idx val="3"/>
              <c:layout>
                <c:manualLayout>
                  <c:x val="0.1322052443350393"/>
                  <c:y val="-2.16982998686322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8B2B390-5992-4D13-9B96-22C7F2D6E156}" type="CATEGORYNAME">
                      <a:rPr lang="en-US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2.4%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46B-400B-9853-4F0A98C424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'2018-19 Op Fund - Expenditures'!$A$6:$A$9</c:f>
              <c:strCache>
                <c:ptCount val="4"/>
                <c:pt idx="0">
                  <c:v>Instruction</c:v>
                </c:pt>
                <c:pt idx="1">
                  <c:v>District Administration</c:v>
                </c:pt>
                <c:pt idx="2">
                  <c:v>Operations &amp; Maintenance</c:v>
                </c:pt>
                <c:pt idx="3">
                  <c:v>Transportation</c:v>
                </c:pt>
              </c:strCache>
            </c:strRef>
          </c:cat>
          <c:val>
            <c:numRef>
              <c:f>'2018-19 Op Fund - Expenditures'!$B$6:$B$9</c:f>
              <c:numCache>
                <c:formatCode>#,##0</c:formatCode>
                <c:ptCount val="4"/>
                <c:pt idx="0">
                  <c:v>70808847</c:v>
                </c:pt>
                <c:pt idx="1">
                  <c:v>3762971</c:v>
                </c:pt>
                <c:pt idx="2">
                  <c:v>10681778</c:v>
                </c:pt>
                <c:pt idx="3">
                  <c:v>2051280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6B-400B-9853-4F0A98C4248E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E46B-400B-9853-4F0A98C424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E46B-400B-9853-4F0A98C424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46B-400B-9853-4F0A98C424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46B-400B-9853-4F0A98C4248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E46B-400B-9853-4F0A98C4248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E46B-400B-9853-4F0A98C4248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46B-400B-9853-4F0A98C4248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46B-400B-9853-4F0A98C4248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'2018-19 Op Fund - Expenditures'!$A$6:$A$9</c:f>
              <c:strCache>
                <c:ptCount val="4"/>
                <c:pt idx="0">
                  <c:v>Instruction</c:v>
                </c:pt>
                <c:pt idx="1">
                  <c:v>District Administration</c:v>
                </c:pt>
                <c:pt idx="2">
                  <c:v>Operations &amp; Maintenance</c:v>
                </c:pt>
                <c:pt idx="3">
                  <c:v>Transportation</c:v>
                </c:pt>
              </c:strCache>
            </c:strRef>
          </c:cat>
          <c:val>
            <c:numRef>
              <c:f>'2018-19 Op Fund - Expenditures'!$C$6:$C$9</c:f>
              <c:numCache>
                <c:formatCode>0.00%</c:formatCode>
                <c:ptCount val="4"/>
                <c:pt idx="0">
                  <c:v>0.81105260375147892</c:v>
                </c:pt>
                <c:pt idx="1">
                  <c:v>4.3101498706670176E-2</c:v>
                </c:pt>
                <c:pt idx="2">
                  <c:v>0.1223503026337269</c:v>
                </c:pt>
                <c:pt idx="3">
                  <c:v>2.3495594908124032E-2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46B-400B-9853-4F0A98C4248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3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4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28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52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7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9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36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0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10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1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1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68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78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comoxvalleyschools.ca/budget-feedbac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836" y="492853"/>
            <a:ext cx="11462328" cy="1392381"/>
          </a:xfrm>
        </p:spPr>
        <p:txBody>
          <a:bodyPr>
            <a:normAutofit fontScale="90000"/>
          </a:bodyPr>
          <a:lstStyle/>
          <a:p>
            <a:pPr algn="ctr"/>
            <a:br>
              <a:rPr lang="en-CA" sz="1000" dirty="0">
                <a:solidFill>
                  <a:srgbClr val="0070C0"/>
                </a:solidFill>
                <a:latin typeface="Cabin" panose="020B0803050202020004" pitchFamily="34" charset="0"/>
              </a:rPr>
            </a:br>
            <a:br>
              <a:rPr lang="en-CA" sz="1000" dirty="0">
                <a:solidFill>
                  <a:srgbClr val="0070C0"/>
                </a:solidFill>
              </a:rPr>
            </a:br>
            <a:br>
              <a:rPr lang="en-CA" sz="1000" dirty="0">
                <a:solidFill>
                  <a:srgbClr val="0070C0"/>
                </a:solidFill>
              </a:rPr>
            </a:br>
            <a:br>
              <a:rPr lang="en-CA" sz="1000" dirty="0">
                <a:solidFill>
                  <a:srgbClr val="0070C0"/>
                </a:solidFill>
              </a:rPr>
            </a:br>
            <a:br>
              <a:rPr lang="en-CA" sz="1000" dirty="0">
                <a:solidFill>
                  <a:srgbClr val="0070C0"/>
                </a:solidFill>
              </a:rPr>
            </a:br>
            <a:br>
              <a:rPr lang="en-CA" sz="1000" dirty="0">
                <a:solidFill>
                  <a:srgbClr val="0070C0"/>
                </a:solidFill>
              </a:rPr>
            </a:br>
            <a:r>
              <a:rPr lang="en-CA" sz="7200" dirty="0">
                <a:solidFill>
                  <a:schemeClr val="tx1"/>
                </a:solidFill>
                <a:latin typeface="Cabin" panose="020B0803050202020004" pitchFamily="34" charset="0"/>
              </a:rPr>
              <a:t>School District No. 71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981" y="1885234"/>
            <a:ext cx="6791498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60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CFA9B-EFC5-48E5-A36C-FEEF1A340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CA" dirty="0"/>
              <a:t>STUDENT ENROLLMENT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01CA6F-06C2-48A2-AC41-8F872346E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835583" cy="3632200"/>
          </a:xfrm>
        </p:spPr>
        <p:txBody>
          <a:bodyPr>
            <a:normAutofit/>
          </a:bodyPr>
          <a:lstStyle/>
          <a:p>
            <a:r>
              <a:rPr lang="en-US" sz="1600" dirty="0"/>
              <a:t>Student enrollment is the primary factor in determining MOE revenue</a:t>
            </a:r>
          </a:p>
          <a:p>
            <a:r>
              <a:rPr lang="en-US" sz="1600" dirty="0"/>
              <a:t>Enrollment in 21-22 is projected to be 9,271</a:t>
            </a:r>
          </a:p>
          <a:p>
            <a:r>
              <a:rPr lang="en-US" sz="1600" dirty="0"/>
              <a:t>Down from 20-21 with a transfer back to regular school from alternatives and distance education</a:t>
            </a:r>
          </a:p>
        </p:txBody>
      </p:sp>
      <p:pic>
        <p:nvPicPr>
          <p:cNvPr id="4" name="image3.png">
            <a:extLst>
              <a:ext uri="{FF2B5EF4-FFF2-40B4-BE49-F238E27FC236}">
                <a16:creationId xmlns:a16="http://schemas.microsoft.com/office/drawing/2014/main" id="{E5DEAB0D-A52F-4EE5-8C1F-C56F4E4A59B0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1851" y="2435045"/>
            <a:ext cx="6277349" cy="367224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395989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10C928-EC80-480E-9EC7-3FB0EE9B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CA"/>
              <a:t>21-22 Estimated Revenue</a:t>
            </a:r>
            <a:endParaRPr lang="en-CA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98C7AD4-E1D4-4198-93A8-A7FA380E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CA" dirty="0"/>
              <a:t>Based on the MOE preliminary operating grant announcement: SD71 estimates MOE revenues to be $94,022,777</a:t>
            </a:r>
          </a:p>
          <a:p>
            <a:r>
              <a:rPr lang="en-CA" dirty="0"/>
              <a:t>This is an increase of $3,357,500</a:t>
            </a:r>
          </a:p>
          <a:p>
            <a:r>
              <a:rPr lang="en-CA" dirty="0"/>
              <a:t>Estimated to be offset by reductions in Other Revenues due to COVID of $158,728</a:t>
            </a:r>
          </a:p>
          <a:p>
            <a:r>
              <a:rPr lang="en-CA" dirty="0"/>
              <a:t>Overall 2021-22 Revenues are estimated to be increased by $3,198,772 to approximately $99,520,000</a:t>
            </a:r>
          </a:p>
          <a:p>
            <a:r>
              <a:rPr lang="en-CA" dirty="0"/>
              <a:t>These amounts are calculated from the 2020-21 Amended Annual Budget</a:t>
            </a:r>
          </a:p>
        </p:txBody>
      </p:sp>
    </p:spTree>
    <p:extLst>
      <p:ext uri="{BB962C8B-B14F-4D97-AF65-F5344CB8AC3E}">
        <p14:creationId xmlns:p14="http://schemas.microsoft.com/office/powerpoint/2010/main" val="51158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10C928-EC80-480E-9EC7-3FB0EE9B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CA" dirty="0"/>
              <a:t>21-22 Estimated Expenses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98C7AD4-E1D4-4198-93A8-A7FA380E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CA" dirty="0"/>
              <a:t>Based on our preliminary staffing and cost pressures: SD71 estimates operating expenses to be approximately $99,500,000</a:t>
            </a:r>
          </a:p>
          <a:p>
            <a:r>
              <a:rPr lang="en-CA" dirty="0"/>
              <a:t>This is an increase of $3,184,747</a:t>
            </a:r>
          </a:p>
          <a:p>
            <a:r>
              <a:rPr lang="en-CA" dirty="0"/>
              <a:t>Cost pressures include negotiated wage increases, additional staff in bricks &amp; mortar schools, post-COVID challenges, enhanced cleaning protocols and HVAC projects</a:t>
            </a:r>
          </a:p>
        </p:txBody>
      </p:sp>
    </p:spTree>
    <p:extLst>
      <p:ext uri="{BB962C8B-B14F-4D97-AF65-F5344CB8AC3E}">
        <p14:creationId xmlns:p14="http://schemas.microsoft.com/office/powerpoint/2010/main" val="2620176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6D9F-F67E-4A55-9204-B8067A22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5400" dirty="0">
                <a:latin typeface="Calibri" panose="020F0502020204030204" pitchFamily="34" charset="0"/>
                <a:cs typeface="Calibri" panose="020F0502020204030204" pitchFamily="34" charset="0"/>
              </a:rPr>
              <a:t>The Good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89FB7-00F4-4B7B-8B6D-19C6FA0CB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01511"/>
          </a:xfrm>
        </p:spPr>
        <p:txBody>
          <a:bodyPr>
            <a:normAutofit/>
          </a:bodyPr>
          <a:lstStyle/>
          <a:p>
            <a:r>
              <a:rPr lang="en-CA" sz="2400" dirty="0"/>
              <a:t>The District is in the early stages of the preliminary budget preparation. The draft preliminary budget will not be finalized for presentation until the May public board meeting.</a:t>
            </a:r>
          </a:p>
          <a:p>
            <a:r>
              <a:rPr lang="en-CA" sz="2400" dirty="0"/>
              <a:t>Based on our early estimates of enrollments, revenue, and expenses, we anticipate a </a:t>
            </a:r>
            <a:r>
              <a:rPr lang="en-CA" sz="2400" b="1" u="sng" dirty="0"/>
              <a:t>balanced budget</a:t>
            </a:r>
            <a:r>
              <a:rPr lang="en-CA" sz="2400" dirty="0"/>
              <a:t>.</a:t>
            </a:r>
          </a:p>
          <a:p>
            <a:r>
              <a:rPr lang="en-CA" sz="2400" dirty="0"/>
              <a:t>Trustees and Senior staff have worked very hard in past years to right-size and ensure the District is not in a structural deficit.</a:t>
            </a:r>
          </a:p>
          <a:p>
            <a:r>
              <a:rPr lang="en-CA" sz="2400" dirty="0"/>
              <a:t>We are not anticipating a significant deficit or drawing down of reserves to balance operations for the 21/22 School Year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858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74" y="114869"/>
            <a:ext cx="9412448" cy="7240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6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AMENDED BUDGET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491" y="740428"/>
            <a:ext cx="8990446" cy="4987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UPDATED budget is based on actual enrolment reported to the Ministry at September 30</a:t>
            </a:r>
            <a:r>
              <a:rPr lang="en-US" sz="3200" baseline="30000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3200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September 30</a:t>
            </a:r>
            <a:r>
              <a:rPr 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- Actual enrolment reported to Ministry (1701 report)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December 15</a:t>
            </a:r>
            <a:r>
              <a:rPr 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– final recalculated grant provided (based on actual enrolment)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February - amended annual budget approved by Board – must be submitted to Ministry by February 28</a:t>
            </a:r>
            <a:r>
              <a:rPr 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(per the School Act)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9177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C928-EC80-480E-9EC7-3FB0EE9B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QUESTIONS / FEEDBACK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98C7AD4-E1D4-4198-93A8-A7FA380E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835583" cy="3632200"/>
          </a:xfrm>
        </p:spPr>
        <p:txBody>
          <a:bodyPr>
            <a:normAutofit/>
          </a:bodyPr>
          <a:lstStyle/>
          <a:p>
            <a:r>
              <a:rPr lang="en-CA" sz="1600" dirty="0"/>
              <a:t>Questions or requests for information can be emailed to:</a:t>
            </a:r>
          </a:p>
          <a:p>
            <a:pPr marL="0" indent="0">
              <a:buNone/>
            </a:pPr>
            <a:r>
              <a:rPr lang="en-CA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https://www.comoxvalleyschools.ca/budget-feedback/</a:t>
            </a:r>
            <a:endParaRPr lang="en-CA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AB55EA-9424-4985-8E81-D19788B5D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558" y="2413000"/>
            <a:ext cx="3911934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8299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509" y="360218"/>
            <a:ext cx="8596668" cy="1320800"/>
          </a:xfrm>
        </p:spPr>
        <p:txBody>
          <a:bodyPr>
            <a:normAutofit/>
          </a:bodyPr>
          <a:lstStyle/>
          <a:p>
            <a:r>
              <a:rPr lang="en-C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the School District funded?</a:t>
            </a:r>
            <a:br>
              <a:rPr lang="en-CA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C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Operating Fund:  Revenues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3642524"/>
              </p:ext>
            </p:extLst>
          </p:nvPr>
        </p:nvGraphicFramePr>
        <p:xfrm>
          <a:off x="586868" y="1930400"/>
          <a:ext cx="6903823" cy="4756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84989" y="2181576"/>
            <a:ext cx="345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2020-21 BUDGETED REVENUES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82229" y="2881868"/>
            <a:ext cx="516186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Provincial Grants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Ministry of Education (MOE) Operating Grant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Other MOE grants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Other Revenue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Tuition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Rentals and leases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Investment income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Prior Year Reserves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636667"/>
              </p:ext>
            </p:extLst>
          </p:nvPr>
        </p:nvGraphicFramePr>
        <p:xfrm>
          <a:off x="143584" y="1801447"/>
          <a:ext cx="6484690" cy="508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27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396" y="155597"/>
            <a:ext cx="8596668" cy="1174437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 we spend our money? </a:t>
            </a:r>
            <a:br>
              <a:rPr lang="en-CA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C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Operating Fund: Expenditures by Category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7127838"/>
              </p:ext>
            </p:extLst>
          </p:nvPr>
        </p:nvGraphicFramePr>
        <p:xfrm>
          <a:off x="323274" y="1476397"/>
          <a:ext cx="6002712" cy="5215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5986" y="2768139"/>
            <a:ext cx="4184034" cy="2219497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Operating salaries and benefits will cost approximately $79M of the 21-22 total budget.</a:t>
            </a:r>
          </a:p>
          <a:p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Operating services and supplies will be approximately $14M.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2167974"/>
            <a:ext cx="3941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2020-21 BUDGETED EXPENDITURES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048109"/>
              </p:ext>
            </p:extLst>
          </p:nvPr>
        </p:nvGraphicFramePr>
        <p:xfrm>
          <a:off x="126611" y="1330033"/>
          <a:ext cx="6396038" cy="5215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985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70" y="234758"/>
            <a:ext cx="8596668" cy="1320800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 we spend our money?</a:t>
            </a:r>
            <a:br>
              <a:rPr lang="en-CA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C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Operating Fund: Expenditures by Function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0" y="2517934"/>
            <a:ext cx="4184034" cy="3241963"/>
          </a:xfrm>
        </p:spPr>
        <p:txBody>
          <a:bodyPr>
            <a:noAutofit/>
          </a:bodyPr>
          <a:lstStyle/>
          <a:p>
            <a:r>
              <a:rPr lang="en-CA" sz="1600" dirty="0">
                <a:latin typeface="Calibri" panose="020F0502020204030204" pitchFamily="34" charset="0"/>
                <a:cs typeface="Calibri" panose="020F0502020204030204" pitchFamily="34" charset="0"/>
              </a:rPr>
              <a:t>Instruction – regular classrooms and instructional support such as Career, English Language Learning, Special Education, and other student support programs. </a:t>
            </a:r>
          </a:p>
          <a:p>
            <a:r>
              <a:rPr lang="en-CA" sz="1600" dirty="0">
                <a:latin typeface="Calibri" panose="020F0502020204030204" pitchFamily="34" charset="0"/>
                <a:cs typeface="Calibri" panose="020F0502020204030204" pitchFamily="34" charset="0"/>
              </a:rPr>
              <a:t>District Administration – human resources, payroll, finance, governance and education leadership.</a:t>
            </a:r>
          </a:p>
          <a:p>
            <a:r>
              <a:rPr lang="en-CA" sz="1600" dirty="0">
                <a:latin typeface="Calibri" panose="020F0502020204030204" pitchFamily="34" charset="0"/>
                <a:cs typeface="Calibri" panose="020F0502020204030204" pitchFamily="34" charset="0"/>
              </a:rPr>
              <a:t>Operations and Maintenance – facility and grounds maintenance, custodial and utilities.</a:t>
            </a:r>
          </a:p>
          <a:p>
            <a:r>
              <a:rPr lang="en-CA" sz="1600" dirty="0">
                <a:latin typeface="Calibri" panose="020F0502020204030204" pitchFamily="34" charset="0"/>
                <a:cs typeface="Calibri" panose="020F0502020204030204" pitchFamily="34" charset="0"/>
              </a:rPr>
              <a:t>Transportation – student busing.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8787" y="1904554"/>
            <a:ext cx="3941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2020-21 BUDGETED EXPENDITURES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254424"/>
              </p:ext>
            </p:extLst>
          </p:nvPr>
        </p:nvGraphicFramePr>
        <p:xfrm>
          <a:off x="-1" y="1419832"/>
          <a:ext cx="6271491" cy="543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630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894" y="226504"/>
            <a:ext cx="8596668" cy="679507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Special Purpose Funds?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3607" y="1393891"/>
            <a:ext cx="8596668" cy="3614336"/>
          </a:xfrm>
        </p:spPr>
        <p:txBody>
          <a:bodyPr>
            <a:noAutofit/>
          </a:bodyPr>
          <a:lstStyle/>
          <a:p>
            <a:r>
              <a:rPr lang="en-CA" sz="2000" b="1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that are received with restrictions on how they can be spent</a:t>
            </a:r>
          </a:p>
          <a:p>
            <a:r>
              <a:rPr lang="en-CA" sz="2000" b="1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Ministry of Education provides the District with the following restricted (special purpose) funds:</a:t>
            </a:r>
          </a:p>
          <a:p>
            <a:pPr marL="0" indent="0">
              <a:buNone/>
            </a:pP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Annual Facilities Grant (maintenance and improvement projects, roofing, painting, mechanical upgrades, etc.)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Learning Improvement Fund (additional support staff for classroom support)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Community Link (student support and school meals program)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Strong Start and Ready Set Learn (early learning)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OLEP - Federal French grant (core French and French Immersion)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Classroom Enhancement Fund (to address BCTF restored language)</a:t>
            </a:r>
          </a:p>
        </p:txBody>
      </p:sp>
    </p:spTree>
    <p:extLst>
      <p:ext uri="{BB962C8B-B14F-4D97-AF65-F5344CB8AC3E}">
        <p14:creationId xmlns:p14="http://schemas.microsoft.com/office/powerpoint/2010/main" val="123692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28" y="338142"/>
            <a:ext cx="8596668" cy="797169"/>
          </a:xfrm>
        </p:spPr>
        <p:txBody>
          <a:bodyPr>
            <a:normAutofit/>
          </a:bodyPr>
          <a:lstStyle/>
          <a:p>
            <a:pPr algn="ctr"/>
            <a:r>
              <a:rPr lang="en-CA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Capital Funds?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045" y="1135311"/>
            <a:ext cx="8596668" cy="3951554"/>
          </a:xfrm>
        </p:spPr>
        <p:txBody>
          <a:bodyPr>
            <a:normAutofit fontScale="92500"/>
          </a:bodyPr>
          <a:lstStyle/>
          <a:p>
            <a:r>
              <a:rPr lang="en-CA" sz="2400" b="1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funds are used to acquire land, build schools, or do significant renovations on schools</a:t>
            </a:r>
          </a:p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Capital funds are not provided on a per pupil basis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The district applies to the Ministry of Education for capital funding through our Five-Year Capital Plan submission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The district must make a business case to the Ministry of Education to secure funding for new schools, expansions, seismic or renovations</a:t>
            </a:r>
          </a:p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The district can also generate capital funds by selling assets, including land and buildings, though all or a portion of the proceeds can be restricted by the Ministry</a:t>
            </a:r>
          </a:p>
        </p:txBody>
      </p:sp>
    </p:spTree>
    <p:extLst>
      <p:ext uri="{BB962C8B-B14F-4D97-AF65-F5344CB8AC3E}">
        <p14:creationId xmlns:p14="http://schemas.microsoft.com/office/powerpoint/2010/main" val="3433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999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CA" sz="4400" b="1" dirty="0">
                <a:solidFill>
                  <a:schemeClr val="tx1"/>
                </a:solidFill>
                <a:latin typeface="Cabin" panose="020B0803050202020004" pitchFamily="34" charset="0"/>
              </a:rPr>
              <a:t>School District No. 71</a:t>
            </a:r>
            <a:br>
              <a:rPr lang="en-CA" sz="4400" b="1" dirty="0">
                <a:solidFill>
                  <a:schemeClr val="tx1"/>
                </a:solidFill>
                <a:latin typeface="Cabin" panose="020B0803050202020004" pitchFamily="34" charset="0"/>
              </a:rPr>
            </a:br>
            <a:r>
              <a:rPr lang="en-CA" sz="4400" b="1" dirty="0">
                <a:solidFill>
                  <a:schemeClr val="tx1"/>
                </a:solidFill>
                <a:latin typeface="Cabin" panose="020B0803050202020004" pitchFamily="34" charset="0"/>
              </a:rPr>
              <a:t>Strategic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1285" y="3560432"/>
            <a:ext cx="8013952" cy="255514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CA" sz="2600" dirty="0">
                <a:latin typeface="Cabin" panose="020B0803050202020004" pitchFamily="34" charset="0"/>
              </a:rPr>
              <a:t> Educational Excellence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CA" sz="2600" dirty="0">
                <a:latin typeface="Cabin" panose="020B0803050202020004" pitchFamily="34" charset="0"/>
              </a:rPr>
              <a:t> Community Engagement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CA" sz="2600" dirty="0">
                <a:latin typeface="Cabin" panose="020B0803050202020004" pitchFamily="34" charset="0"/>
              </a:rPr>
              <a:t> Organizational Stability and Environmental Stewardship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CA" sz="2600" dirty="0">
                <a:latin typeface="Cabin" panose="020B0803050202020004" pitchFamily="34" charset="0"/>
              </a:rPr>
              <a:t> Physical Health and Mental Well-Being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37" y="1768729"/>
            <a:ext cx="589349" cy="9222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01597" y="2790990"/>
            <a:ext cx="37481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>
                <a:solidFill>
                  <a:srgbClr val="0070C0"/>
                </a:solidFill>
                <a:latin typeface="Cabin" panose="020B0803050202020004" pitchFamily="34" charset="0"/>
              </a:rPr>
              <a:t>$$ BUDGET $$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897" y="1784786"/>
            <a:ext cx="589349" cy="922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257" y="1768728"/>
            <a:ext cx="589349" cy="92221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545AEB-B00C-4559-B740-CF740FC7F9BF}"/>
              </a:ext>
            </a:extLst>
          </p:cNvPr>
          <p:cNvSpPr/>
          <p:nvPr/>
        </p:nvSpPr>
        <p:spPr>
          <a:xfrm>
            <a:off x="2712869" y="6029480"/>
            <a:ext cx="5569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u="sng" dirty="0">
                <a:solidFill>
                  <a:srgbClr val="0070C0"/>
                </a:solidFill>
                <a:latin typeface="Cabin" panose="020B0803050202020004" pitchFamily="34" charset="0"/>
              </a:rPr>
              <a:t>Always with a goal of STUDENTS FIRST </a:t>
            </a:r>
          </a:p>
        </p:txBody>
      </p:sp>
    </p:spTree>
    <p:extLst>
      <p:ext uri="{BB962C8B-B14F-4D97-AF65-F5344CB8AC3E}">
        <p14:creationId xmlns:p14="http://schemas.microsoft.com/office/powerpoint/2010/main" val="109807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198" y="348212"/>
            <a:ext cx="9734203" cy="7656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PRELIMINARY BUDGET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634" y="885524"/>
            <a:ext cx="9076767" cy="4879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preliminary budget is based on enrollment projections provided by districts.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February – enrolment projections for the following September are submitted to the Ministry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March – preliminary grant funding announced by the Ministry (based on projected enrolment from February)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March/April/May – preliminary budget development process takes place – must be a balanced budget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May – preliminary budget reviewed by Board – must be submitted to Ministry by June 30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(per School Act)</a:t>
            </a:r>
          </a:p>
        </p:txBody>
      </p:sp>
    </p:spTree>
    <p:extLst>
      <p:ext uri="{BB962C8B-B14F-4D97-AF65-F5344CB8AC3E}">
        <p14:creationId xmlns:p14="http://schemas.microsoft.com/office/powerpoint/2010/main" val="86033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5B62-699A-496F-AEB4-E90C4352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508" y="438799"/>
            <a:ext cx="10571998" cy="970450"/>
          </a:xfrm>
        </p:spPr>
        <p:txBody>
          <a:bodyPr/>
          <a:lstStyle/>
          <a:p>
            <a:r>
              <a:rPr lang="en-CA" dirty="0"/>
              <a:t>Factors in Current Budget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77AB4-89EE-42DB-927A-C2F6C7FE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404" y="2367815"/>
            <a:ext cx="9882230" cy="3657103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ts val="1525"/>
              </a:lnSpc>
              <a:spcBef>
                <a:spcPts val="5"/>
              </a:spcBef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Setting priorities for the delivery of student</a:t>
            </a:r>
            <a:r>
              <a:rPr lang="en-CA" sz="22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learning </a:t>
            </a:r>
          </a:p>
          <a:p>
            <a:pPr marL="342900" lvl="0" indent="-342900">
              <a:lnSpc>
                <a:spcPts val="1525"/>
              </a:lnSpc>
              <a:spcBef>
                <a:spcPts val="5"/>
              </a:spcBef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endParaRPr lang="en-CA" sz="22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25"/>
              </a:lnSpc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Determining the ongoing effects of</a:t>
            </a:r>
            <a:r>
              <a:rPr lang="en-CA" sz="22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COVID19</a:t>
            </a:r>
          </a:p>
          <a:p>
            <a:pPr marL="342900" lvl="0" indent="-342900">
              <a:lnSpc>
                <a:spcPts val="1525"/>
              </a:lnSpc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endParaRPr lang="en-CA" sz="22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25"/>
              </a:lnSpc>
              <a:spcBef>
                <a:spcPts val="5"/>
              </a:spcBef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Projecting student</a:t>
            </a:r>
            <a:r>
              <a:rPr lang="en-CA" sz="2200" spc="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enrolment</a:t>
            </a:r>
          </a:p>
          <a:p>
            <a:pPr marL="342900" lvl="0" indent="-342900">
              <a:lnSpc>
                <a:spcPts val="1525"/>
              </a:lnSpc>
              <a:spcBef>
                <a:spcPts val="5"/>
              </a:spcBef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endParaRPr lang="en-CA" sz="22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25"/>
              </a:lnSpc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Projecting the costs of status quo for next year (salaries, benefits, utilities, inflation,</a:t>
            </a:r>
            <a:r>
              <a:rPr lang="en-CA" sz="2200" spc="-9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etc.)</a:t>
            </a:r>
          </a:p>
          <a:p>
            <a:pPr marL="342900" lvl="0" indent="-342900">
              <a:lnSpc>
                <a:spcPts val="1525"/>
              </a:lnSpc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endParaRPr lang="en-CA" sz="22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25"/>
              </a:lnSpc>
              <a:spcBef>
                <a:spcPts val="5"/>
              </a:spcBef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Determining which costs will or could</a:t>
            </a:r>
            <a:r>
              <a:rPr lang="en-CA" sz="22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change and by what estimated amount</a:t>
            </a:r>
          </a:p>
          <a:p>
            <a:pPr marL="342900" lvl="0" indent="-342900">
              <a:lnSpc>
                <a:spcPts val="1525"/>
              </a:lnSpc>
              <a:spcBef>
                <a:spcPts val="5"/>
              </a:spcBef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endParaRPr lang="en-CA" sz="22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522605" lvl="0" indent="-342900">
              <a:lnSpc>
                <a:spcPts val="1525"/>
              </a:lnSpc>
              <a:buSzPts val="1200"/>
              <a:buFont typeface="Symbol" panose="05050102010706020507" pitchFamily="18" charset="2"/>
              <a:buChar char=""/>
              <a:tabLst>
                <a:tab pos="528320" algn="l"/>
                <a:tab pos="528955" algn="l"/>
              </a:tabLst>
            </a:pP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Projecting revenues (international student fees, rental fees, interest revenue, Ministry grants,</a:t>
            </a:r>
            <a:r>
              <a:rPr lang="en-CA" sz="22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CA" sz="2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etc.)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0696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E081C271216F44BB06F4F362BAF074" ma:contentTypeVersion="4" ma:contentTypeDescription="Create a new document." ma:contentTypeScope="" ma:versionID="e438e0349cb80bacdd0bafcd7b3b67d8">
  <xsd:schema xmlns:xsd="http://www.w3.org/2001/XMLSchema" xmlns:xs="http://www.w3.org/2001/XMLSchema" xmlns:p="http://schemas.microsoft.com/office/2006/metadata/properties" xmlns:ns3="56161ebf-8bf7-4bc5-a879-628ac02a7c21" targetNamespace="http://schemas.microsoft.com/office/2006/metadata/properties" ma:root="true" ma:fieldsID="621cc34a23e76326a8b73cf83a82f243" ns3:_="">
    <xsd:import namespace="56161ebf-8bf7-4bc5-a879-628ac02a7c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161ebf-8bf7-4bc5-a879-628ac02a7c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B823D4-BA82-42EE-A705-B790A6B0456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2512D0-DC87-4565-B4DD-47FD4A7036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161ebf-8bf7-4bc5-a879-628ac02a7c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791E5A-EDAF-4DBE-818E-5A2296F919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18245</TotalTime>
  <Words>953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Cabin</vt:lpstr>
      <vt:lpstr>Calibri</vt:lpstr>
      <vt:lpstr>Century Gothic</vt:lpstr>
      <vt:lpstr>Courier New</vt:lpstr>
      <vt:lpstr>Symbol</vt:lpstr>
      <vt:lpstr>Wingdings</vt:lpstr>
      <vt:lpstr>Wingdings 2</vt:lpstr>
      <vt:lpstr>Quotable</vt:lpstr>
      <vt:lpstr>      School District No. 71</vt:lpstr>
      <vt:lpstr>How is the School District funded? The Operating Fund:  Revenues</vt:lpstr>
      <vt:lpstr>Where do we spend our money?  The Operating Fund: Expenditures by Category</vt:lpstr>
      <vt:lpstr>Where do we spend our money? The Operating Fund: Expenditures by Function</vt:lpstr>
      <vt:lpstr>What are Special Purpose Funds?</vt:lpstr>
      <vt:lpstr>What are Capital Funds?</vt:lpstr>
      <vt:lpstr>School District No. 71 Strategic Plan</vt:lpstr>
      <vt:lpstr>PRELIMINARY BUDGET PROCESS</vt:lpstr>
      <vt:lpstr>Factors in Current Budget Planning</vt:lpstr>
      <vt:lpstr>STUDENT ENROLLMENT</vt:lpstr>
      <vt:lpstr>21-22 Estimated Revenue</vt:lpstr>
      <vt:lpstr>21-22 Estimated Expenses</vt:lpstr>
      <vt:lpstr>The Good News</vt:lpstr>
      <vt:lpstr> AMENDED BUDGET PROCESS</vt:lpstr>
      <vt:lpstr>QUESTIONS /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2016/2017 Annual Budget</dc:title>
  <dc:creator>Nicole Bittante</dc:creator>
  <cp:lastModifiedBy>Brenda Hooker</cp:lastModifiedBy>
  <cp:revision>103</cp:revision>
  <cp:lastPrinted>2020-02-10T21:33:03Z</cp:lastPrinted>
  <dcterms:created xsi:type="dcterms:W3CDTF">2016-04-16T18:34:49Z</dcterms:created>
  <dcterms:modified xsi:type="dcterms:W3CDTF">2021-04-21T00:54:46Z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0x010100BDE081C271216F44BB06F4F362BAF074</vt:lpwstr>
  </property>
</Properties>
</file>